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92" r:id="rId4"/>
    <p:sldId id="272" r:id="rId5"/>
    <p:sldId id="307" r:id="rId6"/>
    <p:sldId id="273" r:id="rId7"/>
    <p:sldId id="299" r:id="rId8"/>
    <p:sldId id="298" r:id="rId9"/>
    <p:sldId id="274" r:id="rId10"/>
    <p:sldId id="294" r:id="rId11"/>
    <p:sldId id="295" r:id="rId12"/>
    <p:sldId id="297" r:id="rId13"/>
    <p:sldId id="275" r:id="rId14"/>
    <p:sldId id="305" r:id="rId15"/>
    <p:sldId id="306" r:id="rId16"/>
    <p:sldId id="310" r:id="rId17"/>
    <p:sldId id="311" r:id="rId18"/>
    <p:sldId id="312" r:id="rId19"/>
    <p:sldId id="270" r:id="rId20"/>
    <p:sldId id="313" r:id="rId21"/>
    <p:sldId id="314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292"/>
            <p14:sldId id="272"/>
            <p14:sldId id="307"/>
          </p14:sldIdLst>
        </p14:section>
        <p14:section name="Seção sem Título" id="{0F9FBE00-C52F-4FF3-B871-9C2A3D463162}">
          <p14:sldIdLst>
            <p14:sldId id="273"/>
            <p14:sldId id="299"/>
            <p14:sldId id="298"/>
            <p14:sldId id="274"/>
            <p14:sldId id="294"/>
            <p14:sldId id="295"/>
            <p14:sldId id="297"/>
            <p14:sldId id="275"/>
            <p14:sldId id="305"/>
            <p14:sldId id="306"/>
            <p14:sldId id="310"/>
            <p14:sldId id="311"/>
            <p14:sldId id="312"/>
            <p14:sldId id="270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16/06/2015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51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02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9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4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92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2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71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50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34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60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19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60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16/06/2015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16/06/2015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16/06/2015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16/06/2015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16/06/2015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5041873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PRODIN</a:t>
            </a:r>
          </a:p>
          <a:p>
            <a:pPr algn="ctr"/>
            <a:r>
              <a:rPr lang="pt-BR" dirty="0" smtClean="0"/>
              <a:t>DIRETORIA DE PLANEJAMENTO</a:t>
            </a:r>
          </a:p>
          <a:p>
            <a:pPr algn="ctr"/>
            <a:r>
              <a:rPr lang="pt-BR" dirty="0" smtClean="0"/>
              <a:t>DIRETORIA DE GESTÃO DA TECNOLOGIA DA INFORMAÇÃO</a:t>
            </a:r>
          </a:p>
          <a:p>
            <a:pPr algn="ctr"/>
            <a:r>
              <a:rPr lang="pt-BR" dirty="0" smtClean="0"/>
              <a:t>COLDI de 16 a 19 Junho/2015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10" y="1533438"/>
            <a:ext cx="4380382" cy="425726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530" y="1533437"/>
            <a:ext cx="4308881" cy="4027297"/>
          </a:xfrm>
          <a:prstGeom prst="rect">
            <a:avLst/>
          </a:prstGeom>
        </p:spPr>
      </p:pic>
      <p:sp>
        <p:nvSpPr>
          <p:cNvPr id="21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96" y="1700808"/>
            <a:ext cx="4558169" cy="41962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" y="1760104"/>
            <a:ext cx="4282380" cy="3871477"/>
          </a:xfrm>
          <a:prstGeom prst="rect">
            <a:avLst/>
          </a:prstGeom>
        </p:spPr>
      </p:pic>
      <p:sp>
        <p:nvSpPr>
          <p:cNvPr id="21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563888" y="91202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1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8634" y="20608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96" y="184143"/>
            <a:ext cx="5666234" cy="5453275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/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6421" y="2852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188" y="10329"/>
            <a:ext cx="5575581" cy="6233516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/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6421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0648"/>
            <a:ext cx="5943104" cy="547260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6831" y="3621301"/>
            <a:ext cx="3393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coordenação de Contratos </a:t>
            </a:r>
          </a:p>
          <a:p>
            <a:r>
              <a:rPr lang="pt-BR" dirty="0" smtClean="0"/>
              <a:t>só monitora Vigência do Contrato.</a:t>
            </a:r>
          </a:p>
          <a:p>
            <a:pPr algn="ctr"/>
            <a:r>
              <a:rPr lang="pt-BR" dirty="0" smtClean="0"/>
              <a:t>O monitoramento tem que ser do prazo de execução que é o fato gerador de todos os aditivos de prazo</a:t>
            </a:r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/>
              <a:t>Entendendo os prazos de </a:t>
            </a:r>
            <a:r>
              <a:rPr lang="pt-BR" sz="1100" dirty="0" smtClean="0"/>
              <a:t>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</a:t>
            </a: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SISTEC</a:t>
            </a: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6421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Entendendo o registro no SISTEC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88" y="23048"/>
            <a:ext cx="5427355" cy="62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2987824" y="2340675"/>
            <a:ext cx="3240360" cy="25284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99592" y="4869160"/>
            <a:ext cx="3060340" cy="2016224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CMZL (andamento) - Construção</a:t>
            </a:r>
            <a:r>
              <a:rPr lang="pt-BR" baseline="0" dirty="0" smtClean="0"/>
              <a:t> do CDI -ok; </a:t>
            </a:r>
            <a:r>
              <a:rPr lang="pt-BR" dirty="0" smtClean="0"/>
              <a:t>Cão Guia-</a:t>
            </a:r>
            <a:r>
              <a:rPr lang="pt-BR" dirty="0" err="1" smtClean="0"/>
              <a:t>exec</a:t>
            </a:r>
            <a:r>
              <a:rPr lang="pt-BR" dirty="0" smtClean="0"/>
              <a:t>; </a:t>
            </a:r>
            <a:r>
              <a:rPr lang="pt-BR" baseline="0" dirty="0" smtClean="0"/>
              <a:t> </a:t>
            </a:r>
            <a:r>
              <a:rPr lang="pt-BR" dirty="0" err="1" smtClean="0"/>
              <a:t>Proj</a:t>
            </a:r>
            <a:r>
              <a:rPr lang="pt-BR" dirty="0" smtClean="0"/>
              <a:t>. Elétrico em execução.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636168" y="188640"/>
            <a:ext cx="366402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Reitoria -</a:t>
            </a:r>
          </a:p>
          <a:p>
            <a:r>
              <a:rPr lang="pt-BR" dirty="0" smtClean="0"/>
              <a:t>Sala  aces.- licitação.</a:t>
            </a:r>
          </a:p>
          <a:p>
            <a:pPr algn="ctr"/>
            <a:r>
              <a:rPr lang="pt-BR" dirty="0" smtClean="0"/>
              <a:t>Emp. </a:t>
            </a:r>
            <a:r>
              <a:rPr lang="pt-BR" dirty="0" err="1" smtClean="0"/>
              <a:t>Fiscaliz</a:t>
            </a:r>
            <a:r>
              <a:rPr lang="pt-BR" dirty="0" smtClean="0"/>
              <a:t>– </a:t>
            </a:r>
            <a:r>
              <a:rPr lang="pt-BR" dirty="0" err="1" smtClean="0"/>
              <a:t>Exec</a:t>
            </a:r>
            <a:r>
              <a:rPr lang="pt-BR" dirty="0" smtClean="0"/>
              <a:t>.; Emp. Projetos – Demandas; </a:t>
            </a:r>
            <a:r>
              <a:rPr lang="pt-BR" dirty="0" smtClean="0">
                <a:solidFill>
                  <a:srgbClr val="C00000"/>
                </a:solidFill>
              </a:rPr>
              <a:t>Projeto- AYTY; Projeto     Reitoria/</a:t>
            </a:r>
            <a:r>
              <a:rPr lang="pt-BR" dirty="0" err="1" smtClean="0">
                <a:solidFill>
                  <a:srgbClr val="C00000"/>
                </a:solidFill>
              </a:rPr>
              <a:t>ead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563888" y="4797152"/>
            <a:ext cx="2868302" cy="20162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TBT, Coari, Parintins e Maués -  ginásio em execução;</a:t>
            </a:r>
          </a:p>
          <a:p>
            <a:pPr algn="ctr"/>
            <a:r>
              <a:rPr lang="pt-BR" dirty="0" smtClean="0"/>
              <a:t>Muro  TBT e Coari- licitação;  </a:t>
            </a:r>
            <a:r>
              <a:rPr lang="pt-BR" dirty="0" smtClean="0">
                <a:solidFill>
                  <a:srgbClr val="C00000"/>
                </a:solidFill>
              </a:rPr>
              <a:t>Bloco sala aula- projeto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67844" y="2999854"/>
            <a:ext cx="298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Departamento de Engenharia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67744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5940152" y="4005064"/>
            <a:ext cx="3096344" cy="20162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Presidente Figueiredo – </a:t>
            </a:r>
            <a:r>
              <a:rPr lang="pt-BR" dirty="0" err="1" smtClean="0"/>
              <a:t>exec</a:t>
            </a:r>
            <a:r>
              <a:rPr lang="pt-BR" dirty="0" smtClean="0"/>
              <a:t>. Ginásio ; conclusão da piscina; muros –licitação; </a:t>
            </a:r>
            <a:r>
              <a:rPr lang="pt-BR" dirty="0" smtClean="0">
                <a:solidFill>
                  <a:schemeClr val="tx1"/>
                </a:solidFill>
              </a:rPr>
              <a:t>Bloco sala aula - projeto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736146" y="404664"/>
            <a:ext cx="3444366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CSGC- </a:t>
            </a:r>
            <a:r>
              <a:rPr lang="pt-BR" dirty="0" err="1" smtClean="0"/>
              <a:t>Coz</a:t>
            </a:r>
            <a:r>
              <a:rPr lang="pt-BR" dirty="0" smtClean="0"/>
              <a:t>. exp. - execução; Ordem serviço: palhoça; e </a:t>
            </a:r>
            <a:r>
              <a:rPr lang="pt-BR" dirty="0"/>
              <a:t> </a:t>
            </a:r>
            <a:r>
              <a:rPr lang="pt-BR" dirty="0" smtClean="0"/>
              <a:t>estacionamento ; </a:t>
            </a:r>
            <a:r>
              <a:rPr lang="pt-BR" dirty="0" smtClean="0">
                <a:solidFill>
                  <a:srgbClr val="C00000"/>
                </a:solidFill>
              </a:rPr>
              <a:t>projeto: piscina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940152" y="2204864"/>
            <a:ext cx="3240360" cy="201622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Lábrea – ginásio e </a:t>
            </a:r>
            <a:r>
              <a:rPr lang="pt-BR" dirty="0" err="1" smtClean="0"/>
              <a:t>bicicletário</a:t>
            </a:r>
            <a:r>
              <a:rPr lang="pt-BR" dirty="0" smtClean="0"/>
              <a:t>- execução; </a:t>
            </a:r>
            <a:r>
              <a:rPr lang="pt-BR" dirty="0" smtClean="0">
                <a:solidFill>
                  <a:srgbClr val="C00000"/>
                </a:solidFill>
              </a:rPr>
              <a:t>projeto: bloco sala de aula; </a:t>
            </a:r>
            <a:r>
              <a:rPr lang="pt-BR" dirty="0" err="1" smtClean="0">
                <a:solidFill>
                  <a:srgbClr val="C00000"/>
                </a:solidFill>
              </a:rPr>
              <a:t>UEP´s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-36512" y="885746"/>
            <a:ext cx="3356756" cy="232723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CMC - Ampliação dos Blocos</a:t>
            </a:r>
            <a:r>
              <a:rPr lang="pt-BR" baseline="0" dirty="0" smtClean="0"/>
              <a:t>  M e J - </a:t>
            </a:r>
            <a:r>
              <a:rPr lang="pt-BR" baseline="0" dirty="0" err="1" smtClean="0"/>
              <a:t>exec</a:t>
            </a:r>
            <a:r>
              <a:rPr lang="pt-BR" baseline="0" dirty="0" smtClean="0"/>
              <a:t>; </a:t>
            </a:r>
            <a:r>
              <a:rPr lang="pt-BR" baseline="0" dirty="0" err="1" smtClean="0"/>
              <a:t>Readeq</a:t>
            </a:r>
            <a:r>
              <a:rPr lang="pt-BR" dirty="0" smtClean="0"/>
              <a:t> da subestação ;  Previsão: complexo esportivo-projeto; </a:t>
            </a:r>
            <a:r>
              <a:rPr lang="pt-BR" dirty="0" smtClean="0">
                <a:solidFill>
                  <a:srgbClr val="C00000"/>
                </a:solidFill>
              </a:rPr>
              <a:t>Restaurante -projeto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-36512" y="2999854"/>
            <a:ext cx="3356756" cy="2157338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 smtClean="0"/>
          </a:p>
          <a:p>
            <a:pPr algn="ctr"/>
            <a:r>
              <a:rPr lang="pt-BR" dirty="0" smtClean="0"/>
              <a:t>CMDI –Const. Lab. do INMETRO – execução; Bloco sala de aula –ordem serviço;</a:t>
            </a:r>
          </a:p>
          <a:p>
            <a:pPr algn="ctr"/>
            <a:r>
              <a:rPr lang="pt-BR" dirty="0" smtClean="0">
                <a:solidFill>
                  <a:srgbClr val="C00000"/>
                </a:solidFill>
              </a:rPr>
              <a:t>Bloco sala aula - projeto</a:t>
            </a: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36512" y="446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Situação das Obras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0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17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059832" y="2276872"/>
            <a:ext cx="3240360" cy="2528485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2008" y="2636912"/>
            <a:ext cx="3347864" cy="23042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Expansão Fase III – execução: Itacoatiara, Eirunepé, Humaitá e  Tefé .</a:t>
            </a:r>
          </a:p>
          <a:p>
            <a:pPr algn="ctr"/>
            <a:r>
              <a:rPr lang="pt-BR" dirty="0" smtClean="0"/>
              <a:t>Reforma  - </a:t>
            </a:r>
            <a:r>
              <a:rPr lang="pt-BR" dirty="0" smtClean="0">
                <a:solidFill>
                  <a:srgbClr val="C00000"/>
                </a:solidFill>
              </a:rPr>
              <a:t>Humaitá – Projeto </a:t>
            </a:r>
            <a:r>
              <a:rPr lang="pt-BR" dirty="0" err="1" smtClean="0">
                <a:solidFill>
                  <a:srgbClr val="C00000"/>
                </a:solidFill>
              </a:rPr>
              <a:t>UEP´s</a:t>
            </a:r>
            <a:r>
              <a:rPr lang="pt-BR" dirty="0" smtClean="0"/>
              <a:t>;  e Eirunepé - projeto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4427984" y="188640"/>
            <a:ext cx="3744416" cy="2304256"/>
          </a:xfrm>
          <a:prstGeom prst="ellipse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Rondônia – Campus IFRO – R P – fechando Aditivos.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012160" y="2276872"/>
            <a:ext cx="3240360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Campus: Coari, Maués, PF, TBT, Parintins, Lábrea, SGC, CMC, CMZL, CMDI, Manacapuru, Tefé, Eirunepé, Itacoatiara, Humaitá e Manacapuru – Plano diretor;  Projeto das ETES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47864" y="2999854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Departamento de Engenharia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67744" y="5486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4427984" y="4725144"/>
            <a:ext cx="3029272" cy="201622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Manacapuru – reforma , até o dia 15/07 estará  na licitação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72008" y="0"/>
            <a:ext cx="4427984" cy="2672916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ACRE-Campus  Sena Madureira – fase  de elaboração  de projeto</a:t>
            </a:r>
            <a:r>
              <a:rPr lang="pt-BR" dirty="0"/>
              <a:t> </a:t>
            </a:r>
            <a:r>
              <a:rPr lang="pt-BR" dirty="0" smtClean="0"/>
              <a:t>p licitação (~75%);</a:t>
            </a:r>
          </a:p>
          <a:p>
            <a:r>
              <a:rPr lang="pt-BR" dirty="0" smtClean="0"/>
              <a:t>CZS – RP – solucionar pendencias - elevador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306438" y="4653136"/>
            <a:ext cx="3347864" cy="2304256"/>
          </a:xfrm>
          <a:prstGeom prst="ellipse">
            <a:avLst/>
          </a:prstGeom>
          <a:gradFill>
            <a:gsLst>
              <a:gs pos="7000">
                <a:schemeClr val="bg2">
                  <a:lumMod val="5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Atividades: Responder aos órgãos de controle; Fazer termos de referencia; monitorar e fiscalizar as Obras; fazer projetos e reformas,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74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18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16024" y="332656"/>
            <a:ext cx="8892480" cy="640871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 smtClean="0">
                <a:solidFill>
                  <a:schemeClr val="tx1"/>
                </a:solidFill>
              </a:rPr>
              <a:t>Equipe da Engenharia:</a:t>
            </a:r>
            <a:endParaRPr lang="pt-BR" sz="4000" dirty="0">
              <a:solidFill>
                <a:schemeClr val="tx1"/>
              </a:solidFill>
            </a:endParaRPr>
          </a:p>
          <a:p>
            <a:r>
              <a:rPr lang="pt-BR" sz="4000" dirty="0">
                <a:solidFill>
                  <a:schemeClr val="tx1"/>
                </a:solidFill>
              </a:rPr>
              <a:t>1 – Professora</a:t>
            </a:r>
          </a:p>
          <a:p>
            <a:r>
              <a:rPr lang="pt-BR" sz="4000" dirty="0">
                <a:solidFill>
                  <a:schemeClr val="tx1"/>
                </a:solidFill>
              </a:rPr>
              <a:t>7-  Engenheiros civil</a:t>
            </a:r>
          </a:p>
          <a:p>
            <a:r>
              <a:rPr lang="pt-BR" sz="4000" dirty="0">
                <a:solidFill>
                  <a:schemeClr val="tx1"/>
                </a:solidFill>
              </a:rPr>
              <a:t>2- </a:t>
            </a:r>
            <a:r>
              <a:rPr lang="pt-BR" sz="4000" dirty="0" smtClean="0">
                <a:solidFill>
                  <a:schemeClr val="tx1"/>
                </a:solidFill>
              </a:rPr>
              <a:t>Engenheiros </a:t>
            </a:r>
            <a:r>
              <a:rPr lang="pt-BR" sz="4000" dirty="0">
                <a:solidFill>
                  <a:schemeClr val="tx1"/>
                </a:solidFill>
              </a:rPr>
              <a:t>eletricista;</a:t>
            </a:r>
          </a:p>
          <a:p>
            <a:r>
              <a:rPr lang="pt-BR" sz="4000" dirty="0">
                <a:solidFill>
                  <a:schemeClr val="tx1"/>
                </a:solidFill>
              </a:rPr>
              <a:t>1- Arquiteta;</a:t>
            </a:r>
          </a:p>
          <a:p>
            <a:r>
              <a:rPr lang="pt-BR" sz="4000" dirty="0">
                <a:solidFill>
                  <a:schemeClr val="tx1"/>
                </a:solidFill>
              </a:rPr>
              <a:t>1 –Técnico em edificações;</a:t>
            </a:r>
          </a:p>
        </p:txBody>
      </p:sp>
    </p:spTree>
    <p:extLst>
      <p:ext uri="{BB962C8B-B14F-4D97-AF65-F5344CB8AC3E}">
        <p14:creationId xmlns:p14="http://schemas.microsoft.com/office/powerpoint/2010/main" val="39585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32594"/>
              </p:ext>
            </p:extLst>
          </p:nvPr>
        </p:nvGraphicFramePr>
        <p:xfrm>
          <a:off x="420460" y="1124744"/>
          <a:ext cx="8229600" cy="2929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7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Agradecemos a atenção</a:t>
                      </a:r>
                      <a:endParaRPr lang="pt-BR" sz="7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DIPLAN:</a:t>
            </a:r>
          </a:p>
          <a:p>
            <a:pPr algn="l"/>
            <a:endParaRPr lang="pt-BR" sz="2400" dirty="0" smtClean="0"/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Entendendo os prazos na obra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/>
              <a:t>Entendendo </a:t>
            </a:r>
            <a:r>
              <a:rPr lang="pt-BR" sz="2400" dirty="0" smtClean="0"/>
              <a:t>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Situação das obras</a:t>
            </a:r>
            <a:endParaRPr lang="pt-BR" sz="2400" dirty="0"/>
          </a:p>
          <a:p>
            <a:pPr algn="l"/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504187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DIRETORIA DE GESTÃO DA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5653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ações planejadas e não planejadas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5" y="1703921"/>
            <a:ext cx="7029450" cy="1552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45" y="3547642"/>
            <a:ext cx="70104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ações planejadas e não planejadas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8" y="1977288"/>
            <a:ext cx="6972300" cy="12001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0" y="3873533"/>
            <a:ext cx="7038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sp>
        <p:nvSpPr>
          <p:cNvPr id="20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ações planejadas e não planejadas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778066"/>
            <a:ext cx="7019925" cy="1619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0" y="3625765"/>
            <a:ext cx="6953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9" y="1721948"/>
            <a:ext cx="4373437" cy="415706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37" y="1721948"/>
            <a:ext cx="4409238" cy="4283449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396"/>
            <a:ext cx="4500589" cy="428887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482" y="1628800"/>
            <a:ext cx="4598305" cy="4344747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5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sp>
        <p:nvSpPr>
          <p:cNvPr id="17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" y="1811090"/>
            <a:ext cx="4477131" cy="41674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269" y="2095477"/>
            <a:ext cx="4232324" cy="4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Junho/2015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" y="1854807"/>
            <a:ext cx="4291352" cy="403244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56511"/>
            <a:ext cx="4189508" cy="4014685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391885" y="260648"/>
            <a:ext cx="2739955" cy="11521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Agenda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/>
              <a:t>Monitoramento das ações do PDA 2015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Classificação de Iniciativas para 2016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Registro de Obras no SIMEC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 smtClean="0">
                <a:solidFill>
                  <a:schemeClr val="bg1">
                    <a:lumMod val="75000"/>
                  </a:schemeClr>
                </a:solidFill>
              </a:rPr>
              <a:t>Entendendo os prazos de obras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bg1">
                    <a:lumMod val="75000"/>
                  </a:schemeClr>
                </a:solidFill>
              </a:rPr>
              <a:t>Entendendo o registro no SISTEC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pt-BR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63888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Quantitativo de situações de demandas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8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883</Words>
  <Application>Microsoft Office PowerPoint</Application>
  <PresentationFormat>Apresentação na tela (4:3)</PresentationFormat>
  <Paragraphs>201</Paragraphs>
  <Slides>21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188</cp:revision>
  <cp:lastPrinted>2015-06-03T18:27:49Z</cp:lastPrinted>
  <dcterms:created xsi:type="dcterms:W3CDTF">2015-03-03T18:02:17Z</dcterms:created>
  <dcterms:modified xsi:type="dcterms:W3CDTF">2015-06-16T13:30:15Z</dcterms:modified>
</cp:coreProperties>
</file>