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95" r:id="rId11"/>
    <p:sldId id="296" r:id="rId12"/>
    <p:sldId id="278" r:id="rId13"/>
    <p:sldId id="279" r:id="rId14"/>
    <p:sldId id="297" r:id="rId15"/>
    <p:sldId id="280" r:id="rId16"/>
    <p:sldId id="281" r:id="rId17"/>
    <p:sldId id="298" r:id="rId18"/>
    <p:sldId id="29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70" r:id="rId3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271"/>
            <p14:sldId id="273"/>
            <p14:sldId id="272"/>
          </p14:sldIdLst>
        </p14:section>
        <p14:section name="Seção sem Título" id="{0F9FBE00-C52F-4FF3-B871-9C2A3D463162}">
          <p14:sldIdLst>
            <p14:sldId id="274"/>
            <p14:sldId id="275"/>
            <p14:sldId id="276"/>
            <p14:sldId id="277"/>
            <p14:sldId id="295"/>
            <p14:sldId id="296"/>
            <p14:sldId id="278"/>
            <p14:sldId id="279"/>
            <p14:sldId id="297"/>
            <p14:sldId id="280"/>
            <p14:sldId id="281"/>
            <p14:sldId id="298"/>
            <p14:sldId id="29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81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911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43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5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436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58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3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62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07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81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357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954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16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001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154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44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305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93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06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64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840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94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61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43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7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3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48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200.129.168.14:9000/limesurvey/index.php/713797?lang=pt-B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5041873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PRODIN</a:t>
            </a:r>
          </a:p>
          <a:p>
            <a:pPr algn="ctr"/>
            <a:r>
              <a:rPr lang="pt-BR" dirty="0" smtClean="0"/>
              <a:t>DIRETORIA DE PLANEJAMENTO</a:t>
            </a:r>
          </a:p>
          <a:p>
            <a:pPr algn="ctr"/>
            <a:r>
              <a:rPr lang="pt-BR" dirty="0" smtClean="0"/>
              <a:t>COLDI de XX a XX Outubro/2015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" y="2015600"/>
            <a:ext cx="9087494" cy="30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12073"/>
            <a:ext cx="72580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21174"/>
              </p:ext>
            </p:extLst>
          </p:nvPr>
        </p:nvGraphicFramePr>
        <p:xfrm>
          <a:off x="465" y="1885307"/>
          <a:ext cx="9141947" cy="437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03"/>
                <a:gridCol w="4858444"/>
              </a:tblGrid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Atualização dos Contatos da Unidade</a:t>
                      </a:r>
                      <a:r>
                        <a:rPr lang="pt-BR" sz="1600" baseline="0" dirty="0" smtClean="0"/>
                        <a:t> no SGD</a:t>
                      </a:r>
                      <a:endParaRPr lang="pt-BR" sz="1400" dirty="0"/>
                    </a:p>
                  </a:txBody>
                  <a:tcPr/>
                </a:tc>
              </a:tr>
              <a:tr h="3443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Gabinete da Reitoria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100" dirty="0"/>
                    </a:p>
                  </a:txBody>
                  <a:tcPr/>
                </a:tc>
              </a:tr>
              <a:tr h="26925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PPGI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6580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9458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Centro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Distrito Industrial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41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Zona Leste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Presidente Figueiredo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Itacoatiara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Avançado de Manacapuru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14645"/>
              </p:ext>
            </p:extLst>
          </p:nvPr>
        </p:nvGraphicFramePr>
        <p:xfrm>
          <a:off x="-1" y="2030615"/>
          <a:ext cx="8892481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7"/>
                <a:gridCol w="4896544"/>
              </a:tblGrid>
              <a:tr h="24625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Atualização dos Contatos da Unidade</a:t>
                      </a:r>
                      <a:r>
                        <a:rPr lang="pt-BR" sz="1600" baseline="0" dirty="0" smtClean="0"/>
                        <a:t> no SGD</a:t>
                      </a:r>
                      <a:endParaRPr lang="pt-BR" sz="1400" dirty="0"/>
                    </a:p>
                  </a:txBody>
                  <a:tcPr/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São Gabriel da Cachoeira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 smtClean="0"/>
                        <a:t>.</a:t>
                      </a:r>
                      <a:endParaRPr lang="pt-BR" sz="1800" dirty="0"/>
                    </a:p>
                  </a:txBody>
                  <a:tcPr/>
                </a:tc>
              </a:tr>
              <a:tr h="29577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Coari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5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</a:t>
                      </a:r>
                      <a:r>
                        <a:rPr lang="pt-BR" sz="1600" baseline="0" dirty="0" smtClean="0"/>
                        <a:t> Tabatinga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27328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Parintins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Maués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228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Lábrea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Humaitá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Tefé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Eirunepé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0" y="2199233"/>
            <a:ext cx="8351633" cy="32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78601"/>
              </p:ext>
            </p:extLst>
          </p:nvPr>
        </p:nvGraphicFramePr>
        <p:xfrm>
          <a:off x="465" y="1885307"/>
          <a:ext cx="9141947" cy="437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03"/>
                <a:gridCol w="4858444"/>
              </a:tblGrid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Registro dos ambiente</a:t>
                      </a:r>
                      <a:r>
                        <a:rPr lang="pt-BR" sz="1600" baseline="0" dirty="0" smtClean="0"/>
                        <a:t> no SIMEC Rede Federal</a:t>
                      </a:r>
                      <a:endParaRPr lang="pt-BR" sz="1400" dirty="0"/>
                    </a:p>
                  </a:txBody>
                  <a:tcPr/>
                </a:tc>
              </a:tr>
              <a:tr h="3443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Gabinete da Reitoria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100" dirty="0"/>
                    </a:p>
                  </a:txBody>
                  <a:tcPr/>
                </a:tc>
              </a:tr>
              <a:tr h="26925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 smtClean="0"/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PPGI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/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/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/>
                    </a:p>
                  </a:txBody>
                  <a:tcPr/>
                </a:tc>
              </a:tr>
              <a:tr h="26580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/>
                    </a:p>
                  </a:txBody>
                  <a:tcPr/>
                </a:tc>
              </a:tr>
              <a:tr h="29458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Centro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andamento</a:t>
                      </a:r>
                      <a:endParaRPr lang="pt-BR" sz="1100" dirty="0"/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Distrito Industrial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andamento</a:t>
                      </a:r>
                      <a:endParaRPr lang="pt-BR" sz="1100" dirty="0"/>
                    </a:p>
                  </a:txBody>
                  <a:tcPr/>
                </a:tc>
              </a:tr>
              <a:tr h="3441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Zona Leste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100" dirty="0"/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Presidente Figueiredo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100" dirty="0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Itacoatiara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100" dirty="0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Avançado de Manacapuru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22480"/>
              </p:ext>
            </p:extLst>
          </p:nvPr>
        </p:nvGraphicFramePr>
        <p:xfrm>
          <a:off x="-1" y="2030615"/>
          <a:ext cx="8892481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7"/>
                <a:gridCol w="4896544"/>
              </a:tblGrid>
              <a:tr h="24625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Registro dos ambiente</a:t>
                      </a:r>
                      <a:r>
                        <a:rPr lang="pt-BR" sz="1600" baseline="0" dirty="0" smtClean="0"/>
                        <a:t> no SIMEC Rede Federal</a:t>
                      </a:r>
                      <a:endParaRPr lang="pt-BR" sz="1400" dirty="0"/>
                    </a:p>
                  </a:txBody>
                  <a:tcPr/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São Gabriel da Cachoeira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Em</a:t>
                      </a:r>
                      <a:r>
                        <a:rPr lang="pt-BR" sz="1800" baseline="0" dirty="0" smtClean="0"/>
                        <a:t> andamento</a:t>
                      </a:r>
                      <a:endParaRPr lang="pt-BR" sz="1800" dirty="0"/>
                    </a:p>
                  </a:txBody>
                  <a:tcPr/>
                </a:tc>
              </a:tr>
              <a:tr h="29577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Coari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3205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</a:t>
                      </a:r>
                      <a:r>
                        <a:rPr lang="pt-BR" sz="1600" baseline="0" dirty="0" smtClean="0"/>
                        <a:t> Tabatinga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27328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Parintins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Maués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3228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Lábrea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Humaitá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Tefé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Em andamento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Eirunepé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1800" dirty="0" smtClean="0"/>
                        <a:t>Pendente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5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40" y="0"/>
            <a:ext cx="50482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7" y="1862738"/>
            <a:ext cx="8167021" cy="43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6564" y="2092871"/>
            <a:ext cx="865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Gráfico comparativo de situações </a:t>
            </a:r>
            <a:r>
              <a:rPr lang="pt-BR" dirty="0" err="1"/>
              <a:t>nova,em</a:t>
            </a:r>
            <a:r>
              <a:rPr lang="pt-BR" dirty="0"/>
              <a:t>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Apresentação do resultado do questionário referente a análise </a:t>
            </a:r>
            <a:r>
              <a:rPr lang="pt-BR" dirty="0" err="1"/>
              <a:t>swot</a:t>
            </a:r>
            <a:r>
              <a:rPr lang="pt-BR" dirty="0"/>
              <a:t> de 2014</a:t>
            </a:r>
          </a:p>
        </p:txBody>
      </p:sp>
    </p:spTree>
    <p:extLst>
      <p:ext uri="{BB962C8B-B14F-4D97-AF65-F5344CB8AC3E}">
        <p14:creationId xmlns:p14="http://schemas.microsoft.com/office/powerpoint/2010/main" val="21813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DIPLAN: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Situação </a:t>
            </a:r>
            <a:r>
              <a:rPr lang="pt-BR" sz="2400" dirty="0" smtClean="0"/>
              <a:t>da adequação do PDA 2015 após o contingenciamento;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Situação do Envio dos Objetivos e Ações do PDI para configuração do PDA2016;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Situação da coleta de dados de Caracterização do Campus em 2015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Situação da </a:t>
            </a:r>
            <a:r>
              <a:rPr lang="pt-BR" sz="2400" dirty="0" smtClean="0"/>
              <a:t>atualização de contato dos campi no SGD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Proposta de Avaliação para 2015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Planejadas e </a:t>
            </a:r>
            <a:r>
              <a:rPr lang="pt-BR" sz="1200" dirty="0" smtClean="0"/>
              <a:t>executadas</a:t>
            </a:r>
            <a:endParaRPr lang="pt-B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nova,em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do resultado do questionário referente a análise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swot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2014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0" y="2316197"/>
            <a:ext cx="8649820" cy="29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nova,em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do resultado do questionário referente a análise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swot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2014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0" y="1974172"/>
            <a:ext cx="7705687" cy="41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</a:t>
            </a:r>
            <a:r>
              <a:rPr lang="pt-B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em 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do resultado do questionário referente a análise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swot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2014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0" y="2435554"/>
            <a:ext cx="8409275" cy="16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</a:t>
            </a:r>
            <a:r>
              <a:rPr lang="pt-B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em 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do resultado do questionário referente a análise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swot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2014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12223"/>
            <a:ext cx="4639397" cy="37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do resultado do questionário referente a análise </a:t>
            </a:r>
            <a:r>
              <a:rPr lang="pt-B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swot</a:t>
            </a: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2014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012073"/>
            <a:ext cx="5295855" cy="39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0" y="-20266"/>
            <a:ext cx="9155872" cy="618691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835696" y="1706209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http://200.129.168.14:9000/limesurvey/index.php/713797?lang=pt-BR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083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78" y="-38320"/>
            <a:ext cx="9209978" cy="63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465"/>
            <a:ext cx="9144001" cy="63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" y="7773"/>
            <a:ext cx="9138931" cy="62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89" y="-33547"/>
            <a:ext cx="9168601" cy="62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</a:t>
            </a:r>
            <a:r>
              <a:rPr lang="pt-BR" sz="1000" b="1" dirty="0" smtClean="0"/>
              <a:t>da adequação do PDA 2015 após o contingenciamento;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20888"/>
            <a:ext cx="5619750" cy="12096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59832" y="19684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Antes do Contingenciamento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46" y="4202038"/>
            <a:ext cx="5619750" cy="122872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038128" y="3729140"/>
            <a:ext cx="347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Depois do Contingenciamento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561264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Pode-se observa uma diminuição na cota e um aumento no valor planejado, indicando inclusão de demandas após o período de planejamento e classificadas como não planejadas. A situação de equilíbrio é termos saldo zero que corresponde que o total de cotas é igual ao total planejado 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23928" y="9361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EXEMPLO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207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89" y="1"/>
            <a:ext cx="9168601" cy="62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atualização de contato dos campi no SGD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Proposta de Avaliação para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6650" y="58941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 planejadas e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Planejadas e não executadas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comparativos de planejadas e não planejadas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Gráfico comparativo de situações nova, em andamento e concluída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/>
              <a:t>Apresentação do resultado do questionário referente a análise </a:t>
            </a:r>
            <a:r>
              <a:rPr lang="pt-BR" sz="1200" dirty="0" err="1"/>
              <a:t>swot</a:t>
            </a:r>
            <a:r>
              <a:rPr lang="pt-BR" sz="1200" dirty="0"/>
              <a:t> de 2014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281237"/>
            <a:ext cx="7353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29</a:t>
            </a:r>
            <a:endParaRPr lang="pt-B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32594"/>
              </p:ext>
            </p:extLst>
          </p:nvPr>
        </p:nvGraphicFramePr>
        <p:xfrm>
          <a:off x="420460" y="1124744"/>
          <a:ext cx="8229600" cy="2929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7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Agradecemos a atenção</a:t>
                      </a:r>
                      <a:endParaRPr lang="pt-BR" sz="7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</a:t>
            </a:r>
            <a:r>
              <a:rPr lang="pt-BR" sz="1000" b="1" dirty="0" smtClean="0"/>
              <a:t>da adequação do PDA 2015 após o contingenciamento;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23883"/>
              </p:ext>
            </p:extLst>
          </p:nvPr>
        </p:nvGraphicFramePr>
        <p:xfrm>
          <a:off x="465" y="1885307"/>
          <a:ext cx="9180047" cy="436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375"/>
                <a:gridCol w="1080120"/>
                <a:gridCol w="1080120"/>
                <a:gridCol w="1080120"/>
                <a:gridCol w="1512168"/>
                <a:gridCol w="1296144"/>
              </a:tblGrid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Custeio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Capital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Total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Total do Plano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Diferença</a:t>
                      </a:r>
                      <a:endParaRPr lang="pt-BR" sz="1600" dirty="0"/>
                    </a:p>
                  </a:txBody>
                  <a:tcPr/>
                </a:tc>
              </a:tr>
              <a:tr h="32462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Gabinete da Reitoria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 229.423,40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36.432,75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265.856,15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463.038,90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- 197.182,75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25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726.698,24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36.432,75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763.130,99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1.389.309,88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-626.178,89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PPGI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740.141,96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43.372,32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783.514,28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1.868.700,00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- 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1.085.185,72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696.442,26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36.432,75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732.875,01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732.875,01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0,00 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229.423,40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36.432,75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265.856,15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265.856,15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0,00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580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229.423,40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36.432,75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265.856,15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320.683,08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54.826,93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58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Centro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8.071.423,74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1.934.249,90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10.005.673,64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21.503.115,00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- 11.497.441,36</a:t>
                      </a:r>
                      <a:endParaRPr lang="pt-BR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Distrito Industrial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2.874.000,00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882.919,91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3.756.919,91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5.945.349,25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- 2.188.429,34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41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Zona Leste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3.652.533,98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1.183.393,38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4.835.927,36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8.523.617,44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- 3.687.690,08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Presidente Figueiredo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1.668.800,00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242.330,54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1.911.130,54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2.802.891,00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- 891.760,46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Itacoatiara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1.102.142,11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298.952,87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1.401.094,98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dirty="0" smtClean="0"/>
                        <a:t>1.910.590,00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- 509.495,02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Avançado de Manacapuru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5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</a:t>
            </a:r>
            <a:r>
              <a:rPr lang="pt-BR" sz="1000" b="1" dirty="0" smtClean="0"/>
              <a:t>da adequação do PDA 2015 após o contingenciamento;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02521"/>
              </p:ext>
            </p:extLst>
          </p:nvPr>
        </p:nvGraphicFramePr>
        <p:xfrm>
          <a:off x="-1" y="2030615"/>
          <a:ext cx="9142413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5"/>
                <a:gridCol w="1224136"/>
                <a:gridCol w="1008112"/>
                <a:gridCol w="1224136"/>
                <a:gridCol w="1296144"/>
                <a:gridCol w="1402060"/>
              </a:tblGrid>
              <a:tr h="24625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Custeio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Capital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Total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Total do Plano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Diferença</a:t>
                      </a:r>
                      <a:endParaRPr lang="pt-BR" sz="1600" dirty="0"/>
                    </a:p>
                  </a:txBody>
                  <a:tcPr/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São Gabriel da Cachoeira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smtClean="0"/>
                        <a:t>1.797.772,04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426.972,84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2.224.744,88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3.084.002,00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-859.257,12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577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Coari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1.892.337,68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128.864,99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2.021.202,67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2.821.155,00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dirty="0" smtClean="0"/>
                        <a:t>-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799.952,33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5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</a:t>
                      </a:r>
                      <a:r>
                        <a:rPr lang="pt-BR" sz="1600" baseline="0" dirty="0" smtClean="0"/>
                        <a:t> Tabatinga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1.966.785,15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321.025,00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2.287.810,15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2.670.100,00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382.289,85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328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Parintins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2.237.476,56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349.074,21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2.586.550,77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3.920.220,19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-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1.333.669,42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Maués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1.516.200,00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350.319,04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1.866.519,04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2.930.391,00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-1.063.871,96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28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Lábrea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2.014.315,05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241.456,16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2.255.771,21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5.082.091,15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-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2.826.319,94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Humaitá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1.595.079,80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104.663,00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1.699.742,80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0*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1.699.742,80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Tefé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1.195.236,26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152.038,02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1.347.274,28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1.882.007,00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-534.732,72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Eirunepé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1.179.921,04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164.581,31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1.344.502,35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dirty="0" smtClean="0"/>
                        <a:t>1.928.818,00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-584.315,65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* Não</a:t>
                      </a:r>
                      <a:r>
                        <a:rPr lang="pt-BR" sz="1600" baseline="0" dirty="0" smtClean="0"/>
                        <a:t> registrou o Plano no SGD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1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08504"/>
              </p:ext>
            </p:extLst>
          </p:nvPr>
        </p:nvGraphicFramePr>
        <p:xfrm>
          <a:off x="465" y="1885307"/>
          <a:ext cx="9141947" cy="436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666"/>
                <a:gridCol w="3944281"/>
              </a:tblGrid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Objetivos</a:t>
                      </a:r>
                      <a:r>
                        <a:rPr lang="pt-BR" sz="1600" baseline="0" dirty="0" smtClean="0"/>
                        <a:t> e Ações do PDI</a:t>
                      </a:r>
                      <a:endParaRPr lang="pt-BR" sz="1400" dirty="0"/>
                    </a:p>
                  </a:txBody>
                  <a:tcPr/>
                </a:tc>
              </a:tr>
              <a:tr h="32462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Gabinete da Reitoria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</a:tr>
              <a:tr h="26925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PPGI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580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58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Centro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Distrito Industrial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41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Zona Leste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Presidente Figueiredo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Itacoatiara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Avançado de Manacapuru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da coleta de dados de Caracterização do Campus em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4221"/>
              </p:ext>
            </p:extLst>
          </p:nvPr>
        </p:nvGraphicFramePr>
        <p:xfrm>
          <a:off x="-1" y="2030615"/>
          <a:ext cx="8892481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7"/>
                <a:gridCol w="4176464"/>
              </a:tblGrid>
              <a:tr h="24625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Objetivos</a:t>
                      </a:r>
                      <a:r>
                        <a:rPr lang="pt-BR" sz="1600" baseline="0" dirty="0" smtClean="0"/>
                        <a:t> e Ações do PDI</a:t>
                      </a:r>
                      <a:endParaRPr lang="pt-BR" sz="1400" dirty="0"/>
                    </a:p>
                  </a:txBody>
                  <a:tcPr/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São Gabriel da Cachoeira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 smtClean="0"/>
                        <a:t>.</a:t>
                      </a:r>
                      <a:endParaRPr lang="pt-BR" sz="1800" dirty="0"/>
                    </a:p>
                  </a:txBody>
                  <a:tcPr/>
                </a:tc>
              </a:tr>
              <a:tr h="29577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Coari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5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</a:t>
                      </a:r>
                      <a:r>
                        <a:rPr lang="pt-BR" sz="1600" baseline="0" dirty="0" smtClean="0"/>
                        <a:t> Tabatinga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27328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Parintins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Maués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228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Lábrea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Humaitá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Tefé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Eirunepé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6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96112"/>
              </p:ext>
            </p:extLst>
          </p:nvPr>
        </p:nvGraphicFramePr>
        <p:xfrm>
          <a:off x="465" y="1885307"/>
          <a:ext cx="9141947" cy="437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03"/>
                <a:gridCol w="4858444"/>
              </a:tblGrid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Preenchimento</a:t>
                      </a:r>
                      <a:r>
                        <a:rPr lang="pt-BR" sz="1600" baseline="0" dirty="0" smtClean="0"/>
                        <a:t> da Caracterização da Unidade no SGD</a:t>
                      </a:r>
                      <a:endParaRPr lang="pt-BR" sz="1400" dirty="0"/>
                    </a:p>
                  </a:txBody>
                  <a:tcPr/>
                </a:tc>
              </a:tr>
              <a:tr h="3443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Gabinete da Reitoria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1100" dirty="0"/>
                    </a:p>
                  </a:txBody>
                  <a:tcPr/>
                </a:tc>
              </a:tr>
              <a:tr h="26925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PPGI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PROEX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</a:p>
                  </a:txBody>
                  <a:tcPr/>
                </a:tc>
              </a:tr>
              <a:tr h="271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</a:p>
                  </a:txBody>
                  <a:tcPr/>
                </a:tc>
              </a:tr>
              <a:tr h="26580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</a:p>
                  </a:txBody>
                  <a:tcPr/>
                </a:tc>
              </a:tr>
              <a:tr h="29458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Centro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Distrito Industrial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41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Manaus Zona Leste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1113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Presidente Figueiredo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Itacoatiara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Avançado de Manacapuru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adequação do PDA 2015 após o 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do Envio dos Objetivos e Ações do PDI para configuração do PDA2016;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Situação da coleta de dados de Caracterização do Campus em 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Situação da </a:t>
            </a: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atualização de contato dos campi no SGD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Situação do acesso e preenchimento do Módulo Rede Federal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Proposta de Avaliação para 2015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71930"/>
              </p:ext>
            </p:extLst>
          </p:nvPr>
        </p:nvGraphicFramePr>
        <p:xfrm>
          <a:off x="-1" y="2030615"/>
          <a:ext cx="8892481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7"/>
                <a:gridCol w="4896544"/>
              </a:tblGrid>
              <a:tr h="24625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Preenchimento</a:t>
                      </a:r>
                      <a:r>
                        <a:rPr lang="pt-BR" sz="1600" baseline="0" dirty="0" smtClean="0"/>
                        <a:t> da Caracterização da Unidade no SGD</a:t>
                      </a:r>
                      <a:endParaRPr lang="pt-BR" sz="1400" dirty="0"/>
                    </a:p>
                  </a:txBody>
                  <a:tcPr/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São Gabriel da Cachoeira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 smtClean="0"/>
                        <a:t>.</a:t>
                      </a:r>
                      <a:endParaRPr lang="pt-BR" sz="1800" dirty="0"/>
                    </a:p>
                  </a:txBody>
                  <a:tcPr/>
                </a:tc>
              </a:tr>
              <a:tr h="29577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Coari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5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</a:t>
                      </a:r>
                      <a:r>
                        <a:rPr lang="pt-BR" sz="1600" baseline="0" dirty="0" smtClean="0"/>
                        <a:t> Tabatinga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27328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Parintins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Maués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228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Lábrea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Humaitá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Tefé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Campus Eirunepé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3289</Words>
  <Application>Microsoft Office PowerPoint</Application>
  <PresentationFormat>Apresentação na tela (4:3)</PresentationFormat>
  <Paragraphs>805</Paragraphs>
  <Slides>32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248</cp:revision>
  <cp:lastPrinted>2015-06-03T18:27:49Z</cp:lastPrinted>
  <dcterms:created xsi:type="dcterms:W3CDTF">2015-03-03T18:02:17Z</dcterms:created>
  <dcterms:modified xsi:type="dcterms:W3CDTF">2015-10-27T14:32:03Z</dcterms:modified>
</cp:coreProperties>
</file>