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57" r:id="rId3"/>
    <p:sldId id="321" r:id="rId4"/>
    <p:sldId id="316" r:id="rId5"/>
    <p:sldId id="317" r:id="rId6"/>
    <p:sldId id="325" r:id="rId7"/>
    <p:sldId id="318" r:id="rId8"/>
    <p:sldId id="320" r:id="rId9"/>
    <p:sldId id="270" r:id="rId10"/>
    <p:sldId id="314" r:id="rId11"/>
    <p:sldId id="329" r:id="rId12"/>
    <p:sldId id="326" r:id="rId13"/>
    <p:sldId id="327" r:id="rId14"/>
    <p:sldId id="328" r:id="rId15"/>
    <p:sldId id="322" r:id="rId16"/>
    <p:sldId id="323" r:id="rId17"/>
    <p:sldId id="324" r:id="rId18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C15970E-353F-4062-BBCD-74A4BCE35612}">
          <p14:sldIdLst>
            <p14:sldId id="262"/>
            <p14:sldId id="257"/>
            <p14:sldId id="321"/>
            <p14:sldId id="316"/>
            <p14:sldId id="317"/>
            <p14:sldId id="325"/>
            <p14:sldId id="318"/>
            <p14:sldId id="320"/>
          </p14:sldIdLst>
        </p14:section>
        <p14:section name="Seção sem Título" id="{0F9FBE00-C52F-4FF3-B871-9C2A3D463162}">
          <p14:sldIdLst>
            <p14:sldId id="270"/>
            <p14:sldId id="314"/>
            <p14:sldId id="329"/>
            <p14:sldId id="326"/>
            <p14:sldId id="327"/>
            <p14:sldId id="328"/>
            <p14:sldId id="322"/>
            <p14:sldId id="323"/>
            <p14:sldId id="32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02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15/12/2015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15/12/2015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78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35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87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625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9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15/12/2015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15/12/2015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15/12/2015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15/12/2015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15/12/2015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15/12/2015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052603" y="498355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PRÓ REITORIA DE EXTENSÃO</a:t>
            </a:r>
          </a:p>
          <a:p>
            <a:pPr algn="ctr"/>
            <a:r>
              <a:rPr lang="pt-BR" dirty="0" smtClean="0"/>
              <a:t>Avaliação 2015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26" y="-10443"/>
            <a:ext cx="2660909" cy="156723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366411" y="5517232"/>
            <a:ext cx="215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16 e 17 de dezembro</a:t>
            </a:r>
          </a:p>
        </p:txBody>
      </p:sp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Subtítulo 2"/>
          <p:cNvSpPr>
            <a:spLocks noGrp="1"/>
          </p:cNvSpPr>
          <p:nvPr>
            <p:ph type="subTitle" idx="1"/>
          </p:nvPr>
        </p:nvSpPr>
        <p:spPr>
          <a:xfrm>
            <a:off x="295415" y="22039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6400" b="1" dirty="0" smtClean="0">
                <a:solidFill>
                  <a:schemeClr val="tx1"/>
                </a:solidFill>
              </a:rPr>
              <a:t>PRÓ REITORIA DE EXTENSÃO </a:t>
            </a:r>
            <a:endParaRPr lang="pt-BR" sz="6400" b="1" dirty="0">
              <a:solidFill>
                <a:schemeClr val="tx1"/>
              </a:solidFill>
            </a:endParaRPr>
          </a:p>
          <a:p>
            <a:endParaRPr lang="pt-BR" sz="4800" dirty="0"/>
          </a:p>
        </p:txBody>
      </p:sp>
      <p:sp>
        <p:nvSpPr>
          <p:cNvPr id="16" name="Subtítulo 1"/>
          <p:cNvSpPr txBox="1">
            <a:spLocks/>
          </p:cNvSpPr>
          <p:nvPr/>
        </p:nvSpPr>
        <p:spPr>
          <a:xfrm>
            <a:off x="1187624" y="749642"/>
            <a:ext cx="6400800" cy="303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smtClean="0"/>
              <a:t>PRONATEC 2015.2</a:t>
            </a:r>
            <a:endParaRPr lang="pt-BR" sz="16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477176"/>
              </p:ext>
            </p:extLst>
          </p:nvPr>
        </p:nvGraphicFramePr>
        <p:xfrm>
          <a:off x="827820" y="1106997"/>
          <a:ext cx="73445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328058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RECURSOS FINANCEIROS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r>
                        <a:rPr lang="pt-BR" baseline="0" dirty="0" smtClean="0"/>
                        <a:t>  estimado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R$ 2.572.000,00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Total recebido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R$ 1.586.000,00</a:t>
                      </a:r>
                      <a:r>
                        <a:rPr lang="pt-BR" dirty="0" smtClean="0"/>
                        <a:t> (à </a:t>
                      </a:r>
                      <a:r>
                        <a:rPr lang="pt-BR" b="1" dirty="0" smtClean="0"/>
                        <a:t>receber</a:t>
                      </a:r>
                      <a:r>
                        <a:rPr lang="pt-BR" dirty="0" smtClean="0"/>
                        <a:t>)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95092"/>
              </p:ext>
            </p:extLst>
          </p:nvPr>
        </p:nvGraphicFramePr>
        <p:xfrm>
          <a:off x="836118" y="2420888"/>
          <a:ext cx="735614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644"/>
                <a:gridCol w="1944216"/>
                <a:gridCol w="252028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RECURSOS HUMANOS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CMC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Grupo Gestor Local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CMDI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Grupo Gestor Local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CMZL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Grupo Gestor Local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C.A. de Manacapuru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Grupo Gestor Local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Parintins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Grupo Gestor Local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Presidente Figueiredo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Grupo Gestor Local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São Gabriel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Grupo Gestor Local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Tabatinga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Grupo Gestor Local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0" dirty="0" smtClean="0"/>
                        <a:t>Reitoria</a:t>
                      </a:r>
                      <a:endParaRPr lang="pt-BR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Comitê Gestor Central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3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29986"/>
            <a:ext cx="5054654" cy="33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29986"/>
            <a:ext cx="4764847" cy="333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24166" y="1916832"/>
            <a:ext cx="8229600" cy="792088"/>
          </a:xfrm>
        </p:spPr>
        <p:txBody>
          <a:bodyPr>
            <a:normAutofit fontScale="77500" lnSpcReduction="20000"/>
          </a:bodyPr>
          <a:lstStyle/>
          <a:p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Artesão</a:t>
            </a:r>
            <a:r>
              <a:rPr lang="pt-BR" dirty="0" smtClean="0"/>
              <a:t> </a:t>
            </a:r>
            <a:r>
              <a:rPr lang="pt-BR" b="1" dirty="0"/>
              <a:t>de</a:t>
            </a:r>
            <a:r>
              <a:rPr lang="pt-BR" dirty="0"/>
              <a:t> </a:t>
            </a:r>
            <a:r>
              <a:rPr lang="pt-BR" b="1" dirty="0"/>
              <a:t>Pintura</a:t>
            </a:r>
            <a:r>
              <a:rPr lang="pt-BR" dirty="0"/>
              <a:t> </a:t>
            </a:r>
            <a:r>
              <a:rPr lang="pt-BR" b="1" dirty="0"/>
              <a:t>em</a:t>
            </a:r>
            <a:r>
              <a:rPr lang="pt-BR" dirty="0"/>
              <a:t> </a:t>
            </a:r>
            <a:r>
              <a:rPr lang="pt-BR" b="1" dirty="0"/>
              <a:t>Tecido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11</a:t>
            </a:fld>
            <a:endParaRPr lang="pt-BR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8991" y="6369051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 smtClean="0">
              <a:solidFill>
                <a:srgbClr val="92D050"/>
              </a:solidFill>
            </a:endParaRPr>
          </a:p>
          <a:p>
            <a:endParaRPr lang="pt-BR" dirty="0">
              <a:solidFill>
                <a:srgbClr val="92D050"/>
              </a:solidFill>
            </a:endParaRPr>
          </a:p>
          <a:p>
            <a:endParaRPr lang="pt-BR" dirty="0" smtClean="0">
              <a:solidFill>
                <a:srgbClr val="92D050"/>
              </a:solidFill>
            </a:endParaRPr>
          </a:p>
          <a:p>
            <a:endParaRPr lang="pt-BR" dirty="0">
              <a:solidFill>
                <a:srgbClr val="92D050"/>
              </a:solidFill>
            </a:endParaRPr>
          </a:p>
          <a:p>
            <a:endParaRPr lang="pt-BR" dirty="0" smtClean="0">
              <a:solidFill>
                <a:srgbClr val="92D050"/>
              </a:solidFill>
            </a:endParaRPr>
          </a:p>
          <a:p>
            <a:endParaRPr lang="pt-BR" dirty="0">
              <a:solidFill>
                <a:srgbClr val="92D050"/>
              </a:solidFill>
            </a:endParaRPr>
          </a:p>
          <a:p>
            <a:endParaRPr lang="pt-BR" dirty="0" smtClean="0">
              <a:solidFill>
                <a:srgbClr val="92D050"/>
              </a:solidFill>
            </a:endParaRPr>
          </a:p>
          <a:p>
            <a:endParaRPr lang="pt-BR" dirty="0">
              <a:solidFill>
                <a:srgbClr val="92D050"/>
              </a:solidFill>
            </a:endParaRPr>
          </a:p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21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22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7" name="CaixaDeTexto 26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2" name="Freeform 18"/>
          <p:cNvSpPr>
            <a:spLocks noChangeArrowheads="1"/>
          </p:cNvSpPr>
          <p:nvPr/>
        </p:nvSpPr>
        <p:spPr bwMode="auto">
          <a:xfrm>
            <a:off x="8673225" y="815975"/>
            <a:ext cx="53975" cy="33338"/>
          </a:xfrm>
          <a:custGeom>
            <a:avLst/>
            <a:gdLst>
              <a:gd name="T0" fmla="*/ 55 w 85"/>
              <a:gd name="T1" fmla="*/ 0 h 52"/>
              <a:gd name="T2" fmla="*/ 0 w 85"/>
              <a:gd name="T3" fmla="*/ 5 h 52"/>
              <a:gd name="T4" fmla="*/ 53 w 85"/>
              <a:gd name="T5" fmla="*/ 52 h 52"/>
              <a:gd name="T6" fmla="*/ 85 w 85"/>
              <a:gd name="T7" fmla="*/ 50 h 52"/>
              <a:gd name="T8" fmla="*/ 55 w 85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52">
                <a:moveTo>
                  <a:pt x="55" y="0"/>
                </a:moveTo>
                <a:lnTo>
                  <a:pt x="0" y="5"/>
                </a:lnTo>
                <a:lnTo>
                  <a:pt x="53" y="52"/>
                </a:lnTo>
                <a:lnTo>
                  <a:pt x="85" y="50"/>
                </a:lnTo>
                <a:lnTo>
                  <a:pt x="55" y="0"/>
                </a:lnTo>
              </a:path>
            </a:pathLst>
          </a:custGeom>
          <a:solidFill>
            <a:srgbClr val="006F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79" y="404664"/>
            <a:ext cx="6804026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76" y="260648"/>
            <a:ext cx="5856432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4950629" y="5941498"/>
            <a:ext cx="3911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Artesão</a:t>
            </a:r>
            <a:r>
              <a:rPr lang="en-US" sz="2400" b="1" dirty="0"/>
              <a:t>  de </a:t>
            </a:r>
            <a:r>
              <a:rPr lang="en-US" sz="2400" b="1" dirty="0" err="1"/>
              <a:t>Artigos</a:t>
            </a:r>
            <a:r>
              <a:rPr lang="en-US" sz="2400" b="1" dirty="0"/>
              <a:t> </a:t>
            </a:r>
            <a:r>
              <a:rPr lang="en-US" sz="2400" b="1" dirty="0" err="1"/>
              <a:t>Indígenas</a:t>
            </a:r>
            <a:endParaRPr lang="pt-BR" sz="2400" b="1" dirty="0"/>
          </a:p>
        </p:txBody>
      </p:sp>
      <p:pic>
        <p:nvPicPr>
          <p:cNvPr id="49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28" y="3663758"/>
            <a:ext cx="4111190" cy="237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38"/>
          <p:cNvGrpSpPr>
            <a:grpSpLocks/>
          </p:cNvGrpSpPr>
          <p:nvPr/>
        </p:nvGrpSpPr>
        <p:grpSpPr bwMode="auto">
          <a:xfrm>
            <a:off x="433523" y="3620249"/>
            <a:ext cx="6463610" cy="2418337"/>
            <a:chOff x="7168" y="8421"/>
            <a:chExt cx="11485" cy="4157"/>
          </a:xfrm>
        </p:grpSpPr>
        <p:pic>
          <p:nvPicPr>
            <p:cNvPr id="5162" name="Picture 4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4" y="10651"/>
              <a:ext cx="662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5" name="Picture 4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" y="8421"/>
              <a:ext cx="6581" cy="4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Retângulo 30"/>
          <p:cNvSpPr/>
          <p:nvPr/>
        </p:nvSpPr>
        <p:spPr>
          <a:xfrm>
            <a:off x="1475656" y="5994956"/>
            <a:ext cx="1808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Inglês</a:t>
            </a:r>
            <a:r>
              <a:rPr lang="en-US" sz="2400" b="1" dirty="0"/>
              <a:t> </a:t>
            </a:r>
            <a:r>
              <a:rPr lang="en-US" sz="2400" b="1" dirty="0" err="1"/>
              <a:t>básico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99995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Espaço Reservado para Conteú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091461"/>
              </p:ext>
            </p:extLst>
          </p:nvPr>
        </p:nvGraphicFramePr>
        <p:xfrm>
          <a:off x="899592" y="1268760"/>
          <a:ext cx="7560840" cy="4798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6434"/>
                <a:gridCol w="2754406"/>
              </a:tblGrid>
              <a:tr h="25291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Projeto Educação Empreendedora nas Instituições de Ensino Superior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CURSOS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</a:rPr>
                        <a:t>ALUNOS APROVADOS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EMPRETEC 1ª Turma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Gestão da Inovação Módulos I e II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Módulo de Negócios CANVAS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Gestão Administrativa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Gestão de Marketing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Botar pra fazer - ENDEAVOR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Gestão Financeira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Gestão em Tecnologias Sociais e Princípios CERNE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16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</a:rPr>
                        <a:t>Gestão Tecnológica</a:t>
                      </a:r>
                      <a:endParaRPr lang="pt-BR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</a:rPr>
                        <a:t>Gestão e Elaboração de Projetos</a:t>
                      </a:r>
                      <a:endParaRPr lang="pt-BR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</a:rPr>
                        <a:t>EMPRETEC 2ª Turma </a:t>
                      </a:r>
                      <a:endParaRPr lang="pt-BR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197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12</a:t>
            </a:fld>
            <a:endParaRPr lang="pt-BR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7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295415" y="22039"/>
            <a:ext cx="84720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endParaRPr lang="pt-BR" sz="4800" dirty="0" smtClean="0"/>
          </a:p>
          <a:p>
            <a:pPr marL="0" indent="0" algn="ctr">
              <a:buNone/>
            </a:pPr>
            <a:r>
              <a:rPr lang="pt-BR" sz="6400" b="1" dirty="0" smtClean="0"/>
              <a:t>PRÓ REITORIA DE EXTENSÃO </a:t>
            </a:r>
          </a:p>
          <a:p>
            <a:endParaRPr lang="pt-BR" sz="4800" dirty="0"/>
          </a:p>
        </p:txBody>
      </p:sp>
      <p:sp>
        <p:nvSpPr>
          <p:cNvPr id="16" name="Subtítulo 1"/>
          <p:cNvSpPr txBox="1">
            <a:spLocks/>
          </p:cNvSpPr>
          <p:nvPr/>
        </p:nvSpPr>
        <p:spPr>
          <a:xfrm>
            <a:off x="1187624" y="749642"/>
            <a:ext cx="6400800" cy="303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smtClean="0"/>
              <a:t>AYTY – INCUBADORA DE EMPRESAS</a:t>
            </a:r>
            <a:endParaRPr lang="pt-BR" sz="1600" b="1" dirty="0"/>
          </a:p>
        </p:txBody>
      </p:sp>
      <p:sp>
        <p:nvSpPr>
          <p:cNvPr id="17" name="Espaço Reservado para Número de Slide 18"/>
          <p:cNvSpPr txBox="1">
            <a:spLocks/>
          </p:cNvSpPr>
          <p:nvPr/>
        </p:nvSpPr>
        <p:spPr>
          <a:xfrm>
            <a:off x="8604447" y="6377227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12</a:t>
            </a:r>
            <a:endParaRPr lang="pt-B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8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076108"/>
              </p:ext>
            </p:extLst>
          </p:nvPr>
        </p:nvGraphicFramePr>
        <p:xfrm>
          <a:off x="644297" y="1124743"/>
          <a:ext cx="7960151" cy="4781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4039"/>
                <a:gridCol w="3286112"/>
              </a:tblGrid>
              <a:tr h="35472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PARCERIAS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85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Serviço Brasileiro de Apoio as Micro e Pequenas Empresas - SEBRAE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Projeto Educação Empreendedora nas IES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Fundação de Amparo a Pesquisa do Estado do Amazonas – FAPEAM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Programa Pró Incubadora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8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Incubadora de Tecnologias Sociais da Universidade Federal do Rio de Janeiro-ITCP/COPPE/UFRJ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Capacitação de futuros gestores da </a:t>
                      </a:r>
                      <a:r>
                        <a:rPr lang="pt-BR" sz="1400" dirty="0" err="1">
                          <a:effectLst/>
                        </a:rPr>
                        <a:t>Ayty</a:t>
                      </a:r>
                      <a:r>
                        <a:rPr lang="pt-BR" sz="1400" dirty="0">
                          <a:effectLst/>
                        </a:rPr>
                        <a:t> nos Campi do IFAM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5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Rede de Inovação e Empreendedorismo - RAMI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Apoio às ações da </a:t>
                      </a:r>
                      <a:r>
                        <a:rPr lang="pt-BR" sz="1400" dirty="0" err="1">
                          <a:effectLst/>
                        </a:rPr>
                        <a:t>Ayty</a:t>
                      </a:r>
                      <a:r>
                        <a:rPr lang="pt-BR" sz="1400" dirty="0">
                          <a:effectLst/>
                        </a:rPr>
                        <a:t> em eventos diversos, para acesso a mercados para as empresas incubadas.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PHILCO LTDA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dirty="0" smtClean="0">
                          <a:effectLst/>
                        </a:rPr>
                        <a:t>Projetos em P&amp;D (CAPDA)</a:t>
                      </a:r>
                      <a:endParaRPr lang="pt-BR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SAMSUNG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Projetos em </a:t>
                      </a:r>
                      <a:r>
                        <a:rPr lang="pt-BR" sz="1400" dirty="0" smtClean="0">
                          <a:effectLst/>
                        </a:rPr>
                        <a:t>P&amp;D </a:t>
                      </a:r>
                      <a:r>
                        <a:rPr lang="pt-BR" sz="1400" dirty="0" smtClean="0">
                          <a:effectLst/>
                        </a:rPr>
                        <a:t>(CAPDA)</a:t>
                      </a:r>
                      <a:endParaRPr lang="pt-BR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13</a:t>
            </a:fld>
            <a:endParaRPr lang="pt-BR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295415" y="22039"/>
            <a:ext cx="84720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endParaRPr lang="pt-BR" sz="4800" dirty="0" smtClean="0"/>
          </a:p>
          <a:p>
            <a:pPr marL="0" indent="0" algn="ctr">
              <a:buNone/>
            </a:pPr>
            <a:r>
              <a:rPr lang="pt-BR" sz="6400" b="1" dirty="0" smtClean="0"/>
              <a:t>PRÓ REITORIA DE EXTENSÃO </a:t>
            </a:r>
          </a:p>
          <a:p>
            <a:endParaRPr lang="pt-BR" sz="4800" dirty="0"/>
          </a:p>
        </p:txBody>
      </p:sp>
      <p:sp>
        <p:nvSpPr>
          <p:cNvPr id="16" name="Subtítulo 1"/>
          <p:cNvSpPr txBox="1">
            <a:spLocks/>
          </p:cNvSpPr>
          <p:nvPr/>
        </p:nvSpPr>
        <p:spPr>
          <a:xfrm>
            <a:off x="1187624" y="749642"/>
            <a:ext cx="6400800" cy="303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smtClean="0"/>
              <a:t>AYTY – INCUBADORA DE EMPRESAS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19739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40965"/>
              </p:ext>
            </p:extLst>
          </p:nvPr>
        </p:nvGraphicFramePr>
        <p:xfrm>
          <a:off x="645178" y="1700808"/>
          <a:ext cx="7632848" cy="129614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816424"/>
                <a:gridCol w="3816424"/>
              </a:tblGrid>
              <a:tr h="504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Empresas graduadas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11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Empresas </a:t>
                      </a:r>
                      <a:r>
                        <a:rPr lang="pt-BR" sz="1800" dirty="0">
                          <a:effectLst/>
                        </a:rPr>
                        <a:t>incubadas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04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Hotel Tecnológico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06 </a:t>
                      </a:r>
                      <a:r>
                        <a:rPr lang="pt-BR" sz="1400" dirty="0" smtClean="0">
                          <a:effectLst/>
                        </a:rPr>
                        <a:t>(concorrendo)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14</a:t>
            </a:fld>
            <a:endParaRPr lang="pt-BR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295415" y="22039"/>
            <a:ext cx="84720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endParaRPr lang="pt-BR" sz="4800" dirty="0" smtClean="0"/>
          </a:p>
          <a:p>
            <a:pPr marL="0" indent="0" algn="ctr">
              <a:buNone/>
            </a:pPr>
            <a:r>
              <a:rPr lang="pt-BR" sz="6400" b="1" dirty="0" smtClean="0"/>
              <a:t>PRÓ REITORIA DE EXTENSÃO </a:t>
            </a:r>
          </a:p>
          <a:p>
            <a:endParaRPr lang="pt-BR" sz="4800" dirty="0"/>
          </a:p>
        </p:txBody>
      </p:sp>
      <p:sp>
        <p:nvSpPr>
          <p:cNvPr id="16" name="Subtítulo 1"/>
          <p:cNvSpPr txBox="1">
            <a:spLocks/>
          </p:cNvSpPr>
          <p:nvPr/>
        </p:nvSpPr>
        <p:spPr>
          <a:xfrm>
            <a:off x="1187624" y="749642"/>
            <a:ext cx="6400800" cy="303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smtClean="0"/>
              <a:t>AYTY – INCUBADORA DE EMPRESAS</a:t>
            </a:r>
            <a:endParaRPr lang="pt-BR" sz="1600" b="1" dirty="0"/>
          </a:p>
        </p:txBody>
      </p:sp>
      <p:graphicFrame>
        <p:nvGraphicFramePr>
          <p:cNvPr id="17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635957"/>
              </p:ext>
            </p:extLst>
          </p:nvPr>
        </p:nvGraphicFramePr>
        <p:xfrm>
          <a:off x="690705" y="3501009"/>
          <a:ext cx="7632848" cy="158417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632848"/>
              </a:tblGrid>
              <a:tr h="360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Propriedade</a:t>
                      </a:r>
                      <a:r>
                        <a:rPr lang="pt-BR" sz="1800" baseline="0" dirty="0" smtClean="0">
                          <a:effectLst/>
                        </a:rPr>
                        <a:t> Intelectual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Bala de Goma (MD</a:t>
                      </a:r>
                      <a:r>
                        <a:rPr lang="pt-BR" sz="1800" baseline="0" dirty="0" smtClean="0">
                          <a:effectLst/>
                        </a:rPr>
                        <a:t> Morais)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Fermentado de açaí</a:t>
                      </a:r>
                      <a:r>
                        <a:rPr lang="pt-BR" sz="1800" baseline="0" dirty="0" smtClean="0">
                          <a:effectLst/>
                        </a:rPr>
                        <a:t> (</a:t>
                      </a:r>
                      <a:r>
                        <a:rPr lang="pt-BR" sz="1800" baseline="0" dirty="0" err="1" smtClean="0">
                          <a:effectLst/>
                        </a:rPr>
                        <a:t>Chocobit</a:t>
                      </a:r>
                      <a:r>
                        <a:rPr lang="pt-BR" sz="1800" baseline="0" dirty="0" smtClean="0">
                          <a:effectLst/>
                        </a:rPr>
                        <a:t>/</a:t>
                      </a:r>
                      <a:r>
                        <a:rPr lang="pt-BR" sz="1800" baseline="0" dirty="0" err="1" smtClean="0">
                          <a:effectLst/>
                        </a:rPr>
                        <a:t>Nafloresta</a:t>
                      </a:r>
                      <a:r>
                        <a:rPr lang="pt-BR" sz="1800" baseline="0" dirty="0" smtClean="0">
                          <a:effectLst/>
                        </a:rPr>
                        <a:t>)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Sistema de ouvidoria (</a:t>
                      </a:r>
                      <a:r>
                        <a:rPr lang="pt-BR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Interactive</a:t>
                      </a: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53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Subtítulo 2"/>
          <p:cNvSpPr>
            <a:spLocks noGrp="1"/>
          </p:cNvSpPr>
          <p:nvPr>
            <p:ph type="subTitle" idx="1"/>
          </p:nvPr>
        </p:nvSpPr>
        <p:spPr>
          <a:xfrm>
            <a:off x="295415" y="22039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6400" b="1" dirty="0" smtClean="0">
                <a:solidFill>
                  <a:schemeClr val="tx1"/>
                </a:solidFill>
              </a:rPr>
              <a:t>PRÓ REITORIA DE EXTENSÃO </a:t>
            </a:r>
            <a:endParaRPr lang="pt-BR" sz="6400" b="1" dirty="0">
              <a:solidFill>
                <a:schemeClr val="tx1"/>
              </a:solidFill>
            </a:endParaRPr>
          </a:p>
          <a:p>
            <a:endParaRPr lang="pt-BR" sz="4800" dirty="0"/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2912231" y="404664"/>
            <a:ext cx="3260089" cy="576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endParaRPr lang="pt-BR" sz="4800" dirty="0" smtClean="0"/>
          </a:p>
          <a:p>
            <a:r>
              <a:rPr lang="pt-BR" sz="6400" b="1" dirty="0" smtClean="0">
                <a:solidFill>
                  <a:schemeClr val="bg1">
                    <a:lumMod val="50000"/>
                  </a:schemeClr>
                </a:solidFill>
              </a:rPr>
              <a:t>41 DEMANDAS </a:t>
            </a:r>
          </a:p>
          <a:p>
            <a:endParaRPr lang="pt-BR" sz="4800" dirty="0"/>
          </a:p>
        </p:txBody>
      </p:sp>
      <p:pic>
        <p:nvPicPr>
          <p:cNvPr id="20" name="Imagem 19"/>
          <p:cNvPicPr/>
          <p:nvPr/>
        </p:nvPicPr>
        <p:blipFill>
          <a:blip r:embed="rId3"/>
          <a:stretch>
            <a:fillRect/>
          </a:stretch>
        </p:blipFill>
        <p:spPr>
          <a:xfrm>
            <a:off x="1619672" y="1099152"/>
            <a:ext cx="5580468" cy="50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14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Subtítulo 2"/>
          <p:cNvSpPr>
            <a:spLocks noGrp="1"/>
          </p:cNvSpPr>
          <p:nvPr>
            <p:ph type="subTitle" idx="1"/>
          </p:nvPr>
        </p:nvSpPr>
        <p:spPr>
          <a:xfrm>
            <a:off x="257423" y="-9939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6400" b="1" dirty="0" smtClean="0">
                <a:solidFill>
                  <a:schemeClr val="tx1"/>
                </a:solidFill>
              </a:rPr>
              <a:t>PRÓ REITORIA DE EXTENSÃO </a:t>
            </a:r>
            <a:endParaRPr lang="pt-BR" sz="6400" b="1" dirty="0">
              <a:solidFill>
                <a:schemeClr val="tx1"/>
              </a:solidFill>
            </a:endParaRPr>
          </a:p>
          <a:p>
            <a:endParaRPr lang="pt-BR" sz="48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144" y="484747"/>
            <a:ext cx="6723314" cy="579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15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7216" y="32849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Esse indicador considera demandas planejadas e não planejadas, também considera situações em andamento e nova como abertas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295415" y="22039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6400" b="1" dirty="0" smtClean="0">
                <a:solidFill>
                  <a:schemeClr val="tx1"/>
                </a:solidFill>
              </a:rPr>
              <a:t>PRÓ REITORIA DE EXTENSÃO </a:t>
            </a:r>
            <a:endParaRPr lang="pt-BR" sz="6400" b="1" dirty="0">
              <a:solidFill>
                <a:schemeClr val="tx1"/>
              </a:solidFill>
            </a:endParaRPr>
          </a:p>
          <a:p>
            <a:endParaRPr lang="pt-BR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09" y="1193184"/>
            <a:ext cx="6912768" cy="173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7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644297" y="1268761"/>
            <a:ext cx="7672119" cy="35283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Agenda Avaliação:</a:t>
            </a:r>
          </a:p>
          <a:p>
            <a:pPr algn="l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Apresentação das extrações do Sistema de Gestão de Demandas com as seguintes situações: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Não 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não executadas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comparativos de planejadas e não planejadas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 de situações nova, em andamento e concluída</a:t>
            </a: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295415" y="1016733"/>
            <a:ext cx="84720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endParaRPr lang="pt-BR" sz="4800" dirty="0" smtClean="0"/>
          </a:p>
          <a:p>
            <a:r>
              <a:rPr lang="pt-BR" sz="6400" b="1" dirty="0" smtClean="0">
                <a:solidFill>
                  <a:schemeClr val="tx1"/>
                </a:solidFill>
              </a:rPr>
              <a:t>PRÓ REITORIA DE EXTENSÃO</a:t>
            </a:r>
            <a:r>
              <a:rPr lang="pt-BR" sz="6400" b="1" dirty="0" smtClean="0"/>
              <a:t> </a:t>
            </a:r>
          </a:p>
          <a:p>
            <a:endParaRPr lang="pt-BR" sz="4800" dirty="0"/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295415" y="22039"/>
            <a:ext cx="84720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endParaRPr lang="pt-BR" sz="4800" dirty="0" smtClean="0"/>
          </a:p>
          <a:p>
            <a:r>
              <a:rPr lang="pt-BR" sz="6400" b="1" dirty="0" smtClean="0">
                <a:solidFill>
                  <a:schemeClr val="tx1"/>
                </a:solidFill>
              </a:rPr>
              <a:t>PRÓ REITORIA DE EXTENSÃO</a:t>
            </a:r>
            <a:r>
              <a:rPr lang="pt-BR" sz="6400" b="1" dirty="0" smtClean="0"/>
              <a:t> </a:t>
            </a:r>
          </a:p>
          <a:p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5415" y="22039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6400" b="1" dirty="0" smtClean="0">
                <a:solidFill>
                  <a:schemeClr val="tx1"/>
                </a:solidFill>
              </a:rPr>
              <a:t>PRÓ REITORIA DE EXTENSÃO</a:t>
            </a:r>
            <a:r>
              <a:rPr lang="pt-BR" sz="6400" b="1" dirty="0" smtClean="0"/>
              <a:t> </a:t>
            </a:r>
            <a:endParaRPr lang="pt-BR" sz="6400" b="1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5" y="1268760"/>
            <a:ext cx="855316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1461" y="35010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Fonte : SGD 10/12/2015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175" y="6400800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159705" y="6461673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255175" y="-171400"/>
            <a:ext cx="84720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endParaRPr lang="pt-BR" sz="4800" dirty="0" smtClean="0"/>
          </a:p>
          <a:p>
            <a:r>
              <a:rPr lang="pt-BR" sz="6400" b="1" dirty="0" smtClean="0">
                <a:solidFill>
                  <a:schemeClr val="tx1"/>
                </a:solidFill>
              </a:rPr>
              <a:t>       PRÓ REITORIA DE EXTENSÃO </a:t>
            </a:r>
          </a:p>
          <a:p>
            <a:endParaRPr lang="pt-BR" sz="4800" dirty="0"/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425222" y="-391677"/>
            <a:ext cx="84720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endParaRPr lang="pt-BR" sz="4800" dirty="0" smtClean="0"/>
          </a:p>
          <a:p>
            <a:endParaRPr lang="pt-BR" sz="6400" b="1" dirty="0" smtClean="0"/>
          </a:p>
          <a:p>
            <a:endParaRPr lang="pt-BR" sz="6400" b="1" dirty="0"/>
          </a:p>
          <a:p>
            <a:r>
              <a:rPr lang="pt-BR" sz="6400" b="1" dirty="0" smtClean="0"/>
              <a:t>DEMANDAS PLANEJADAS CONCLUÍDAS</a:t>
            </a:r>
            <a:endParaRPr lang="pt-BR" sz="4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2" y="692697"/>
            <a:ext cx="8964488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0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990" y="-9939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6400" b="1" dirty="0">
                <a:solidFill>
                  <a:schemeClr val="tx1"/>
                </a:solidFill>
              </a:rPr>
              <a:t>PRÓ REITORIA DE EXTENSÃO 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404664"/>
            <a:ext cx="84720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6400" b="1" dirty="0" smtClean="0"/>
              <a:t>DEMANDAS PLANEJADAS CONCLUÍDAS</a:t>
            </a:r>
          </a:p>
          <a:p>
            <a:endParaRPr lang="pt-BR" sz="48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6" y="1052736"/>
            <a:ext cx="9036496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5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6</a:t>
            </a:fld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7" y="1628800"/>
            <a:ext cx="896448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5" name="Espaço Reservado para Número de Slide 18"/>
          <p:cNvSpPr txBox="1">
            <a:spLocks/>
          </p:cNvSpPr>
          <p:nvPr/>
        </p:nvSpPr>
        <p:spPr>
          <a:xfrm>
            <a:off x="8604447" y="6377227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-99392"/>
            <a:ext cx="84720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endParaRPr lang="pt-BR" sz="4800" dirty="0" smtClean="0"/>
          </a:p>
          <a:p>
            <a:pPr algn="ctr"/>
            <a:r>
              <a:rPr lang="pt-BR" sz="6400" b="1" dirty="0" smtClean="0"/>
              <a:t>PRÓ REITORIA DE EXTENSÃO </a:t>
            </a:r>
          </a:p>
          <a:p>
            <a:endParaRPr lang="pt-BR" sz="4800" dirty="0"/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335990" y="404664"/>
            <a:ext cx="84720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6400" b="1" dirty="0" smtClean="0"/>
              <a:t>DEMANDAS NÃO PLANEJADAS CONCLUÍDAS</a:t>
            </a:r>
          </a:p>
          <a:p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43990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7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425222" y="116632"/>
            <a:ext cx="84720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6400" b="1" dirty="0" smtClean="0">
                <a:solidFill>
                  <a:schemeClr val="tx1"/>
                </a:solidFill>
              </a:rPr>
              <a:t>PRÓ REITORIA DE EXTENSÃO </a:t>
            </a:r>
          </a:p>
          <a:p>
            <a:endParaRPr lang="pt-BR" sz="4800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460832" y="605622"/>
            <a:ext cx="6400800" cy="303098"/>
          </a:xfrm>
        </p:spPr>
        <p:txBody>
          <a:bodyPr>
            <a:normAutofit fontScale="92500" lnSpcReduction="10000"/>
          </a:bodyPr>
          <a:lstStyle/>
          <a:p>
            <a:r>
              <a:rPr lang="pt-BR" sz="1600" b="1" dirty="0" smtClean="0"/>
              <a:t>DEMANDAS PARCIALMENTE ATENDIDAS</a:t>
            </a:r>
            <a:endParaRPr lang="pt-BR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1484784"/>
            <a:ext cx="9036496" cy="26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4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9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295415" y="22039"/>
            <a:ext cx="84720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endParaRPr lang="pt-BR" sz="4800" dirty="0" smtClean="0"/>
          </a:p>
          <a:p>
            <a:r>
              <a:rPr lang="pt-BR" sz="6400" b="1" dirty="0" smtClean="0">
                <a:solidFill>
                  <a:schemeClr val="tx1"/>
                </a:solidFill>
              </a:rPr>
              <a:t>PRÓ REITORIA DE EXTENSÃO </a:t>
            </a:r>
          </a:p>
          <a:p>
            <a:endParaRPr lang="pt-BR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7" y="3988919"/>
            <a:ext cx="889248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ubtítulo 1"/>
          <p:cNvSpPr txBox="1">
            <a:spLocks/>
          </p:cNvSpPr>
          <p:nvPr/>
        </p:nvSpPr>
        <p:spPr>
          <a:xfrm>
            <a:off x="1413518" y="3340012"/>
            <a:ext cx="6400800" cy="303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smtClean="0"/>
              <a:t>DEMANDAS CANCELADAS</a:t>
            </a:r>
            <a:endParaRPr lang="pt-BR" sz="16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8" y="1556792"/>
            <a:ext cx="89644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ubtítulo 1"/>
          <p:cNvSpPr txBox="1">
            <a:spLocks/>
          </p:cNvSpPr>
          <p:nvPr/>
        </p:nvSpPr>
        <p:spPr>
          <a:xfrm>
            <a:off x="1325681" y="692696"/>
            <a:ext cx="6400800" cy="303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smtClean="0"/>
              <a:t>DEMANDA NÃO ATENDIDA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8212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295415" y="22039"/>
            <a:ext cx="84720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endParaRPr lang="pt-BR" sz="4800" dirty="0" smtClean="0"/>
          </a:p>
          <a:p>
            <a:r>
              <a:rPr lang="pt-BR" sz="6400" b="1" dirty="0" smtClean="0">
                <a:solidFill>
                  <a:schemeClr val="tx1"/>
                </a:solidFill>
              </a:rPr>
              <a:t>PRÓ REITORIA DE EXTENSÃO </a:t>
            </a:r>
          </a:p>
          <a:p>
            <a:endParaRPr lang="pt-BR" sz="4800" dirty="0"/>
          </a:p>
        </p:txBody>
      </p:sp>
      <p:sp>
        <p:nvSpPr>
          <p:cNvPr id="16" name="Subtítulo 1"/>
          <p:cNvSpPr txBox="1">
            <a:spLocks/>
          </p:cNvSpPr>
          <p:nvPr/>
        </p:nvSpPr>
        <p:spPr>
          <a:xfrm>
            <a:off x="1187624" y="749642"/>
            <a:ext cx="6400800" cy="303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smtClean="0"/>
              <a:t>PRONATEC 2015.2</a:t>
            </a:r>
            <a:endParaRPr lang="pt-BR" sz="16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609885"/>
              </p:ext>
            </p:extLst>
          </p:nvPr>
        </p:nvGraphicFramePr>
        <p:xfrm>
          <a:off x="862707" y="1484784"/>
          <a:ext cx="7418586" cy="39739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702"/>
                <a:gridCol w="810005"/>
                <a:gridCol w="738367"/>
                <a:gridCol w="1224136"/>
                <a:gridCol w="792088"/>
                <a:gridCol w="1224136"/>
                <a:gridCol w="1368152"/>
              </a:tblGrid>
              <a:tr h="791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CAMPUS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Nº DE CURSOS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FIC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Nº DE VAGAS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Nº DE CURSOS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TÉCNICO-CONC.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Nº DE VAGAS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 </a:t>
                      </a:r>
                      <a:endParaRPr lang="pt-BR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Nº DE CURSOS CONCLUÍDOS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 </a:t>
                      </a:r>
                      <a:endParaRPr lang="pt-BR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Nº DE ALUNOS CERTIFICADOS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CMC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9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CMDI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       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CMZL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     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       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PARINTINS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     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       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P. FIGUEIREDO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S. GABRIEL 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TABATINGA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C. </a:t>
                      </a:r>
                      <a:r>
                        <a:rPr lang="pt-BR" sz="1400" dirty="0" smtClean="0">
                          <a:effectLst/>
                        </a:rPr>
                        <a:t>AVANÇADO DE MANACAPURU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----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----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4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562</Words>
  <Application>Microsoft Office PowerPoint</Application>
  <PresentationFormat>Apresentação na tela (4:3)</PresentationFormat>
  <Paragraphs>293</Paragraphs>
  <Slides>17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Nara Bezerra de Oliveira</cp:lastModifiedBy>
  <cp:revision>248</cp:revision>
  <cp:lastPrinted>2015-06-03T18:27:49Z</cp:lastPrinted>
  <dcterms:created xsi:type="dcterms:W3CDTF">2015-03-03T18:02:17Z</dcterms:created>
  <dcterms:modified xsi:type="dcterms:W3CDTF">2015-12-15T20:03:55Z</dcterms:modified>
</cp:coreProperties>
</file>