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1866" y="-3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ABDA7-A5DE-4133-9DAD-8D5CB3F722D5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87F4-6B5C-4DE1-9F83-1D4A2FFB9C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46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87F4-6B5C-4DE1-9F83-1D4A2FFB9CD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554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287F4-6B5C-4DE1-9F83-1D4A2FFB9CD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55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54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911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63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90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49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26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6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54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2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30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90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6137A-237B-4EB9-9669-4F26A3733B2E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58CC4-047B-4D50-8877-8E8DD64D8D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47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22134" y="-128090"/>
            <a:ext cx="10015694" cy="6929022"/>
            <a:chOff x="-35944" y="-71021"/>
            <a:chExt cx="10015694" cy="6929022"/>
          </a:xfrm>
        </p:grpSpPr>
        <p:pic>
          <p:nvPicPr>
            <p:cNvPr id="1027" name="Picture 3" descr="C:\Users\1977740\Documents\Sem-título-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84365"/>
              <a:ext cx="9906000" cy="5373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1977740\Documents\Sem-título-1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133" b="36209"/>
            <a:stretch/>
          </p:blipFill>
          <p:spPr bwMode="auto">
            <a:xfrm>
              <a:off x="-35944" y="-71021"/>
              <a:ext cx="10015694" cy="1651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aixaDeTexto 3"/>
            <p:cNvSpPr txBox="1"/>
            <p:nvPr/>
          </p:nvSpPr>
          <p:spPr>
            <a:xfrm>
              <a:off x="6321152" y="188640"/>
              <a:ext cx="274947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0" b="1" dirty="0" smtClean="0">
                  <a:solidFill>
                    <a:schemeClr val="bg1"/>
                  </a:solidFill>
                  <a:latin typeface="Myriad Pro" pitchFamily="34" charset="0"/>
                </a:rPr>
                <a:t>2016</a:t>
              </a:r>
              <a:endParaRPr lang="pt-BR" sz="9000" b="1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6321152" y="177461"/>
              <a:ext cx="2725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  <a:latin typeface="Myriad Pro" pitchFamily="34" charset="0"/>
                </a:rPr>
                <a:t>CALENDÁRIO ACADÊMICO</a:t>
              </a:r>
              <a:endParaRPr lang="pt-BR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pic>
        <p:nvPicPr>
          <p:cNvPr id="1029" name="Picture 5" descr="C:\Users\1977740\Documents\Sem-título-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780251"/>
            <a:ext cx="1440160" cy="467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1977740\Documents\Sem-título-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016" y="1772816"/>
            <a:ext cx="1440680" cy="467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712640" y="1988840"/>
            <a:ext cx="309634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 smtClean="0"/>
              <a:t>01 – Confraternização Internacional – Feriado Nacional</a:t>
            </a:r>
          </a:p>
          <a:p>
            <a:pPr algn="just"/>
            <a:r>
              <a:rPr lang="pt-BR" sz="900" dirty="0" smtClean="0"/>
              <a:t>04 a 31 – Férias  Docente (28 dias)</a:t>
            </a:r>
          </a:p>
          <a:p>
            <a:pPr algn="just"/>
            <a:r>
              <a:rPr lang="pt-BR" sz="900" dirty="0" smtClean="0"/>
              <a:t>05 a 29 – Período de matrícula nos Cursos de EPT de Nível Médio Presencial (Forma: Integrada</a:t>
            </a:r>
            <a:r>
              <a:rPr lang="pt-BR" sz="900" dirty="0"/>
              <a:t> </a:t>
            </a:r>
            <a:r>
              <a:rPr lang="pt-BR" sz="900" dirty="0" smtClean="0"/>
              <a:t>e Subsequente,  e Modalidade PROEJA) e Graduação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784648" y="1700808"/>
            <a:ext cx="3024336" cy="338554"/>
            <a:chOff x="1784648" y="1794302"/>
            <a:chExt cx="2808312" cy="338554"/>
          </a:xfrm>
        </p:grpSpPr>
        <p:sp>
          <p:nvSpPr>
            <p:cNvPr id="10" name="Retângulo 9"/>
            <p:cNvSpPr/>
            <p:nvPr/>
          </p:nvSpPr>
          <p:spPr>
            <a:xfrm>
              <a:off x="1784648" y="1844824"/>
              <a:ext cx="2808312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1856656" y="1794302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JANEIRO 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784647" y="3284984"/>
            <a:ext cx="3024337" cy="338554"/>
            <a:chOff x="1784647" y="1794302"/>
            <a:chExt cx="2808313" cy="338554"/>
          </a:xfrm>
        </p:grpSpPr>
        <p:sp>
          <p:nvSpPr>
            <p:cNvPr id="19" name="Retângulo 18"/>
            <p:cNvSpPr/>
            <p:nvPr/>
          </p:nvSpPr>
          <p:spPr>
            <a:xfrm>
              <a:off x="1784647" y="1844824"/>
              <a:ext cx="2808313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1856656" y="1794302"/>
              <a:ext cx="11153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FEVEREIRO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1784648" y="4869160"/>
            <a:ext cx="3024336" cy="338554"/>
            <a:chOff x="1784648" y="1794302"/>
            <a:chExt cx="2808312" cy="338554"/>
          </a:xfrm>
        </p:grpSpPr>
        <p:sp>
          <p:nvSpPr>
            <p:cNvPr id="22" name="Retângulo 21"/>
            <p:cNvSpPr/>
            <p:nvPr/>
          </p:nvSpPr>
          <p:spPr>
            <a:xfrm>
              <a:off x="1784648" y="1844824"/>
              <a:ext cx="2808312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1856656" y="1794302"/>
              <a:ext cx="8409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MARÇO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24" name="Grupo 23"/>
          <p:cNvGrpSpPr/>
          <p:nvPr/>
        </p:nvGrpSpPr>
        <p:grpSpPr>
          <a:xfrm>
            <a:off x="6609184" y="3284984"/>
            <a:ext cx="3096344" cy="338554"/>
            <a:chOff x="1784648" y="1794302"/>
            <a:chExt cx="3096344" cy="338554"/>
          </a:xfrm>
        </p:grpSpPr>
        <p:sp>
          <p:nvSpPr>
            <p:cNvPr id="25" name="Retângulo 24"/>
            <p:cNvSpPr/>
            <p:nvPr/>
          </p:nvSpPr>
          <p:spPr>
            <a:xfrm>
              <a:off x="1784648" y="1844824"/>
              <a:ext cx="3096344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856656" y="1794302"/>
              <a:ext cx="6635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MAIO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6615450" y="4914976"/>
            <a:ext cx="3096344" cy="338554"/>
            <a:chOff x="1784648" y="1794302"/>
            <a:chExt cx="3096344" cy="338554"/>
          </a:xfrm>
        </p:grpSpPr>
        <p:sp>
          <p:nvSpPr>
            <p:cNvPr id="28" name="Retângulo 27"/>
            <p:cNvSpPr/>
            <p:nvPr/>
          </p:nvSpPr>
          <p:spPr>
            <a:xfrm>
              <a:off x="1784648" y="1844824"/>
              <a:ext cx="3096344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1856656" y="1794302"/>
              <a:ext cx="801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JUNHO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6609184" y="1700808"/>
            <a:ext cx="3096344" cy="338554"/>
            <a:chOff x="1784648" y="1794302"/>
            <a:chExt cx="3096344" cy="338554"/>
          </a:xfrm>
        </p:grpSpPr>
        <p:sp>
          <p:nvSpPr>
            <p:cNvPr id="31" name="Retângulo 30"/>
            <p:cNvSpPr/>
            <p:nvPr/>
          </p:nvSpPr>
          <p:spPr>
            <a:xfrm>
              <a:off x="1784648" y="1844824"/>
              <a:ext cx="3096344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856656" y="1794302"/>
              <a:ext cx="676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ABRIL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sp>
        <p:nvSpPr>
          <p:cNvPr id="33" name="CaixaDeTexto 32"/>
          <p:cNvSpPr txBox="1"/>
          <p:nvPr/>
        </p:nvSpPr>
        <p:spPr>
          <a:xfrm>
            <a:off x="1729590" y="3501008"/>
            <a:ext cx="32234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01 e 02 – </a:t>
            </a:r>
            <a:r>
              <a:rPr lang="pt-BR" sz="900" dirty="0"/>
              <a:t>Férias Docente </a:t>
            </a:r>
            <a:r>
              <a:rPr lang="pt-BR" sz="900" dirty="0" smtClean="0"/>
              <a:t>(2 dias + 28 dias = 30 dias)</a:t>
            </a:r>
          </a:p>
          <a:p>
            <a:r>
              <a:rPr lang="pt-BR" sz="900" dirty="0"/>
              <a:t>03 </a:t>
            </a:r>
            <a:r>
              <a:rPr lang="pt-BR" sz="900" dirty="0" smtClean="0"/>
              <a:t>– Início </a:t>
            </a:r>
            <a:r>
              <a:rPr lang="pt-BR" sz="900" dirty="0"/>
              <a:t>do Ano </a:t>
            </a:r>
            <a:r>
              <a:rPr lang="pt-BR" sz="900" dirty="0" smtClean="0"/>
              <a:t>Acadêmico / Letivo </a:t>
            </a:r>
            <a:r>
              <a:rPr lang="pt-BR" sz="900" dirty="0"/>
              <a:t>/ Retorno dos Docentes / </a:t>
            </a:r>
            <a:r>
              <a:rPr lang="pt-BR" sz="900" dirty="0" smtClean="0"/>
              <a:t>Início </a:t>
            </a:r>
            <a:r>
              <a:rPr lang="pt-BR" sz="900" dirty="0"/>
              <a:t>do 1º Semestre </a:t>
            </a:r>
            <a:r>
              <a:rPr lang="pt-BR" sz="900" dirty="0" smtClean="0"/>
              <a:t>Letivo </a:t>
            </a:r>
            <a:r>
              <a:rPr lang="pt-BR" sz="900" dirty="0"/>
              <a:t>/ </a:t>
            </a:r>
            <a:r>
              <a:rPr lang="pt-BR" sz="900" dirty="0" smtClean="0"/>
              <a:t>Reunião Pedagógica nos </a:t>
            </a:r>
            <a:r>
              <a:rPr lang="pt-BR" sz="900" i="1" dirty="0" smtClean="0"/>
              <a:t>Campi </a:t>
            </a:r>
          </a:p>
          <a:p>
            <a:r>
              <a:rPr lang="pt-BR" sz="900" dirty="0" smtClean="0"/>
              <a:t>08 – Ponto Facultativo</a:t>
            </a:r>
          </a:p>
          <a:p>
            <a:r>
              <a:rPr lang="pt-BR" sz="900" dirty="0" smtClean="0"/>
              <a:t>09 – Carnaval – Feriado </a:t>
            </a:r>
            <a:r>
              <a:rPr lang="pt-BR" sz="900" dirty="0"/>
              <a:t>Nacional: FERIADO</a:t>
            </a:r>
            <a:endParaRPr lang="pt-BR" sz="900" dirty="0" smtClean="0"/>
          </a:p>
          <a:p>
            <a:r>
              <a:rPr lang="pt-BR" sz="900" dirty="0" smtClean="0"/>
              <a:t>10 – Ponto Facultativo</a:t>
            </a:r>
          </a:p>
          <a:p>
            <a:r>
              <a:rPr lang="pt-BR" sz="900" dirty="0" smtClean="0"/>
              <a:t>15 a 19 – Período de solicitação de Aproveitamento de Estudos: Subsequente e Graduação </a:t>
            </a:r>
          </a:p>
          <a:p>
            <a:r>
              <a:rPr lang="pt-BR" sz="900" dirty="0" smtClean="0"/>
              <a:t>26 – Data limite para publicação dos Editais do PAES (2016.1) pelos </a:t>
            </a:r>
            <a:r>
              <a:rPr lang="pt-BR" sz="900" i="1" dirty="0" smtClean="0"/>
              <a:t>Campi</a:t>
            </a:r>
          </a:p>
          <a:p>
            <a:endParaRPr lang="pt-BR" sz="900" dirty="0"/>
          </a:p>
          <a:p>
            <a:endParaRPr lang="pt-BR" sz="900" dirty="0" smtClean="0"/>
          </a:p>
        </p:txBody>
      </p:sp>
      <p:sp>
        <p:nvSpPr>
          <p:cNvPr id="34" name="CaixaDeTexto 33"/>
          <p:cNvSpPr txBox="1"/>
          <p:nvPr/>
        </p:nvSpPr>
        <p:spPr>
          <a:xfrm>
            <a:off x="1720416" y="5085184"/>
            <a:ext cx="308856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 smtClean="0"/>
              <a:t>07 – Data </a:t>
            </a:r>
            <a:r>
              <a:rPr lang="pt-BR" sz="900" dirty="0"/>
              <a:t>limite de envio à PROEN quanto a demanda de Cursos e Vagas para o Processo Seletivo 2016.2 (Presencial e EaD)</a:t>
            </a:r>
          </a:p>
          <a:p>
            <a:pPr algn="just"/>
            <a:r>
              <a:rPr lang="pt-BR" sz="900" dirty="0" smtClean="0"/>
              <a:t>14 a 16 – Encontro </a:t>
            </a:r>
            <a:r>
              <a:rPr lang="pt-BR" sz="900" dirty="0"/>
              <a:t>de Gestores de Extensão do IFAM – ENGEEX / </a:t>
            </a:r>
            <a:r>
              <a:rPr lang="pt-BR" sz="900" dirty="0" smtClean="0"/>
              <a:t>PROEX</a:t>
            </a:r>
          </a:p>
          <a:p>
            <a:pPr algn="just"/>
            <a:r>
              <a:rPr lang="pt-BR" sz="900" dirty="0"/>
              <a:t>15 – Data limite de envio à PROEN </a:t>
            </a:r>
            <a:r>
              <a:rPr lang="pt-BR" sz="900" dirty="0" smtClean="0"/>
              <a:t>as propostas de </a:t>
            </a:r>
            <a:r>
              <a:rPr lang="pt-BR" sz="900" dirty="0"/>
              <a:t>Novos Planos e Projetos Pedagógicos de Cursos para </a:t>
            </a:r>
            <a:r>
              <a:rPr lang="pt-BR" sz="900" dirty="0" smtClean="0"/>
              <a:t>ingresso em 2017.1</a:t>
            </a:r>
            <a:endParaRPr lang="pt-BR" sz="900" dirty="0"/>
          </a:p>
          <a:p>
            <a:pPr algn="just"/>
            <a:r>
              <a:rPr lang="pt-BR" sz="900" dirty="0" smtClean="0"/>
              <a:t>16 e 17 – III  Fórum de </a:t>
            </a:r>
            <a:r>
              <a:rPr lang="pt-BR" sz="900" dirty="0"/>
              <a:t>Diretores de Ensino – </a:t>
            </a:r>
            <a:r>
              <a:rPr lang="pt-BR" sz="900" dirty="0" smtClean="0"/>
              <a:t>III  FDE/PROEN</a:t>
            </a:r>
          </a:p>
          <a:p>
            <a:pPr algn="just"/>
            <a:r>
              <a:rPr lang="pt-BR" sz="900" dirty="0" smtClean="0"/>
              <a:t>17 e 18 – </a:t>
            </a:r>
            <a:r>
              <a:rPr lang="pt-BR" sz="900" dirty="0"/>
              <a:t>V Encontro Regional do NUPA / </a:t>
            </a:r>
            <a:r>
              <a:rPr lang="pt-BR" sz="900" dirty="0" smtClean="0"/>
              <a:t>PROEX</a:t>
            </a:r>
          </a:p>
          <a:p>
            <a:pPr algn="just"/>
            <a:r>
              <a:rPr lang="pt-BR" sz="900" dirty="0" smtClean="0"/>
              <a:t>25 – Sexta-Feira Santa: FERIADO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6537176" y="198884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/>
              <a:t>15 </a:t>
            </a:r>
            <a:r>
              <a:rPr lang="pt-BR" sz="900" dirty="0" smtClean="0"/>
              <a:t>– Data limite de envio à PROEN do número de Vagas Remanescente dos </a:t>
            </a:r>
            <a:r>
              <a:rPr lang="pt-BR" sz="900" i="1" dirty="0" smtClean="0"/>
              <a:t>Campi</a:t>
            </a:r>
          </a:p>
          <a:p>
            <a:pPr algn="just"/>
            <a:r>
              <a:rPr lang="pt-BR" sz="900" dirty="0" smtClean="0"/>
              <a:t>21 </a:t>
            </a:r>
            <a:r>
              <a:rPr lang="pt-BR" sz="900" dirty="0"/>
              <a:t>– Tiradentes – </a:t>
            </a:r>
            <a:r>
              <a:rPr lang="pt-BR" sz="900" dirty="0" smtClean="0"/>
              <a:t>FERIADO Nacional</a:t>
            </a:r>
          </a:p>
          <a:p>
            <a:r>
              <a:rPr lang="pt-BR" sz="900" dirty="0" smtClean="0"/>
              <a:t>29 – Data limite para publicação de </a:t>
            </a:r>
            <a:r>
              <a:rPr lang="pt-BR" sz="900" dirty="0"/>
              <a:t>Edital </a:t>
            </a:r>
            <a:r>
              <a:rPr lang="pt-BR" sz="900" dirty="0" smtClean="0"/>
              <a:t>2016.2: Reopção </a:t>
            </a:r>
            <a:r>
              <a:rPr lang="pt-BR" sz="900" dirty="0"/>
              <a:t>de </a:t>
            </a:r>
            <a:r>
              <a:rPr lang="pt-BR" sz="900" dirty="0" smtClean="0"/>
              <a:t>Curso / Aproveitamento </a:t>
            </a:r>
            <a:r>
              <a:rPr lang="pt-BR" sz="900" dirty="0"/>
              <a:t>de </a:t>
            </a:r>
            <a:r>
              <a:rPr lang="pt-BR" sz="900" dirty="0" smtClean="0"/>
              <a:t>Estudo / Vagas Remanescentes – PROEN</a:t>
            </a:r>
            <a:endParaRPr lang="pt-BR" sz="900" dirty="0"/>
          </a:p>
          <a:p>
            <a:pPr algn="just"/>
            <a:r>
              <a:rPr lang="pt-BR" sz="900" dirty="0"/>
              <a:t>27 e 28 </a:t>
            </a:r>
            <a:r>
              <a:rPr lang="pt-BR" sz="900" dirty="0" smtClean="0"/>
              <a:t>– </a:t>
            </a:r>
            <a:r>
              <a:rPr lang="pt-BR" sz="900" dirty="0"/>
              <a:t>III Encontro dos Coordenadores do NAPNE do IFAM / </a:t>
            </a:r>
            <a:r>
              <a:rPr lang="pt-BR" sz="900" dirty="0" smtClean="0"/>
              <a:t>PROEX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6537176" y="357301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 smtClean="0"/>
              <a:t>2 a 4 – Encontro </a:t>
            </a:r>
            <a:r>
              <a:rPr lang="pt-BR" sz="900" dirty="0"/>
              <a:t>de Gestores de Pesquisa e Pós Graduação do IFAM / </a:t>
            </a:r>
            <a:r>
              <a:rPr lang="pt-BR" sz="900" dirty="0" smtClean="0"/>
              <a:t>PPGI</a:t>
            </a:r>
          </a:p>
          <a:p>
            <a:pPr algn="just"/>
            <a:r>
              <a:rPr lang="pt-BR" sz="900" dirty="0" smtClean="0"/>
              <a:t>05 e 06 – </a:t>
            </a:r>
            <a:r>
              <a:rPr lang="pt-BR" sz="900" dirty="0"/>
              <a:t>I Encontro das Assessorias Internacionais do Centro de Idiomas do IFAM / </a:t>
            </a:r>
            <a:r>
              <a:rPr lang="pt-BR" sz="900" dirty="0" smtClean="0"/>
              <a:t>PROEX</a:t>
            </a:r>
          </a:p>
          <a:p>
            <a:pPr algn="just"/>
            <a:r>
              <a:rPr lang="pt-BR" sz="900" dirty="0" smtClean="0"/>
              <a:t>17 a 20 – IV </a:t>
            </a:r>
            <a:r>
              <a:rPr lang="pt-BR" sz="900" dirty="0"/>
              <a:t>Encontro Pedagógico – IV ENPED / </a:t>
            </a:r>
            <a:r>
              <a:rPr lang="pt-BR" sz="900" dirty="0" smtClean="0"/>
              <a:t>PROEN</a:t>
            </a:r>
          </a:p>
          <a:p>
            <a:pPr algn="just"/>
            <a:r>
              <a:rPr lang="pt-BR" sz="900" dirty="0" smtClean="0"/>
              <a:t>26 – </a:t>
            </a:r>
            <a:r>
              <a:rPr lang="pt-BR" sz="900" i="1" dirty="0" smtClean="0"/>
              <a:t>Corpus Christi: </a:t>
            </a:r>
            <a:r>
              <a:rPr lang="pt-BR" sz="900" dirty="0"/>
              <a:t>FERIADO</a:t>
            </a:r>
            <a:endParaRPr lang="pt-BR" sz="900" i="1" dirty="0" smtClean="0"/>
          </a:p>
        </p:txBody>
      </p:sp>
      <p:sp>
        <p:nvSpPr>
          <p:cNvPr id="37" name="CaixaDeTexto 36"/>
          <p:cNvSpPr txBox="1"/>
          <p:nvPr/>
        </p:nvSpPr>
        <p:spPr>
          <a:xfrm>
            <a:off x="6537176" y="5229200"/>
            <a:ext cx="3174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 smtClean="0"/>
              <a:t>01 </a:t>
            </a:r>
            <a:r>
              <a:rPr lang="pt-BR" sz="900" dirty="0"/>
              <a:t>e</a:t>
            </a:r>
            <a:r>
              <a:rPr lang="pt-BR" sz="900" dirty="0" smtClean="0"/>
              <a:t> 02 – II Fórum de </a:t>
            </a:r>
            <a:r>
              <a:rPr lang="pt-BR" sz="900" dirty="0"/>
              <a:t>Graduação </a:t>
            </a:r>
            <a:r>
              <a:rPr lang="pt-BR" sz="900" dirty="0" smtClean="0"/>
              <a:t>- </a:t>
            </a:r>
            <a:r>
              <a:rPr lang="pt-BR" sz="900" dirty="0"/>
              <a:t>DEG / </a:t>
            </a:r>
            <a:r>
              <a:rPr lang="pt-BR" sz="900" dirty="0" smtClean="0"/>
              <a:t>PROEN</a:t>
            </a:r>
          </a:p>
          <a:p>
            <a:pPr algn="just"/>
            <a:r>
              <a:rPr lang="pt-BR" sz="900" dirty="0" smtClean="0"/>
              <a:t>03 a 09 – VII  JIFAM </a:t>
            </a:r>
            <a:r>
              <a:rPr lang="pt-BR" sz="900" dirty="0"/>
              <a:t>2016 – CSAE / </a:t>
            </a:r>
            <a:r>
              <a:rPr lang="pt-BR" sz="900" dirty="0" smtClean="0"/>
              <a:t>PROEN</a:t>
            </a:r>
          </a:p>
          <a:p>
            <a:pPr algn="just"/>
            <a:r>
              <a:rPr lang="pt-BR" sz="900" dirty="0" smtClean="0"/>
              <a:t>15 – </a:t>
            </a:r>
            <a:r>
              <a:rPr lang="pt-BR" sz="900" dirty="0"/>
              <a:t>Data limite de envio à PROEN quanto a demanda de Cursos e Vagas para o Processo Seletivo </a:t>
            </a:r>
            <a:r>
              <a:rPr lang="pt-BR" sz="900" dirty="0" smtClean="0"/>
              <a:t>2017.1</a:t>
            </a:r>
          </a:p>
          <a:p>
            <a:pPr algn="just"/>
            <a:r>
              <a:rPr lang="pt-BR" sz="900" dirty="0" smtClean="0"/>
              <a:t>29 </a:t>
            </a:r>
            <a:r>
              <a:rPr lang="pt-BR" sz="900" dirty="0"/>
              <a:t>– Término do 1º Semestre Letivo (100 dias letivos)</a:t>
            </a:r>
          </a:p>
          <a:p>
            <a:pPr algn="just"/>
            <a:r>
              <a:rPr lang="pt-BR" sz="900" dirty="0" smtClean="0"/>
              <a:t>30 </a:t>
            </a:r>
            <a:r>
              <a:rPr lang="pt-BR" sz="900" dirty="0"/>
              <a:t>– Exames </a:t>
            </a:r>
            <a:r>
              <a:rPr lang="pt-BR" sz="900" dirty="0" smtClean="0"/>
              <a:t>Finais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303299" y="2087867"/>
            <a:ext cx="176733" cy="180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Picture 2" descr="C:\Users\1977740\Documents\logo-branc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584404"/>
            <a:ext cx="2468017" cy="56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tângulo 38"/>
          <p:cNvSpPr/>
          <p:nvPr/>
        </p:nvSpPr>
        <p:spPr>
          <a:xfrm>
            <a:off x="455635" y="2294791"/>
            <a:ext cx="1238309" cy="198105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39"/>
          <p:cNvSpPr/>
          <p:nvPr/>
        </p:nvSpPr>
        <p:spPr>
          <a:xfrm>
            <a:off x="282992" y="2492896"/>
            <a:ext cx="1414025" cy="215767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/>
          <p:cNvSpPr/>
          <p:nvPr/>
        </p:nvSpPr>
        <p:spPr>
          <a:xfrm>
            <a:off x="282992" y="2708920"/>
            <a:ext cx="1419135" cy="207746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282992" y="2924944"/>
            <a:ext cx="1419135" cy="180000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272480" y="3140968"/>
            <a:ext cx="176733" cy="180000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508391" y="4077072"/>
            <a:ext cx="546841" cy="1864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45"/>
          <p:cNvSpPr/>
          <p:nvPr/>
        </p:nvSpPr>
        <p:spPr>
          <a:xfrm>
            <a:off x="5928394" y="2736666"/>
            <a:ext cx="176733" cy="180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5928395" y="4365104"/>
            <a:ext cx="176733" cy="180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900930" y="3861048"/>
            <a:ext cx="173859" cy="198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3814801" y="4888633"/>
            <a:ext cx="994183" cy="196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22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8748220" y="1700808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20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8782833" y="3311406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21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8709712" y="4942705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21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71" name="CaixaDeTexto 70"/>
          <p:cNvSpPr txBox="1"/>
          <p:nvPr/>
        </p:nvSpPr>
        <p:spPr>
          <a:xfrm>
            <a:off x="3814801" y="3311406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16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489082" y="3861048"/>
            <a:ext cx="160666" cy="198000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72"/>
          <p:cNvSpPr/>
          <p:nvPr/>
        </p:nvSpPr>
        <p:spPr>
          <a:xfrm>
            <a:off x="701477" y="3861048"/>
            <a:ext cx="160666" cy="198000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8595346" y="1296491"/>
            <a:ext cx="1405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Versão: 14/10/2015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1282769" y="6039312"/>
            <a:ext cx="213847" cy="198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/>
          <p:cNvSpPr/>
          <p:nvPr/>
        </p:nvSpPr>
        <p:spPr>
          <a:xfrm>
            <a:off x="5735538" y="6236760"/>
            <a:ext cx="163636" cy="198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Retângulo 67"/>
          <p:cNvSpPr/>
          <p:nvPr/>
        </p:nvSpPr>
        <p:spPr>
          <a:xfrm>
            <a:off x="911154" y="3861048"/>
            <a:ext cx="144078" cy="17363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5" name="Grupo 74"/>
          <p:cNvGrpSpPr/>
          <p:nvPr/>
        </p:nvGrpSpPr>
        <p:grpSpPr>
          <a:xfrm>
            <a:off x="0" y="6633169"/>
            <a:ext cx="5202909" cy="224831"/>
            <a:chOff x="0" y="6633169"/>
            <a:chExt cx="5202909" cy="224831"/>
          </a:xfrm>
        </p:grpSpPr>
        <p:sp>
          <p:nvSpPr>
            <p:cNvPr id="76" name="Retângulo 75"/>
            <p:cNvSpPr/>
            <p:nvPr/>
          </p:nvSpPr>
          <p:spPr>
            <a:xfrm>
              <a:off x="0" y="6633169"/>
              <a:ext cx="5169024" cy="22483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Retângulo 76"/>
            <p:cNvSpPr/>
            <p:nvPr/>
          </p:nvSpPr>
          <p:spPr>
            <a:xfrm>
              <a:off x="3728864" y="6702146"/>
              <a:ext cx="72000" cy="720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Retângulo 77"/>
            <p:cNvSpPr/>
            <p:nvPr/>
          </p:nvSpPr>
          <p:spPr>
            <a:xfrm>
              <a:off x="2360712" y="6704445"/>
              <a:ext cx="72000" cy="72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9" name="Retângulo 78"/>
            <p:cNvSpPr/>
            <p:nvPr/>
          </p:nvSpPr>
          <p:spPr>
            <a:xfrm>
              <a:off x="274391" y="6702146"/>
              <a:ext cx="72000" cy="72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0" name="Retângulo 79"/>
            <p:cNvSpPr/>
            <p:nvPr/>
          </p:nvSpPr>
          <p:spPr>
            <a:xfrm>
              <a:off x="1784648" y="6704445"/>
              <a:ext cx="72000" cy="72000"/>
            </a:xfrm>
            <a:prstGeom prst="rect">
              <a:avLst/>
            </a:prstGeom>
            <a:noFill/>
            <a:ln>
              <a:solidFill>
                <a:srgbClr val="66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1" name="CaixaDeTexto 80"/>
            <p:cNvSpPr txBox="1"/>
            <p:nvPr/>
          </p:nvSpPr>
          <p:spPr>
            <a:xfrm>
              <a:off x="292585" y="6651521"/>
              <a:ext cx="129875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700" dirty="0" smtClean="0"/>
                <a:t>Feriados e Pontos Facultativos</a:t>
              </a:r>
              <a:endParaRPr lang="pt-BR" sz="700" dirty="0"/>
            </a:p>
          </p:txBody>
        </p:sp>
        <p:sp>
          <p:nvSpPr>
            <p:cNvPr id="82" name="CaixaDeTexto 81"/>
            <p:cNvSpPr txBox="1"/>
            <p:nvPr/>
          </p:nvSpPr>
          <p:spPr>
            <a:xfrm>
              <a:off x="1798610" y="6651954"/>
              <a:ext cx="40267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700" dirty="0" smtClean="0"/>
                <a:t>Férias</a:t>
              </a:r>
              <a:endParaRPr lang="pt-BR" sz="700" dirty="0"/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2369073" y="6652820"/>
              <a:ext cx="125867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700" dirty="0" smtClean="0"/>
                <a:t>Início/Fim do Ano Acadêmico</a:t>
              </a:r>
              <a:endParaRPr lang="pt-BR" sz="700" dirty="0"/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3743855" y="6654552"/>
              <a:ext cx="145905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700" dirty="0" smtClean="0"/>
                <a:t>Início/Fim do Ano/Semestre Letivo</a:t>
              </a:r>
              <a:endParaRPr lang="pt-BR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936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5944" y="-99392"/>
            <a:ext cx="10015694" cy="6942652"/>
            <a:chOff x="-35944" y="-71021"/>
            <a:chExt cx="10015694" cy="6942652"/>
          </a:xfrm>
        </p:grpSpPr>
        <p:pic>
          <p:nvPicPr>
            <p:cNvPr id="1027" name="Picture 3" descr="C:\Users\1977740\Documents\Sem-título-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97995"/>
              <a:ext cx="9906000" cy="53736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1977740\Documents\Sem-título-1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133" b="36209"/>
            <a:stretch/>
          </p:blipFill>
          <p:spPr bwMode="auto">
            <a:xfrm>
              <a:off x="-35944" y="-71021"/>
              <a:ext cx="10015694" cy="1651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aixaDeTexto 3"/>
            <p:cNvSpPr txBox="1"/>
            <p:nvPr/>
          </p:nvSpPr>
          <p:spPr>
            <a:xfrm>
              <a:off x="6321152" y="188640"/>
              <a:ext cx="2749471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9000" b="1" dirty="0" smtClean="0">
                  <a:solidFill>
                    <a:schemeClr val="bg1"/>
                  </a:solidFill>
                  <a:latin typeface="Myriad Pro" pitchFamily="34" charset="0"/>
                </a:rPr>
                <a:t>2016</a:t>
              </a:r>
              <a:endParaRPr lang="pt-BR" sz="9000" b="1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6321152" y="177461"/>
              <a:ext cx="2725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  <a:latin typeface="Myriad Pro" pitchFamily="34" charset="0"/>
                </a:rPr>
                <a:t>CALENDÁRIO ACADÊMICO</a:t>
              </a:r>
              <a:endParaRPr lang="pt-BR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pic>
        <p:nvPicPr>
          <p:cNvPr id="2050" name="Picture 2" descr="C:\Users\1977740\Documents\Sem-título-5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22"/>
          <a:stretch/>
        </p:blipFill>
        <p:spPr bwMode="auto">
          <a:xfrm>
            <a:off x="272480" y="4941168"/>
            <a:ext cx="1440160" cy="138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977740\Documents\Sem-título-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496" y="1807802"/>
            <a:ext cx="1440680" cy="467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1784647" y="1556792"/>
            <a:ext cx="2929549" cy="338554"/>
            <a:chOff x="1784647" y="1794302"/>
            <a:chExt cx="2929549" cy="338554"/>
          </a:xfrm>
        </p:grpSpPr>
        <p:sp>
          <p:nvSpPr>
            <p:cNvPr id="12" name="Retângulo 11"/>
            <p:cNvSpPr/>
            <p:nvPr/>
          </p:nvSpPr>
          <p:spPr>
            <a:xfrm>
              <a:off x="1784647" y="1844824"/>
              <a:ext cx="2929549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1856656" y="1794302"/>
              <a:ext cx="7633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JULHO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1784648" y="3356992"/>
            <a:ext cx="2929548" cy="338554"/>
            <a:chOff x="1784648" y="1794302"/>
            <a:chExt cx="2929548" cy="338554"/>
          </a:xfrm>
        </p:grpSpPr>
        <p:sp>
          <p:nvSpPr>
            <p:cNvPr id="15" name="Retângulo 14"/>
            <p:cNvSpPr/>
            <p:nvPr/>
          </p:nvSpPr>
          <p:spPr>
            <a:xfrm>
              <a:off x="1784648" y="1844824"/>
              <a:ext cx="2929548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1856656" y="1794302"/>
              <a:ext cx="9198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AGOSTO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1784648" y="4869160"/>
            <a:ext cx="2929548" cy="338554"/>
            <a:chOff x="1784648" y="1794302"/>
            <a:chExt cx="2929548" cy="338554"/>
          </a:xfrm>
        </p:grpSpPr>
        <p:sp>
          <p:nvSpPr>
            <p:cNvPr id="18" name="Retângulo 17"/>
            <p:cNvSpPr/>
            <p:nvPr/>
          </p:nvSpPr>
          <p:spPr>
            <a:xfrm>
              <a:off x="1784648" y="1844824"/>
              <a:ext cx="2929548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1856656" y="1794302"/>
              <a:ext cx="11215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SETEMBRO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6609183" y="3522494"/>
            <a:ext cx="3001087" cy="338554"/>
            <a:chOff x="1784647" y="1794302"/>
            <a:chExt cx="3001087" cy="338554"/>
          </a:xfrm>
        </p:grpSpPr>
        <p:sp>
          <p:nvSpPr>
            <p:cNvPr id="21" name="Retângulo 20"/>
            <p:cNvSpPr/>
            <p:nvPr/>
          </p:nvSpPr>
          <p:spPr>
            <a:xfrm>
              <a:off x="1784647" y="1844824"/>
              <a:ext cx="3001087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1856656" y="1794302"/>
              <a:ext cx="12032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NOVEMBRO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6609184" y="4890646"/>
            <a:ext cx="3001086" cy="338554"/>
            <a:chOff x="1784648" y="1794302"/>
            <a:chExt cx="3001086" cy="338554"/>
          </a:xfrm>
        </p:grpSpPr>
        <p:sp>
          <p:nvSpPr>
            <p:cNvPr id="24" name="Retângulo 23"/>
            <p:cNvSpPr/>
            <p:nvPr/>
          </p:nvSpPr>
          <p:spPr>
            <a:xfrm>
              <a:off x="1784648" y="1844824"/>
              <a:ext cx="3001086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1856656" y="1794302"/>
              <a:ext cx="11647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DEZEMBRO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6609183" y="1556792"/>
            <a:ext cx="3001088" cy="338554"/>
            <a:chOff x="1784647" y="1794302"/>
            <a:chExt cx="3001088" cy="338554"/>
          </a:xfrm>
        </p:grpSpPr>
        <p:sp>
          <p:nvSpPr>
            <p:cNvPr id="27" name="Retângulo 26"/>
            <p:cNvSpPr/>
            <p:nvPr/>
          </p:nvSpPr>
          <p:spPr>
            <a:xfrm>
              <a:off x="1784647" y="1844824"/>
              <a:ext cx="3001088" cy="216024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1856656" y="1794302"/>
              <a:ext cx="10573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>
                  <a:solidFill>
                    <a:schemeClr val="bg1"/>
                  </a:solidFill>
                  <a:latin typeface="Myriad Pro" pitchFamily="34" charset="0"/>
                </a:rPr>
                <a:t>OUTUBRO</a:t>
              </a:r>
              <a:endParaRPr lang="pt-BR" sz="1600" dirty="0">
                <a:solidFill>
                  <a:schemeClr val="bg1"/>
                </a:solidFill>
                <a:latin typeface="Myriad Pro" pitchFamily="34" charset="0"/>
              </a:endParaRPr>
            </a:p>
          </p:txBody>
        </p:sp>
      </p:grpSp>
      <p:sp>
        <p:nvSpPr>
          <p:cNvPr id="29" name="CaixaDeTexto 28"/>
          <p:cNvSpPr txBox="1"/>
          <p:nvPr/>
        </p:nvSpPr>
        <p:spPr>
          <a:xfrm>
            <a:off x="1712640" y="1818690"/>
            <a:ext cx="309634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01 – Exames Finais</a:t>
            </a:r>
          </a:p>
          <a:p>
            <a:pPr algn="just"/>
            <a:r>
              <a:rPr lang="pt-BR" sz="900" dirty="0" smtClean="0"/>
              <a:t>04 – Data </a:t>
            </a:r>
            <a:r>
              <a:rPr lang="pt-BR" sz="900" dirty="0"/>
              <a:t>limite para lançamento de notas e entrega de </a:t>
            </a:r>
            <a:r>
              <a:rPr lang="pt-BR" sz="900" dirty="0" smtClean="0"/>
              <a:t>diários / Publicação das Atas</a:t>
            </a:r>
            <a:endParaRPr lang="pt-BR" sz="900" dirty="0"/>
          </a:p>
          <a:p>
            <a:pPr algn="just"/>
            <a:r>
              <a:rPr lang="pt-BR" sz="900" dirty="0" smtClean="0"/>
              <a:t>05 a 19 – Férias Docente / Recesso Escolar / Período de Matrículas </a:t>
            </a:r>
            <a:r>
              <a:rPr lang="pt-BR" sz="900" dirty="0"/>
              <a:t>nos </a:t>
            </a:r>
            <a:r>
              <a:rPr lang="pt-BR" sz="900" i="1" dirty="0" smtClean="0"/>
              <a:t>Campi</a:t>
            </a:r>
            <a:endParaRPr lang="pt-BR" sz="900" dirty="0" smtClean="0"/>
          </a:p>
          <a:p>
            <a:r>
              <a:rPr lang="pt-BR" sz="900" dirty="0" smtClean="0"/>
              <a:t>15 </a:t>
            </a:r>
            <a:r>
              <a:rPr lang="pt-BR" sz="900" dirty="0"/>
              <a:t>– Data limite para publicação dos Editais do </a:t>
            </a:r>
            <a:r>
              <a:rPr lang="pt-BR" sz="900" dirty="0" smtClean="0"/>
              <a:t>PAES (2016.2) pelos </a:t>
            </a:r>
            <a:r>
              <a:rPr lang="pt-BR" sz="900" i="1" dirty="0"/>
              <a:t>C</a:t>
            </a:r>
            <a:r>
              <a:rPr lang="pt-BR" sz="900" i="1" dirty="0" smtClean="0"/>
              <a:t>ampi</a:t>
            </a:r>
            <a:endParaRPr lang="pt-BR" sz="900" dirty="0"/>
          </a:p>
          <a:p>
            <a:r>
              <a:rPr lang="pt-BR" sz="900" dirty="0" smtClean="0"/>
              <a:t>20 – </a:t>
            </a:r>
            <a:r>
              <a:rPr lang="pt-BR" sz="900" dirty="0"/>
              <a:t>Início do 2º Semestre </a:t>
            </a:r>
            <a:r>
              <a:rPr lang="pt-BR" sz="900" dirty="0" smtClean="0"/>
              <a:t>Letivo / Retorno Docente / Reunião Pedagógica nos </a:t>
            </a:r>
            <a:r>
              <a:rPr lang="pt-BR" sz="900" i="1" dirty="0" smtClean="0"/>
              <a:t>Campi</a:t>
            </a:r>
            <a:endParaRPr lang="pt-BR" sz="900" dirty="0" smtClean="0"/>
          </a:p>
          <a:p>
            <a:pPr algn="just"/>
            <a:r>
              <a:rPr lang="pt-BR" sz="900" dirty="0" smtClean="0"/>
              <a:t>28 a 30 – Encontro de Grupos de Pesquisa/Encontro de Inovação Tecnológica / PPGI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1712640" y="3573016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 smtClean="0"/>
              <a:t>11 – Dia do Estudante</a:t>
            </a:r>
          </a:p>
          <a:p>
            <a:pPr algn="just"/>
            <a:r>
              <a:rPr lang="pt-BR" sz="900" dirty="0"/>
              <a:t>15 a 19 – Período de solicitação de Aproveitamento de Estudos: Subsequente e Graduação </a:t>
            </a:r>
          </a:p>
          <a:p>
            <a:pPr algn="just"/>
            <a:r>
              <a:rPr lang="pt-BR" sz="900" dirty="0" smtClean="0"/>
              <a:t>17 e 18 – Encontro </a:t>
            </a:r>
            <a:r>
              <a:rPr lang="pt-BR" sz="900" dirty="0"/>
              <a:t>das Equipe Multidisciplinares dos </a:t>
            </a:r>
            <a:r>
              <a:rPr lang="pt-BR" sz="900" i="1" dirty="0"/>
              <a:t>campi </a:t>
            </a:r>
            <a:r>
              <a:rPr lang="pt-BR" sz="900" dirty="0" smtClean="0"/>
              <a:t>do IFAM – </a:t>
            </a:r>
            <a:r>
              <a:rPr lang="pt-BR" sz="900" dirty="0"/>
              <a:t>CSAE / PROEN</a:t>
            </a:r>
          </a:p>
          <a:p>
            <a:pPr algn="just"/>
            <a:r>
              <a:rPr lang="pt-BR" sz="900" dirty="0" smtClean="0"/>
              <a:t>17 a 19 – Jornada Técnica Científica – JORTEC / PPGI</a:t>
            </a:r>
          </a:p>
          <a:p>
            <a:pPr algn="just"/>
            <a:r>
              <a:rPr lang="pt-BR" sz="900" dirty="0" smtClean="0"/>
              <a:t>24 e 25 – I Fórum </a:t>
            </a:r>
            <a:r>
              <a:rPr lang="pt-BR" sz="900" dirty="0"/>
              <a:t>de Educação Escolar Indígena </a:t>
            </a:r>
            <a:r>
              <a:rPr lang="pt-BR" sz="900" dirty="0" smtClean="0"/>
              <a:t>- NUPEAI/ PROEN</a:t>
            </a:r>
          </a:p>
          <a:p>
            <a:pPr algn="just"/>
            <a:r>
              <a:rPr lang="pt-BR" sz="900" dirty="0" smtClean="0"/>
              <a:t>A definir – Semana </a:t>
            </a:r>
            <a:r>
              <a:rPr lang="pt-BR" sz="900" dirty="0"/>
              <a:t>das Licenciaturas / DEG / PROEN</a:t>
            </a:r>
          </a:p>
          <a:p>
            <a:pPr algn="just"/>
            <a:endParaRPr lang="pt-BR" sz="900" dirty="0" smtClean="0"/>
          </a:p>
        </p:txBody>
      </p:sp>
      <p:sp>
        <p:nvSpPr>
          <p:cNvPr id="31" name="CaixaDeTexto 30"/>
          <p:cNvSpPr txBox="1"/>
          <p:nvPr/>
        </p:nvSpPr>
        <p:spPr>
          <a:xfrm>
            <a:off x="1712640" y="5158479"/>
            <a:ext cx="309634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/>
              <a:t>05 – Elevação do Amazonas à categoria de província </a:t>
            </a:r>
            <a:r>
              <a:rPr lang="pt-BR" sz="800" dirty="0" smtClean="0"/>
              <a:t>– Feriado Estadual</a:t>
            </a:r>
            <a:endParaRPr lang="pt-BR" sz="800" dirty="0"/>
          </a:p>
          <a:p>
            <a:pPr algn="just"/>
            <a:r>
              <a:rPr lang="pt-BR" sz="800" dirty="0"/>
              <a:t>06 –  </a:t>
            </a:r>
            <a:r>
              <a:rPr lang="pt-BR" sz="800" dirty="0" smtClean="0"/>
              <a:t>Ponto Facultativo</a:t>
            </a:r>
            <a:endParaRPr lang="pt-BR" sz="800" dirty="0"/>
          </a:p>
          <a:p>
            <a:pPr algn="just"/>
            <a:r>
              <a:rPr lang="pt-BR" sz="800" dirty="0"/>
              <a:t>07 – </a:t>
            </a:r>
            <a:r>
              <a:rPr lang="pt-BR" sz="800" dirty="0" smtClean="0"/>
              <a:t>Independência – FERIADO Nacional</a:t>
            </a:r>
          </a:p>
          <a:p>
            <a:pPr algn="just"/>
            <a:r>
              <a:rPr lang="pt-BR" sz="800" dirty="0" smtClean="0"/>
              <a:t>13 a 16 – II </a:t>
            </a:r>
            <a:r>
              <a:rPr lang="pt-BR" sz="800" dirty="0"/>
              <a:t>Encontro de EaD do IFAM e I Fórum de Coordenadores de Polo do Sistema EaD / IFAM / </a:t>
            </a:r>
            <a:r>
              <a:rPr lang="pt-BR" sz="800" dirty="0" smtClean="0"/>
              <a:t>PROEN</a:t>
            </a:r>
          </a:p>
          <a:p>
            <a:pPr algn="just"/>
            <a:r>
              <a:rPr lang="pt-BR" sz="800" dirty="0" smtClean="0"/>
              <a:t>16 – </a:t>
            </a:r>
            <a:r>
              <a:rPr lang="pt-BR" sz="800" dirty="0"/>
              <a:t>Data limite de envio à PROEN </a:t>
            </a:r>
            <a:r>
              <a:rPr lang="pt-BR" sz="800" dirty="0" smtClean="0"/>
              <a:t>as propostas de </a:t>
            </a:r>
            <a:r>
              <a:rPr lang="pt-BR" sz="800" dirty="0"/>
              <a:t>Novos Planos e Projetos Pedagógicos de Cursos para </a:t>
            </a:r>
            <a:r>
              <a:rPr lang="pt-BR" sz="800" dirty="0" smtClean="0"/>
              <a:t>as ofertas em 2017.2</a:t>
            </a:r>
          </a:p>
          <a:p>
            <a:pPr algn="just"/>
            <a:r>
              <a:rPr lang="pt-BR" sz="800" dirty="0" smtClean="0"/>
              <a:t>20 a 22 – Mostra </a:t>
            </a:r>
            <a:r>
              <a:rPr lang="pt-BR" sz="800" dirty="0"/>
              <a:t>de Extensão do IFAM / PROEX</a:t>
            </a:r>
            <a:endParaRPr lang="pt-BR" sz="800" dirty="0" smtClean="0"/>
          </a:p>
          <a:p>
            <a:pPr algn="just"/>
            <a:r>
              <a:rPr lang="pt-BR" sz="800" dirty="0" smtClean="0"/>
              <a:t>28 e 29 – IV  Fórum </a:t>
            </a:r>
            <a:r>
              <a:rPr lang="pt-BR" sz="800" dirty="0"/>
              <a:t>de Diretores de Ensino – </a:t>
            </a:r>
            <a:r>
              <a:rPr lang="pt-BR" sz="800" dirty="0" smtClean="0"/>
              <a:t>IV  FDE </a:t>
            </a:r>
            <a:r>
              <a:rPr lang="pt-BR" sz="800" dirty="0"/>
              <a:t>/ </a:t>
            </a:r>
            <a:r>
              <a:rPr lang="pt-BR" sz="800" dirty="0" smtClean="0"/>
              <a:t>PROEN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6537176" y="184482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 smtClean="0"/>
              <a:t>05 e </a:t>
            </a:r>
            <a:r>
              <a:rPr lang="pt-BR" sz="900" dirty="0"/>
              <a:t>06 </a:t>
            </a:r>
            <a:r>
              <a:rPr lang="pt-BR" sz="900" dirty="0" smtClean="0"/>
              <a:t>– II Encontro de EPT do Campo, da Floresta e das Águas do IFAM – II ENCAMPO – NUPEC / PROEN</a:t>
            </a:r>
          </a:p>
          <a:p>
            <a:pPr algn="just"/>
            <a:r>
              <a:rPr lang="pt-BR" sz="900" dirty="0" smtClean="0"/>
              <a:t>15 – Dia do Professor</a:t>
            </a:r>
          </a:p>
          <a:p>
            <a:pPr algn="just"/>
            <a:r>
              <a:rPr lang="pt-BR" sz="900" dirty="0"/>
              <a:t>12 – Nossa Senhora Aparecida – </a:t>
            </a:r>
            <a:r>
              <a:rPr lang="pt-BR" sz="900" dirty="0" smtClean="0"/>
              <a:t>FERIADO Nacional</a:t>
            </a:r>
          </a:p>
          <a:p>
            <a:pPr algn="just"/>
            <a:r>
              <a:rPr lang="pt-BR" sz="900" dirty="0" smtClean="0"/>
              <a:t>20 e 21 – I </a:t>
            </a:r>
            <a:r>
              <a:rPr lang="pt-BR" sz="900" dirty="0"/>
              <a:t>Seminário sobre Internacionalização do </a:t>
            </a:r>
            <a:r>
              <a:rPr lang="pt-BR" sz="900" dirty="0" smtClean="0"/>
              <a:t>IFAM/PROEX</a:t>
            </a:r>
          </a:p>
          <a:p>
            <a:pPr algn="just"/>
            <a:r>
              <a:rPr lang="pt-BR" sz="900" dirty="0" smtClean="0"/>
              <a:t>28 – Dia do Servidor Público – Ponto Facultativo</a:t>
            </a:r>
          </a:p>
          <a:p>
            <a:pPr algn="just"/>
            <a:r>
              <a:rPr lang="pt-BR" sz="900" dirty="0" smtClean="0"/>
              <a:t>A definir – Semana Nacional de Ciência e Tecnologia / PPGI 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6537176" y="3790781"/>
            <a:ext cx="31683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 smtClean="0"/>
              <a:t>02 – Finados – FERIADO Nacional</a:t>
            </a:r>
          </a:p>
          <a:p>
            <a:pPr algn="just"/>
            <a:r>
              <a:rPr lang="pt-BR" sz="900" dirty="0" smtClean="0"/>
              <a:t>15 – Proclamação da República – FERIADO Nacional</a:t>
            </a:r>
          </a:p>
          <a:p>
            <a:endParaRPr lang="pt-BR" sz="900" dirty="0" smtClean="0"/>
          </a:p>
          <a:p>
            <a:r>
              <a:rPr lang="pt-BR" sz="900" dirty="0" smtClean="0"/>
              <a:t>A definir – Congresso Norte e Nordeste de Pesquisa e Inovação Tecnológica dos Institutos Federais – CONNEPI / PPGI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537176" y="5157192"/>
            <a:ext cx="3096344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 smtClean="0"/>
              <a:t>08 – N. </a:t>
            </a:r>
            <a:r>
              <a:rPr lang="pt-BR" sz="800" dirty="0" err="1" smtClean="0"/>
              <a:t>Sª</a:t>
            </a:r>
            <a:r>
              <a:rPr lang="pt-BR" sz="800" dirty="0" smtClean="0"/>
              <a:t> Imaculada </a:t>
            </a:r>
            <a:r>
              <a:rPr lang="pt-BR" sz="800" dirty="0"/>
              <a:t>Conceição – Padroeira do Amazonas – Feriado </a:t>
            </a:r>
            <a:r>
              <a:rPr lang="pt-BR" sz="800" dirty="0" smtClean="0"/>
              <a:t>Estadual</a:t>
            </a:r>
          </a:p>
          <a:p>
            <a:pPr algn="just"/>
            <a:r>
              <a:rPr lang="pt-BR" sz="800" dirty="0" smtClean="0"/>
              <a:t>20 – Término do 2º Semestre (102 dias letivos) / Ano Letivo (202 dias letivos)</a:t>
            </a:r>
          </a:p>
          <a:p>
            <a:pPr algn="just"/>
            <a:r>
              <a:rPr lang="pt-BR" sz="800" dirty="0" smtClean="0"/>
              <a:t>21 – </a:t>
            </a:r>
            <a:r>
              <a:rPr lang="pt-BR" sz="800" dirty="0"/>
              <a:t>Data limite para lançamento de </a:t>
            </a:r>
            <a:r>
              <a:rPr lang="pt-BR" sz="800" dirty="0" smtClean="0"/>
              <a:t>notas</a:t>
            </a:r>
            <a:endParaRPr lang="pt-BR" sz="800" dirty="0"/>
          </a:p>
          <a:p>
            <a:pPr algn="just"/>
            <a:r>
              <a:rPr lang="pt-BR" sz="800" dirty="0" smtClean="0"/>
              <a:t>22 </a:t>
            </a:r>
            <a:r>
              <a:rPr lang="pt-BR" sz="800" dirty="0"/>
              <a:t>e </a:t>
            </a:r>
            <a:r>
              <a:rPr lang="pt-BR" sz="800" dirty="0" smtClean="0"/>
              <a:t>23 </a:t>
            </a:r>
            <a:r>
              <a:rPr lang="pt-BR" sz="800" dirty="0"/>
              <a:t>– Exames Finais </a:t>
            </a:r>
            <a:endParaRPr lang="pt-BR" sz="800" dirty="0" smtClean="0"/>
          </a:p>
          <a:p>
            <a:pPr algn="just"/>
            <a:r>
              <a:rPr lang="pt-BR" sz="800" dirty="0"/>
              <a:t>25 – Natal  - FERIADO </a:t>
            </a:r>
            <a:r>
              <a:rPr lang="pt-BR" sz="800" dirty="0" smtClean="0"/>
              <a:t> Nacional</a:t>
            </a:r>
            <a:endParaRPr lang="pt-BR" sz="800" dirty="0"/>
          </a:p>
          <a:p>
            <a:pPr algn="just"/>
            <a:r>
              <a:rPr lang="pt-BR" sz="800" dirty="0" smtClean="0"/>
              <a:t>26 – Data </a:t>
            </a:r>
            <a:r>
              <a:rPr lang="pt-BR" sz="800" dirty="0"/>
              <a:t>limite para lançamento de notas e entrega de </a:t>
            </a:r>
            <a:r>
              <a:rPr lang="pt-BR" sz="800" dirty="0" smtClean="0"/>
              <a:t>diários</a:t>
            </a:r>
          </a:p>
          <a:p>
            <a:pPr algn="just"/>
            <a:r>
              <a:rPr lang="pt-BR" sz="800" dirty="0" smtClean="0"/>
              <a:t>27 a 29 – Conselhos de Classe Finais</a:t>
            </a:r>
          </a:p>
          <a:p>
            <a:pPr algn="just"/>
            <a:r>
              <a:rPr lang="pt-BR" sz="800" dirty="0" smtClean="0"/>
              <a:t>29 – Aniversário de criação do IFAM</a:t>
            </a:r>
          </a:p>
          <a:p>
            <a:pPr algn="just"/>
            <a:r>
              <a:rPr lang="pt-BR" sz="800" dirty="0" smtClean="0"/>
              <a:t>30 – Publicação das Atas Finais / Fim do Ano Acadêmico</a:t>
            </a:r>
          </a:p>
        </p:txBody>
      </p:sp>
      <p:pic>
        <p:nvPicPr>
          <p:cNvPr id="35" name="Picture 2" descr="C:\Users\1977740\Documents\Sem-título-5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474"/>
          <a:stretch/>
        </p:blipFill>
        <p:spPr bwMode="auto">
          <a:xfrm>
            <a:off x="272480" y="1807802"/>
            <a:ext cx="1440160" cy="156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1977740\Documents\Sem-título-5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2" b="33281"/>
          <a:stretch/>
        </p:blipFill>
        <p:spPr bwMode="auto">
          <a:xfrm>
            <a:off x="272480" y="3429000"/>
            <a:ext cx="1440160" cy="141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1977740\Documents\logo-branc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620688"/>
            <a:ext cx="2468017" cy="56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tângulo 37"/>
          <p:cNvSpPr/>
          <p:nvPr/>
        </p:nvSpPr>
        <p:spPr>
          <a:xfrm>
            <a:off x="272480" y="2564240"/>
            <a:ext cx="1419135" cy="180703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/>
          <p:cNvSpPr/>
          <p:nvPr/>
        </p:nvSpPr>
        <p:spPr>
          <a:xfrm>
            <a:off x="472391" y="5523255"/>
            <a:ext cx="612000" cy="180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/>
          <p:cNvSpPr/>
          <p:nvPr/>
        </p:nvSpPr>
        <p:spPr>
          <a:xfrm>
            <a:off x="5727356" y="2564904"/>
            <a:ext cx="180000" cy="180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6141152" y="2960968"/>
            <a:ext cx="180000" cy="180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5727356" y="3897072"/>
            <a:ext cx="180000" cy="180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44"/>
          <p:cNvSpPr/>
          <p:nvPr/>
        </p:nvSpPr>
        <p:spPr>
          <a:xfrm>
            <a:off x="5511356" y="4293096"/>
            <a:ext cx="180000" cy="180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45"/>
          <p:cNvSpPr/>
          <p:nvPr/>
        </p:nvSpPr>
        <p:spPr>
          <a:xfrm>
            <a:off x="5907356" y="5661248"/>
            <a:ext cx="233796" cy="180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>
            <a:off x="5511356" y="6058955"/>
            <a:ext cx="180000" cy="18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CaixaDeTexto 57"/>
          <p:cNvSpPr txBox="1"/>
          <p:nvPr/>
        </p:nvSpPr>
        <p:spPr>
          <a:xfrm>
            <a:off x="3800864" y="1583214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08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3800863" y="3383414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23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3800863" y="4901528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19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8675281" y="1595264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19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8675281" y="3528737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20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8688094" y="4910946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13 dias letivos</a:t>
            </a:r>
            <a:endParaRPr lang="pt-BR" sz="1100" dirty="0">
              <a:solidFill>
                <a:schemeClr val="bg1"/>
              </a:solidFill>
            </a:endParaRPr>
          </a:p>
        </p:txBody>
      </p:sp>
      <p:sp>
        <p:nvSpPr>
          <p:cNvPr id="65" name="Retângulo 64"/>
          <p:cNvSpPr/>
          <p:nvPr/>
        </p:nvSpPr>
        <p:spPr>
          <a:xfrm>
            <a:off x="904449" y="2770622"/>
            <a:ext cx="180000" cy="180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/>
          <p:cNvSpPr/>
          <p:nvPr/>
        </p:nvSpPr>
        <p:spPr>
          <a:xfrm>
            <a:off x="275514" y="2757656"/>
            <a:ext cx="621582" cy="207610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CaixaDeTexto 68"/>
          <p:cNvSpPr txBox="1"/>
          <p:nvPr/>
        </p:nvSpPr>
        <p:spPr>
          <a:xfrm>
            <a:off x="8587662" y="1367190"/>
            <a:ext cx="1405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 smtClean="0">
                <a:solidFill>
                  <a:schemeClr val="bg1"/>
                </a:solidFill>
              </a:rPr>
              <a:t>Versão: 14/10/2015</a:t>
            </a:r>
            <a:endParaRPr lang="pt-BR" sz="1100" dirty="0">
              <a:solidFill>
                <a:schemeClr val="bg1"/>
              </a:solidFill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0" y="6660553"/>
            <a:ext cx="5202909" cy="224831"/>
            <a:chOff x="0" y="6633169"/>
            <a:chExt cx="5202909" cy="224831"/>
          </a:xfrm>
        </p:grpSpPr>
        <p:sp>
          <p:nvSpPr>
            <p:cNvPr id="73" name="Retângulo 72"/>
            <p:cNvSpPr/>
            <p:nvPr/>
          </p:nvSpPr>
          <p:spPr>
            <a:xfrm>
              <a:off x="0" y="6633169"/>
              <a:ext cx="5169024" cy="22483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tângulo 73"/>
            <p:cNvSpPr/>
            <p:nvPr/>
          </p:nvSpPr>
          <p:spPr>
            <a:xfrm>
              <a:off x="3728864" y="6702146"/>
              <a:ext cx="72000" cy="720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Retângulo 74"/>
            <p:cNvSpPr/>
            <p:nvPr/>
          </p:nvSpPr>
          <p:spPr>
            <a:xfrm>
              <a:off x="2360712" y="6704445"/>
              <a:ext cx="72000" cy="72000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Retângulo 75"/>
            <p:cNvSpPr/>
            <p:nvPr/>
          </p:nvSpPr>
          <p:spPr>
            <a:xfrm>
              <a:off x="274391" y="6702146"/>
              <a:ext cx="72000" cy="7200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Retângulo 76"/>
            <p:cNvSpPr/>
            <p:nvPr/>
          </p:nvSpPr>
          <p:spPr>
            <a:xfrm>
              <a:off x="1784648" y="6704445"/>
              <a:ext cx="72000" cy="72000"/>
            </a:xfrm>
            <a:prstGeom prst="rect">
              <a:avLst/>
            </a:prstGeom>
            <a:noFill/>
            <a:ln>
              <a:solidFill>
                <a:srgbClr val="66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CaixaDeTexto 77"/>
            <p:cNvSpPr txBox="1"/>
            <p:nvPr/>
          </p:nvSpPr>
          <p:spPr>
            <a:xfrm>
              <a:off x="292585" y="6651521"/>
              <a:ext cx="129875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700" dirty="0" smtClean="0"/>
                <a:t>Feriados e Pontos Facultativos</a:t>
              </a:r>
              <a:endParaRPr lang="pt-BR" sz="700" dirty="0"/>
            </a:p>
          </p:txBody>
        </p:sp>
        <p:sp>
          <p:nvSpPr>
            <p:cNvPr id="79" name="CaixaDeTexto 78"/>
            <p:cNvSpPr txBox="1"/>
            <p:nvPr/>
          </p:nvSpPr>
          <p:spPr>
            <a:xfrm>
              <a:off x="1798610" y="6651954"/>
              <a:ext cx="40267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700" dirty="0" smtClean="0"/>
                <a:t>Férias</a:t>
              </a:r>
              <a:endParaRPr lang="pt-BR" sz="700" dirty="0"/>
            </a:p>
          </p:txBody>
        </p:sp>
        <p:sp>
          <p:nvSpPr>
            <p:cNvPr id="80" name="CaixaDeTexto 79"/>
            <p:cNvSpPr txBox="1"/>
            <p:nvPr/>
          </p:nvSpPr>
          <p:spPr>
            <a:xfrm>
              <a:off x="2369073" y="6652820"/>
              <a:ext cx="125867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700" dirty="0" smtClean="0"/>
                <a:t>Início/Fim do Ano Acadêmico</a:t>
              </a:r>
              <a:endParaRPr lang="pt-BR" sz="700" dirty="0"/>
            </a:p>
          </p:txBody>
        </p:sp>
        <p:sp>
          <p:nvSpPr>
            <p:cNvPr id="81" name="CaixaDeTexto 80"/>
            <p:cNvSpPr txBox="1"/>
            <p:nvPr/>
          </p:nvSpPr>
          <p:spPr>
            <a:xfrm>
              <a:off x="3743855" y="6654552"/>
              <a:ext cx="1459054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700" dirty="0" smtClean="0"/>
                <a:t>Início/Fim do Ano/Semestre Letivo</a:t>
              </a:r>
              <a:endParaRPr lang="pt-BR" sz="700" dirty="0"/>
            </a:p>
          </p:txBody>
        </p:sp>
      </p:grpSp>
      <p:sp>
        <p:nvSpPr>
          <p:cNvPr id="82" name="Retângulo 81"/>
          <p:cNvSpPr/>
          <p:nvPr/>
        </p:nvSpPr>
        <p:spPr>
          <a:xfrm>
            <a:off x="6147915" y="6285320"/>
            <a:ext cx="173237" cy="198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Retângulo 83"/>
          <p:cNvSpPr/>
          <p:nvPr/>
        </p:nvSpPr>
        <p:spPr>
          <a:xfrm>
            <a:off x="668503" y="2348880"/>
            <a:ext cx="1023112" cy="186459"/>
          </a:xfrm>
          <a:prstGeom prst="rect">
            <a:avLst/>
          </a:prstGeom>
          <a:noFill/>
          <a:ln>
            <a:solidFill>
              <a:srgbClr val="66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7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911</Words>
  <Application>Microsoft Office PowerPoint</Application>
  <PresentationFormat>Papel A4 (210 x 297 mm)</PresentationFormat>
  <Paragraphs>106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Karoline da Silveira Cabral</dc:creator>
  <cp:lastModifiedBy>Pedro Raimundo da Fonseca Soares</cp:lastModifiedBy>
  <cp:revision>106</cp:revision>
  <cp:lastPrinted>2015-09-04T18:31:57Z</cp:lastPrinted>
  <dcterms:created xsi:type="dcterms:W3CDTF">2015-08-07T14:19:44Z</dcterms:created>
  <dcterms:modified xsi:type="dcterms:W3CDTF">2015-11-17T15:31:25Z</dcterms:modified>
</cp:coreProperties>
</file>