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4"/>
  </p:notesMasterIdLst>
  <p:handoutMasterIdLst>
    <p:handoutMasterId r:id="rId75"/>
  </p:handoutMasterIdLst>
  <p:sldIdLst>
    <p:sldId id="298" r:id="rId2"/>
    <p:sldId id="264" r:id="rId3"/>
    <p:sldId id="265" r:id="rId4"/>
    <p:sldId id="339" r:id="rId5"/>
    <p:sldId id="342" r:id="rId6"/>
    <p:sldId id="343" r:id="rId7"/>
    <p:sldId id="344" r:id="rId8"/>
    <p:sldId id="345" r:id="rId9"/>
    <p:sldId id="346" r:id="rId10"/>
    <p:sldId id="347" r:id="rId11"/>
    <p:sldId id="348" r:id="rId12"/>
    <p:sldId id="349" r:id="rId13"/>
    <p:sldId id="350" r:id="rId14"/>
    <p:sldId id="351" r:id="rId15"/>
    <p:sldId id="341" r:id="rId16"/>
    <p:sldId id="352" r:id="rId17"/>
    <p:sldId id="353" r:id="rId18"/>
    <p:sldId id="354" r:id="rId19"/>
    <p:sldId id="355" r:id="rId20"/>
    <p:sldId id="300" r:id="rId21"/>
    <p:sldId id="303" r:id="rId22"/>
    <p:sldId id="304" r:id="rId23"/>
    <p:sldId id="305" r:id="rId24"/>
    <p:sldId id="306" r:id="rId25"/>
    <p:sldId id="307" r:id="rId26"/>
    <p:sldId id="308" r:id="rId27"/>
    <p:sldId id="309" r:id="rId28"/>
    <p:sldId id="310" r:id="rId29"/>
    <p:sldId id="311" r:id="rId30"/>
    <p:sldId id="312" r:id="rId31"/>
    <p:sldId id="356" r:id="rId32"/>
    <p:sldId id="357" r:id="rId33"/>
    <p:sldId id="358" r:id="rId34"/>
    <p:sldId id="359" r:id="rId35"/>
    <p:sldId id="360" r:id="rId36"/>
    <p:sldId id="361" r:id="rId37"/>
    <p:sldId id="362" r:id="rId38"/>
    <p:sldId id="314" r:id="rId39"/>
    <p:sldId id="315" r:id="rId40"/>
    <p:sldId id="316" r:id="rId41"/>
    <p:sldId id="317" r:id="rId42"/>
    <p:sldId id="318" r:id="rId43"/>
    <p:sldId id="319" r:id="rId44"/>
    <p:sldId id="320" r:id="rId45"/>
    <p:sldId id="321" r:id="rId46"/>
    <p:sldId id="322" r:id="rId47"/>
    <p:sldId id="323" r:id="rId48"/>
    <p:sldId id="324" r:id="rId49"/>
    <p:sldId id="325" r:id="rId50"/>
    <p:sldId id="326" r:id="rId51"/>
    <p:sldId id="327" r:id="rId52"/>
    <p:sldId id="328" r:id="rId53"/>
    <p:sldId id="329" r:id="rId54"/>
    <p:sldId id="330" r:id="rId55"/>
    <p:sldId id="331" r:id="rId56"/>
    <p:sldId id="332" r:id="rId57"/>
    <p:sldId id="333" r:id="rId58"/>
    <p:sldId id="334" r:id="rId59"/>
    <p:sldId id="335" r:id="rId60"/>
    <p:sldId id="336" r:id="rId61"/>
    <p:sldId id="337" r:id="rId62"/>
    <p:sldId id="363" r:id="rId63"/>
    <p:sldId id="364" r:id="rId64"/>
    <p:sldId id="365" r:id="rId65"/>
    <p:sldId id="366" r:id="rId66"/>
    <p:sldId id="367" r:id="rId67"/>
    <p:sldId id="368" r:id="rId68"/>
    <p:sldId id="369" r:id="rId69"/>
    <p:sldId id="370" r:id="rId70"/>
    <p:sldId id="338" r:id="rId71"/>
    <p:sldId id="371" r:id="rId72"/>
    <p:sldId id="297" r:id="rId73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06" d="100"/>
          <a:sy n="106" d="100"/>
        </p:scale>
        <p:origin x="966" y="11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notesMaster" Target="notesMasters/notesMaster1.xml"/><Relationship Id="rId79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B70D08-67F2-4FF9-B387-C71E9E391F61}" type="datetimeFigureOut">
              <a:rPr lang="pt-BR" smtClean="0"/>
              <a:t>10/05/2016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2737EB-2C55-4F4A-8CF6-53586770115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074905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9A2F78-0B0A-4A69-A435-43EB034C95F0}" type="datetimeFigureOut">
              <a:rPr lang="pt-BR" smtClean="0"/>
              <a:t>10/05/2016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D138B8-2C47-49AF-94D3-B103AD4EC5C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439705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192035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77404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30440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059604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53420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597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15284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2199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9812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9072474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8056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72581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5724691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445576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74981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7621933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7760773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75846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52451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770102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264959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5237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875539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31877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355035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0860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0700865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569460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771449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725305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77554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2335643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32804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7079047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0856833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865751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158333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8813799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0427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3704894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814569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6274292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799471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40125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5290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651493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38229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0398983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1361269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875870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940595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914348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553041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619792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00741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264808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001145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82067905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926469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112889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903872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9679832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2722733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9520993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04215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75438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841841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19877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564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11229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A26092-F19F-4E3C-9395-06A58B215BFF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61102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E292-D028-45B9-9B86-C82EAB545032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51878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53191F-24BF-4C54-ABB2-58CC2D913DC6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5365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35AD6-06FE-4A08-8B6B-F70D2F04D2C9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454915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E5BA4D-E44D-4952-B3C1-F0BB65D1FACD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7409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B498E-723F-4858-B300-9B2A5A591955}" type="datetime1">
              <a:rPr lang="pt-BR" smtClean="0"/>
              <a:t>10/05/2016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63240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5B2BB-7CC8-423B-BCD5-0F4AD835012A}" type="datetime1">
              <a:rPr lang="pt-BR" smtClean="0"/>
              <a:t>10/05/2016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23097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CE11D0-73BE-4EF8-8E21-B38610178451}" type="datetime1">
              <a:rPr lang="pt-BR" smtClean="0"/>
              <a:t>10/05/2016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712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5698B-C3D9-4E87-8B2C-C18FD9D29EF6}" type="datetime1">
              <a:rPr lang="pt-BR" smtClean="0"/>
              <a:t>10/05/2016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5584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BE06B-B7E7-400A-B041-455EDFB9A61C}" type="datetime1">
              <a:rPr lang="pt-BR" smtClean="0"/>
              <a:t>10/05/2016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64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5F71D-C0FE-4994-A011-49AEDBBB2904}" type="datetime1">
              <a:rPr lang="pt-BR" smtClean="0"/>
              <a:t>10/05/2016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988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F0D0DA-C8D1-4E03-974B-C9EB4CA32D2D}" type="datetime1">
              <a:rPr lang="pt-BR" smtClean="0"/>
              <a:t>10/05/2016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0798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5.jpeg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2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hyperlink" Target="http://www.tce.mt.gov.br/arquivos/downloads/00055532/Avalia%C3%A7%C3%A3o%20de%20Controles%20Internos%20-%20Kleberson.pdf" TargetMode="External"/><Relationship Id="rId5" Type="http://schemas.openxmlformats.org/officeDocument/2006/relationships/hyperlink" Target="http://www.cnmp.gov.br/portal/images/stories/congressogestao/2012/Palestras/MiniCurso_Riscos_CNMP.pdf" TargetMode="Externa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3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19.png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1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3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4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image" Target="../media/image5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5.jpeg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5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5.jpe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4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.jpe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2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5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8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3573016"/>
            <a:ext cx="3592678" cy="115763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2411760" y="5085184"/>
            <a:ext cx="6846407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2400" b="1" cap="none" spc="0" dirty="0" smtClean="0">
                <a:ln/>
                <a:solidFill>
                  <a:schemeClr val="accent3"/>
                </a:solidFill>
                <a:effectLst/>
              </a:rPr>
              <a:t>Comissão de Elaboração do Plano Institucional de</a:t>
            </a:r>
          </a:p>
          <a:p>
            <a:pPr algn="ctr"/>
            <a:r>
              <a:rPr lang="pt-BR" sz="2400" b="1" dirty="0" smtClean="0">
                <a:ln/>
                <a:solidFill>
                  <a:schemeClr val="accent3"/>
                </a:solidFill>
              </a:rPr>
              <a:t>MODELO COSO - CONTROLES INTERNOS</a:t>
            </a:r>
            <a:endParaRPr lang="pt-BR" sz="2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088117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207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1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29078" y="2372247"/>
            <a:ext cx="7245637" cy="3892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9776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2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64169" y="2285901"/>
            <a:ext cx="7363249" cy="39827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58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8529" y="2132037"/>
            <a:ext cx="7419975" cy="410527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24907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/>
              <a:t>A Fraude no Brasil</a:t>
            </a:r>
          </a:p>
        </p:txBody>
      </p:sp>
    </p:spTree>
    <p:extLst>
      <p:ext uri="{BB962C8B-B14F-4D97-AF65-F5344CB8AC3E}">
        <p14:creationId xmlns:p14="http://schemas.microsoft.com/office/powerpoint/2010/main" val="325385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" name="Imagem 10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0619" y="2065362"/>
            <a:ext cx="7410450" cy="417195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164" y="-3340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37718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 smtClean="0"/>
              <a:t>Medidas para evitar fraudes</a:t>
            </a:r>
            <a:endParaRPr lang="pt-BR" sz="2400" b="1" dirty="0"/>
          </a:p>
        </p:txBody>
      </p:sp>
    </p:spTree>
    <p:extLst>
      <p:ext uri="{BB962C8B-B14F-4D97-AF65-F5344CB8AC3E}">
        <p14:creationId xmlns:p14="http://schemas.microsoft.com/office/powerpoint/2010/main" val="176638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88702" y="1515608"/>
            <a:ext cx="6071730" cy="428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64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290" y="1822646"/>
            <a:ext cx="8740191" cy="4054626"/>
          </a:xfrm>
        </p:spPr>
        <p:txBody>
          <a:bodyPr>
            <a:normAutofit/>
          </a:bodyPr>
          <a:lstStyle/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 smtClean="0">
              <a:solidFill>
                <a:schemeClr val="tx1"/>
              </a:solidFill>
            </a:endParaRP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2375510" y="748364"/>
            <a:ext cx="429374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28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O CUBO do Modelo COSO</a:t>
            </a:r>
            <a:endParaRPr lang="pt-BR" sz="28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1450182"/>
            <a:ext cx="4439766" cy="4439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986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-15861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Comprometimento da alta direção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Proativa, focada nos riscos e nos seus controles. </a:t>
            </a: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Promova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valores éticos e integridade </a:t>
            </a:r>
            <a:endParaRPr lang="pt-BR" sz="24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✓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Estabeleça regras de conduta e controles para efetivá-las (Ouvidoria, canais de denúncias); ✓Identifique conflitos de interesses.</a:t>
            </a:r>
          </a:p>
        </p:txBody>
      </p:sp>
    </p:spTree>
    <p:extLst>
      <p:ext uri="{BB962C8B-B14F-4D97-AF65-F5344CB8AC3E}">
        <p14:creationId xmlns:p14="http://schemas.microsoft.com/office/powerpoint/2010/main" val="150909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23728" y="2006426"/>
            <a:ext cx="6768752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 Organizacional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Adequada</a:t>
            </a:r>
          </a:p>
          <a:p>
            <a:pPr algn="just"/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✓Autoridade equivalente às responsabilidades;</a:t>
            </a:r>
          </a:p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✓Segregação de funções.</a:t>
            </a:r>
          </a:p>
          <a:p>
            <a:pPr algn="just">
              <a:lnSpc>
                <a:spcPct val="150000"/>
              </a:lnSpc>
            </a:pP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Gestão de Pessoas </a:t>
            </a:r>
            <a:r>
              <a:rPr lang="pt-BR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Apropriada 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✓Treinamento, capacitação e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desempenho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</a:t>
            </a:r>
          </a:p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✓ Medidas tempestiva de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desvios. 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4100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sp>
        <p:nvSpPr>
          <p:cNvPr id="3" name="Retângulo 2"/>
          <p:cNvSpPr/>
          <p:nvPr/>
        </p:nvSpPr>
        <p:spPr>
          <a:xfrm>
            <a:off x="2123728" y="2006426"/>
            <a:ext cx="6768752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Incentivo ao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Planejamento Estratégico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Exemplo: PDI do IFAM</a:t>
            </a:r>
          </a:p>
          <a:p>
            <a:pPr algn="just">
              <a:lnSpc>
                <a:spcPct val="150000"/>
              </a:lnSpc>
            </a:pPr>
            <a:endParaRPr lang="pt-BR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Identificação, avaliação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gestão 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dos riscos estratégicos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pt-BR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234" y="3169287"/>
            <a:ext cx="1459801" cy="1002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656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054" y="3197420"/>
            <a:ext cx="1418115" cy="870207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764169" y="1522224"/>
            <a:ext cx="71283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cada objetivo, identificar os eventos de risco (o que pode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acontecer) 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032" y="3177123"/>
            <a:ext cx="3928252" cy="2980527"/>
          </a:xfrm>
          <a:prstGeom prst="rect">
            <a:avLst/>
          </a:prstGeom>
        </p:spPr>
      </p:pic>
      <p:sp>
        <p:nvSpPr>
          <p:cNvPr id="8" name="Retângulo 7"/>
          <p:cNvSpPr/>
          <p:nvPr/>
        </p:nvSpPr>
        <p:spPr>
          <a:xfrm>
            <a:off x="1783258" y="2250698"/>
            <a:ext cx="70050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objetivo, identificar os eventos de risco (o que pode</a:t>
            </a:r>
          </a:p>
          <a:p>
            <a:r>
              <a:rPr lang="pt-BR" dirty="0" smtClean="0"/>
              <a:t>acontecer</a:t>
            </a:r>
            <a:r>
              <a:rPr lang="pt-BR" dirty="0"/>
              <a:t>)</a:t>
            </a:r>
          </a:p>
          <a:p>
            <a:r>
              <a:rPr lang="pt-BR" dirty="0"/>
              <a:t> ... seus impactos (consequências) e suas causas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2647" y="4046135"/>
            <a:ext cx="4698296" cy="6367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820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Imagem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27832" y="3591647"/>
            <a:ext cx="2464329" cy="2464329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924944"/>
            <a:ext cx="4888160" cy="3348055"/>
          </a:xfrm>
          <a:prstGeom prst="rect">
            <a:avLst/>
          </a:prstGeom>
        </p:spPr>
      </p:pic>
      <p:sp>
        <p:nvSpPr>
          <p:cNvPr id="16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563888" y="44624"/>
            <a:ext cx="5314304" cy="3050271"/>
          </a:xfrm>
        </p:spPr>
        <p:txBody>
          <a:bodyPr>
            <a:normAutofit/>
          </a:bodyPr>
          <a:lstStyle/>
          <a:p>
            <a:r>
              <a:rPr lang="pt-BR" b="1" dirty="0" smtClean="0">
                <a:solidFill>
                  <a:srgbClr val="00B050"/>
                </a:solidFill>
              </a:rPr>
              <a:t>Controles Internos</a:t>
            </a:r>
            <a:endParaRPr lang="pt-BR" b="1" dirty="0" smtClean="0">
              <a:solidFill>
                <a:srgbClr val="00B050"/>
              </a:solidFill>
            </a:endParaRPr>
          </a:p>
          <a:p>
            <a:pPr lvl="0">
              <a:spcBef>
                <a:spcPts val="0"/>
              </a:spcBef>
            </a:pPr>
            <a:r>
              <a:rPr lang="pt-BR" sz="2400" b="1" dirty="0" smtClean="0">
                <a:ln/>
                <a:solidFill>
                  <a:srgbClr val="9BBB59"/>
                </a:solidFill>
              </a:rPr>
              <a:t>Comissão </a:t>
            </a:r>
            <a:r>
              <a:rPr lang="pt-BR" sz="2400" b="1" dirty="0">
                <a:ln/>
                <a:solidFill>
                  <a:srgbClr val="9BBB59"/>
                </a:solidFill>
              </a:rPr>
              <a:t>de Elaboração do Plano Institucional de</a:t>
            </a:r>
          </a:p>
          <a:p>
            <a:r>
              <a:rPr lang="pt-BR" sz="1600" b="1" dirty="0" smtClean="0">
                <a:solidFill>
                  <a:srgbClr val="00B050"/>
                </a:solidFill>
              </a:rPr>
              <a:t>(</a:t>
            </a:r>
            <a:r>
              <a:rPr lang="pt-BR" sz="1600" b="1" dirty="0" smtClean="0">
                <a:solidFill>
                  <a:srgbClr val="00B050"/>
                </a:solidFill>
              </a:rPr>
              <a:t>Adaptado de LOGOS Inteligência e Planejamento Estratégico</a:t>
            </a:r>
            <a:r>
              <a:rPr lang="pt-BR" sz="1600" b="1" dirty="0" smtClean="0">
                <a:solidFill>
                  <a:srgbClr val="00B050"/>
                </a:solidFill>
              </a:rPr>
              <a:t>) e </a:t>
            </a:r>
            <a:r>
              <a:rPr lang="pt-BR" sz="1600" b="1" dirty="0">
                <a:solidFill>
                  <a:srgbClr val="00B050"/>
                </a:solidFill>
              </a:rPr>
              <a:t>CGU-Regional/MT</a:t>
            </a:r>
            <a:endParaRPr lang="pt-BR" sz="1600" b="1" dirty="0">
              <a:solidFill>
                <a:srgbClr val="00B050"/>
              </a:solidFill>
            </a:endParaRPr>
          </a:p>
          <a:p>
            <a:r>
              <a:rPr lang="pt-BR" sz="1100" b="1" dirty="0">
                <a:solidFill>
                  <a:srgbClr val="92D050"/>
                </a:solidFill>
                <a:hlinkClick r:id="rId5"/>
              </a:rPr>
              <a:t>http://</a:t>
            </a:r>
            <a:r>
              <a:rPr lang="pt-BR" sz="1100" b="1" dirty="0">
                <a:solidFill>
                  <a:srgbClr val="92D050"/>
                </a:solidFill>
                <a:hlinkClick r:id="rId5"/>
              </a:rPr>
              <a:t>www.cnmp.gov.br/portal/images/stories/congressogestao/2012/Palestras/MiniCurso_Riscos_CNMP.pdf</a:t>
            </a:r>
            <a:endParaRPr lang="pt-BR" sz="1100" b="1" dirty="0">
              <a:solidFill>
                <a:srgbClr val="92D050"/>
              </a:solidFill>
            </a:endParaRPr>
          </a:p>
          <a:p>
            <a:r>
              <a:rPr lang="pt-BR" sz="1100" b="1" dirty="0">
                <a:solidFill>
                  <a:srgbClr val="92D050"/>
                </a:solidFill>
                <a:hlinkClick r:id="rId6"/>
              </a:rPr>
              <a:t>http://www.tce.mt.gov.br/arquivos/downloads/00055532/Avalia%C3%A7%C3%A3o%20de%20Controles%20Internos%20-%</a:t>
            </a:r>
            <a:r>
              <a:rPr lang="pt-BR" sz="1100" b="1" dirty="0" smtClean="0">
                <a:solidFill>
                  <a:srgbClr val="92D050"/>
                </a:solidFill>
                <a:hlinkClick r:id="rId6"/>
              </a:rPr>
              <a:t>20Kleberson.pdf</a:t>
            </a:r>
            <a:endParaRPr lang="pt-BR" sz="1100" b="1" dirty="0" smtClean="0">
              <a:solidFill>
                <a:srgbClr val="92D050"/>
              </a:solidFill>
            </a:endParaRPr>
          </a:p>
          <a:p>
            <a:endParaRPr lang="pt-BR" sz="1100" b="1" dirty="0">
              <a:solidFill>
                <a:srgbClr val="92D050"/>
              </a:solidFill>
            </a:endParaRPr>
          </a:p>
          <a:p>
            <a:endParaRPr lang="pt-BR" sz="1100" b="1" dirty="0" smtClean="0">
              <a:solidFill>
                <a:srgbClr val="00B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33181" y="3121847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34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5" name="Retângulo 4"/>
          <p:cNvSpPr/>
          <p:nvPr/>
        </p:nvSpPr>
        <p:spPr>
          <a:xfrm>
            <a:off x="718909" y="2207943"/>
            <a:ext cx="795754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Risco é o efeito que as incertezas tem sobre os objetivos </a:t>
            </a:r>
            <a:r>
              <a:rPr lang="pt-BR" dirty="0" smtClean="0"/>
              <a:t>das organizações</a:t>
            </a:r>
            <a:r>
              <a:rPr lang="pt-BR" dirty="0"/>
              <a:t>.</a:t>
            </a:r>
          </a:p>
          <a:p>
            <a:pPr algn="just"/>
            <a:endParaRPr lang="pt-BR" dirty="0"/>
          </a:p>
        </p:txBody>
      </p:sp>
      <p:sp>
        <p:nvSpPr>
          <p:cNvPr id="7" name="Retângulo 6"/>
          <p:cNvSpPr/>
          <p:nvPr/>
        </p:nvSpPr>
        <p:spPr>
          <a:xfrm>
            <a:off x="2286000" y="2967334"/>
            <a:ext cx="617443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3200" dirty="0" smtClean="0"/>
              <a:t>As incertezas são geradas por influências de fatores internos e externos.</a:t>
            </a:r>
            <a:endParaRPr lang="pt-BR" sz="3200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992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3728" y="2965451"/>
            <a:ext cx="5612680" cy="2196833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81789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45318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DE RISCO SEGUNDO A ISO 31.000:</a:t>
            </a:r>
          </a:p>
        </p:txBody>
      </p:sp>
      <p:sp>
        <p:nvSpPr>
          <p:cNvPr id="4" name="Retângulo 3"/>
          <p:cNvSpPr/>
          <p:nvPr/>
        </p:nvSpPr>
        <p:spPr>
          <a:xfrm>
            <a:off x="2141984" y="2500797"/>
            <a:ext cx="631844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É um </a:t>
            </a:r>
            <a:r>
              <a:rPr lang="pt-BR" b="1" dirty="0"/>
              <a:t>processo completo </a:t>
            </a:r>
            <a:r>
              <a:rPr lang="pt-BR" dirty="0"/>
              <a:t>que </a:t>
            </a:r>
            <a:r>
              <a:rPr lang="pt-BR" u="sng" dirty="0"/>
              <a:t>envolve atividades e ações </a:t>
            </a:r>
            <a:r>
              <a:rPr lang="pt-BR" u="sng" dirty="0" smtClean="0"/>
              <a:t>destinadas a </a:t>
            </a:r>
            <a:r>
              <a:rPr lang="pt-BR" u="sng" dirty="0"/>
              <a:t>controlar os riscos de uma organização</a:t>
            </a:r>
            <a:r>
              <a:rPr lang="pt-BR" dirty="0"/>
              <a:t>, </a:t>
            </a:r>
            <a:r>
              <a:rPr lang="pt-BR" dirty="0" smtClean="0"/>
              <a:t>neutralizando </a:t>
            </a:r>
            <a:r>
              <a:rPr lang="pt-BR" dirty="0"/>
              <a:t>o </a:t>
            </a:r>
            <a:r>
              <a:rPr lang="pt-BR" dirty="0" smtClean="0"/>
              <a:t>seu impacto</a:t>
            </a:r>
            <a:r>
              <a:rPr lang="pt-BR" dirty="0"/>
              <a:t>.</a:t>
            </a:r>
          </a:p>
        </p:txBody>
      </p:sp>
      <p:sp>
        <p:nvSpPr>
          <p:cNvPr id="5" name="Retângulo 4"/>
          <p:cNvSpPr/>
          <p:nvPr/>
        </p:nvSpPr>
        <p:spPr>
          <a:xfrm>
            <a:off x="2286000" y="3578129"/>
            <a:ext cx="40067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Processo sistemático desenvolvido para: </a:t>
            </a:r>
          </a:p>
        </p:txBody>
      </p:sp>
      <p:sp>
        <p:nvSpPr>
          <p:cNvPr id="7" name="Retângulo 6"/>
          <p:cNvSpPr/>
          <p:nvPr/>
        </p:nvSpPr>
        <p:spPr>
          <a:xfrm>
            <a:off x="2299204" y="3900964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</a:t>
            </a:r>
            <a:r>
              <a:rPr lang="pt-BR" dirty="0" smtClean="0"/>
              <a:t>Identificar;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analisar;</a:t>
            </a:r>
            <a:endParaRPr lang="pt-BR" dirty="0"/>
          </a:p>
          <a:p>
            <a:r>
              <a:rPr lang="pt-BR" dirty="0"/>
              <a:t>• </a:t>
            </a:r>
            <a:r>
              <a:rPr lang="pt-BR" dirty="0" smtClean="0"/>
              <a:t>avaliar;</a:t>
            </a:r>
            <a:endParaRPr lang="pt-BR" dirty="0"/>
          </a:p>
          <a:p>
            <a:r>
              <a:rPr lang="pt-BR" dirty="0"/>
              <a:t>• tratar os riscos de qualquer natureza. </a:t>
            </a:r>
          </a:p>
          <a:p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28075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140931" y="2131206"/>
            <a:ext cx="21745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FINANCEIROS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8233" y="2758318"/>
            <a:ext cx="3540258" cy="2954071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94741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347864" y="2106693"/>
            <a:ext cx="38613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DO TRABALHO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59832" y="2512660"/>
            <a:ext cx="4688755" cy="3514809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87268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778649" y="2125492"/>
            <a:ext cx="24286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RISCOS CORPORATIVOS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97513" y="2447925"/>
            <a:ext cx="3790950" cy="3829050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03744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923928" y="2103441"/>
            <a:ext cx="22082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PROJETOS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8228" y="2361485"/>
            <a:ext cx="6010275" cy="3914775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49440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18893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JURÍDICOS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0408" y="2441094"/>
            <a:ext cx="3295650" cy="2781300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5416058" y="2431257"/>
            <a:ext cx="354843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/>
              <a:t>Contratação de serviços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Contratos </a:t>
            </a:r>
            <a:r>
              <a:rPr lang="pt-BR" dirty="0"/>
              <a:t>de forma geral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Aquisição </a:t>
            </a:r>
            <a:r>
              <a:rPr lang="pt-BR" dirty="0"/>
              <a:t>de equipamentos de </a:t>
            </a:r>
            <a:r>
              <a:rPr lang="pt-BR" dirty="0" smtClean="0"/>
              <a:t>alto custo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tributárias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Admissão </a:t>
            </a:r>
            <a:r>
              <a:rPr lang="pt-BR" dirty="0"/>
              <a:t>de </a:t>
            </a:r>
            <a:r>
              <a:rPr lang="pt-BR" dirty="0" smtClean="0"/>
              <a:t>novos funcionários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Patentes </a:t>
            </a:r>
            <a:r>
              <a:rPr lang="pt-BR" dirty="0"/>
              <a:t>e </a:t>
            </a:r>
            <a:r>
              <a:rPr lang="pt-BR" dirty="0" smtClean="0"/>
              <a:t>propriedade intelectual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00706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21573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SEGUROS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31840" y="2339203"/>
            <a:ext cx="4696614" cy="3845718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30667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41967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TECNOLOGIA DA INFORMAÇÃO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2285161"/>
            <a:ext cx="5699792" cy="397008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5672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20452" y="1277874"/>
            <a:ext cx="2547502" cy="454226"/>
          </a:xfrm>
        </p:spPr>
        <p:txBody>
          <a:bodyPr>
            <a:noAutofit/>
          </a:bodyPr>
          <a:lstStyle/>
          <a:p>
            <a:pPr lvl="1" algn="just"/>
            <a:r>
              <a:rPr lang="pt-BR" b="1" dirty="0" smtClean="0">
                <a:solidFill>
                  <a:schemeClr val="tx1"/>
                </a:solidFill>
              </a:rPr>
              <a:t>Agenda:</a:t>
            </a: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3514481" y="499365"/>
            <a:ext cx="56019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616658" y="1952763"/>
            <a:ext cx="3518399" cy="38779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Conceitos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Definição </a:t>
            </a:r>
            <a:r>
              <a:rPr lang="pt-BR" sz="1400" dirty="0" smtClean="0"/>
              <a:t>de risco segundo a </a:t>
            </a:r>
            <a:r>
              <a:rPr lang="pt-BR" sz="1400" dirty="0" err="1" smtClean="0"/>
              <a:t>iso</a:t>
            </a:r>
            <a:r>
              <a:rPr lang="pt-BR" sz="1400" dirty="0" smtClean="0"/>
              <a:t> 31.000;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Tipos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Aplicação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Normas;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Processo 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Princípios da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Comunicação e consulta;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Estabelecimento do contexto;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Definição dos critérios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Identificação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Análise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Avaliação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Tratamento de riscos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1400" dirty="0" smtClean="0"/>
              <a:t>Monitoramento e análise crítica de riscos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dirty="0" smtClean="0"/>
          </a:p>
        </p:txBody>
      </p:sp>
    </p:spTree>
    <p:extLst>
      <p:ext uri="{BB962C8B-B14F-4D97-AF65-F5344CB8AC3E}">
        <p14:creationId xmlns:p14="http://schemas.microsoft.com/office/powerpoint/2010/main" val="287701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3946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INSTITUCIONAL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37721" y="2486645"/>
            <a:ext cx="5629250" cy="340975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09620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661828"/>
            <a:ext cx="4349224" cy="2866328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6175980" y="3884322"/>
            <a:ext cx="266429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Pessoas</a:t>
            </a:r>
          </a:p>
          <a:p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número insuficiente;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Sem capacitação;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Perfil inadequado;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Desmotivadas…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65084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700567" y="2803662"/>
            <a:ext cx="31366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Processos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ou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instruções formalizadas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segregação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funções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 defTabSz="714375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Mal concebidos (Fluxo, desenho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52702" y="2537897"/>
            <a:ext cx="3562350" cy="284797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11637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Sistemas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Obsoletos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operação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integração com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outros sistemas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Inexistência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controle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acesso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80922" y="2310088"/>
            <a:ext cx="3400425" cy="3162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69583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Infraestrutura Física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Localização Inadequada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Instalações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precárias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de acesso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7186" y="2463980"/>
            <a:ext cx="3619500" cy="2781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023886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Estrutura Organizacional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Falta de clareza das funções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Centralização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excessiva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delegações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exorbitantes.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306613"/>
            <a:ext cx="3657600" cy="24479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93628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Tecnologia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Técnica ultrapassada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proteção contra espionagem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41325" y="2412799"/>
            <a:ext cx="3495675" cy="24860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9571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Eventos Externos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Mudança climática brusca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Eventos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não gerenciáveis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74365" y="2061268"/>
            <a:ext cx="3810000" cy="29051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25709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644261" y="1570768"/>
            <a:ext cx="344235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APLICAÇÃO DE GESTÃO DE RISCOS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2286000" y="2690336"/>
            <a:ext cx="617443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qualquer </a:t>
            </a:r>
            <a:r>
              <a:rPr lang="pt-BR" sz="2800" dirty="0" smtClean="0"/>
              <a:t>segmento;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Aos </a:t>
            </a:r>
            <a:r>
              <a:rPr lang="pt-BR" sz="2800" dirty="0"/>
              <a:t>vários níveis de </a:t>
            </a:r>
            <a:r>
              <a:rPr lang="pt-BR" sz="2800" dirty="0" smtClean="0"/>
              <a:t>planejamento;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diferentes </a:t>
            </a:r>
            <a:r>
              <a:rPr lang="pt-BR" sz="2800" dirty="0" smtClean="0"/>
              <a:t>funções;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As </a:t>
            </a:r>
            <a:r>
              <a:rPr lang="pt-BR" sz="2800" dirty="0"/>
              <a:t>atividades de </a:t>
            </a:r>
            <a:r>
              <a:rPr lang="pt-BR" sz="2800" dirty="0" smtClean="0"/>
              <a:t>governança;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projetos específicos.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059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047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 smtClean="0"/>
              <a:t>NORMAS</a:t>
            </a:r>
            <a:endParaRPr lang="pt-BR" dirty="0"/>
          </a:p>
        </p:txBody>
      </p:sp>
      <p:sp>
        <p:nvSpPr>
          <p:cNvPr id="3" name="Retângulo 2"/>
          <p:cNvSpPr/>
          <p:nvPr/>
        </p:nvSpPr>
        <p:spPr>
          <a:xfrm>
            <a:off x="1920647" y="2310158"/>
            <a:ext cx="6924645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ABNT NBR ISO 31.000: 2009</a:t>
            </a:r>
          </a:p>
          <a:p>
            <a:r>
              <a:rPr lang="pt-BR" dirty="0" smtClean="0"/>
              <a:t>NORMA </a:t>
            </a:r>
            <a:r>
              <a:rPr lang="pt-BR" dirty="0"/>
              <a:t>AUSTRALIANA/NEOZELANDEZA AS/NZS 4360:2004</a:t>
            </a:r>
            <a:r>
              <a:rPr lang="pt-BR" dirty="0" smtClean="0"/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 </a:t>
            </a:r>
            <a:r>
              <a:rPr lang="pt-BR" dirty="0"/>
              <a:t>AS/NZS </a:t>
            </a:r>
            <a:r>
              <a:rPr lang="pt-BR" dirty="0" smtClean="0"/>
              <a:t>4360 </a:t>
            </a:r>
          </a:p>
          <a:p>
            <a:pPr lvl="1"/>
            <a:r>
              <a:rPr lang="pt-BR" dirty="0" smtClean="0"/>
              <a:t>Publicada </a:t>
            </a:r>
            <a:r>
              <a:rPr lang="pt-BR" dirty="0"/>
              <a:t>em 1995</a:t>
            </a:r>
          </a:p>
          <a:p>
            <a:pPr lvl="1"/>
            <a:r>
              <a:rPr lang="pt-BR" dirty="0" smtClean="0"/>
              <a:t>Revisada </a:t>
            </a:r>
            <a:r>
              <a:rPr lang="pt-BR" dirty="0"/>
              <a:t>em 1999</a:t>
            </a:r>
          </a:p>
          <a:p>
            <a:pPr lvl="1"/>
            <a:r>
              <a:rPr lang="pt-BR" dirty="0" smtClean="0"/>
              <a:t>Direcionada </a:t>
            </a:r>
            <a:r>
              <a:rPr lang="pt-BR" dirty="0"/>
              <a:t>para riscos empresariais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para Gestão de Riscos do Canadá, em 1997.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da Grã-Bretanha, em 2000.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Normas </a:t>
            </a:r>
            <a:r>
              <a:rPr lang="pt-BR" dirty="0"/>
              <a:t>do Japão, em 2001).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COSO </a:t>
            </a:r>
            <a:r>
              <a:rPr lang="pt-BR" b="1" dirty="0"/>
              <a:t>- </a:t>
            </a:r>
            <a:r>
              <a:rPr lang="pt-BR" b="1" dirty="0" err="1"/>
              <a:t>Committee</a:t>
            </a:r>
            <a:r>
              <a:rPr lang="pt-BR" b="1" dirty="0"/>
              <a:t> of </a:t>
            </a:r>
            <a:r>
              <a:rPr lang="pt-BR" b="1" dirty="0" err="1"/>
              <a:t>Sponsoring</a:t>
            </a:r>
            <a:r>
              <a:rPr lang="pt-BR" b="1" dirty="0"/>
              <a:t> </a:t>
            </a:r>
            <a:r>
              <a:rPr lang="pt-BR" b="1" dirty="0" err="1"/>
              <a:t>Organizations</a:t>
            </a:r>
            <a:r>
              <a:rPr lang="pt-BR" b="1" dirty="0"/>
              <a:t> of </a:t>
            </a:r>
            <a:r>
              <a:rPr lang="pt-BR" b="1" dirty="0" err="1"/>
              <a:t>the</a:t>
            </a:r>
            <a:r>
              <a:rPr lang="pt-BR" b="1" dirty="0"/>
              <a:t> </a:t>
            </a:r>
            <a:r>
              <a:rPr lang="pt-BR" b="1" dirty="0" err="1"/>
              <a:t>Treadway</a:t>
            </a:r>
            <a:r>
              <a:rPr lang="pt-BR" b="1" dirty="0"/>
              <a:t> (</a:t>
            </a:r>
            <a:r>
              <a:rPr lang="pt-BR" b="1" dirty="0" smtClean="0"/>
              <a:t>2001) </a:t>
            </a:r>
            <a:r>
              <a:rPr lang="pt-BR" b="1" dirty="0" err="1" smtClean="0"/>
              <a:t>Commission</a:t>
            </a:r>
            <a:r>
              <a:rPr lang="pt-BR" b="1" dirty="0"/>
              <a:t>: Gerenciamento de Riscos Corporativos – Estrutura Integrada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02236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1855970" y="3628650"/>
            <a:ext cx="1975673" cy="1656184"/>
          </a:xfrm>
          <a:prstGeom prst="roundRect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Riscos</a:t>
            </a:r>
            <a:endParaRPr lang="pt-BR" sz="3200" dirty="0"/>
          </a:p>
        </p:txBody>
      </p:sp>
      <p:sp>
        <p:nvSpPr>
          <p:cNvPr id="19" name="Retângulo de cantos arredondados 18"/>
          <p:cNvSpPr/>
          <p:nvPr/>
        </p:nvSpPr>
        <p:spPr>
          <a:xfrm>
            <a:off x="4860032" y="3836933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35000">
                <a:schemeClr val="accent1">
                  <a:lumMod val="0"/>
                  <a:lumOff val="10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Controles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de seta reta 25"/>
          <p:cNvCxnSpPr/>
          <p:nvPr/>
        </p:nvCxnSpPr>
        <p:spPr>
          <a:xfrm flipH="1">
            <a:off x="3804057" y="1698171"/>
            <a:ext cx="1344007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de seta reta 29"/>
          <p:cNvCxnSpPr>
            <a:stCxn id="17" idx="4"/>
            <a:endCxn id="19" idx="0"/>
          </p:cNvCxnSpPr>
          <p:nvPr/>
        </p:nvCxnSpPr>
        <p:spPr>
          <a:xfrm>
            <a:off x="5415821" y="1698171"/>
            <a:ext cx="432048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507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3603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PROCESSO DE GESTÃO DE RISCOS</a:t>
            </a:r>
            <a:endParaRPr lang="pt-BR" b="1" dirty="0"/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4593" y="1478693"/>
            <a:ext cx="3478737" cy="4563332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798852" y="3137892"/>
            <a:ext cx="1925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COMUNICAÇÃO</a:t>
            </a:r>
          </a:p>
          <a:p>
            <a:pPr algn="ctr"/>
            <a:r>
              <a:rPr lang="pt-BR" b="1" dirty="0"/>
              <a:t>E CONSULTA</a:t>
            </a:r>
          </a:p>
        </p:txBody>
      </p:sp>
      <p:sp>
        <p:nvSpPr>
          <p:cNvPr id="7" name="Retângulo 6"/>
          <p:cNvSpPr/>
          <p:nvPr/>
        </p:nvSpPr>
        <p:spPr>
          <a:xfrm>
            <a:off x="7085155" y="3214717"/>
            <a:ext cx="20556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MONITORAMENTO</a:t>
            </a:r>
          </a:p>
          <a:p>
            <a:r>
              <a:rPr lang="pt-BR" b="1" dirty="0"/>
              <a:t>E ANÁLISE CRÍTICA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53203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684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PRINCÍPIOS DA GESTÃO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051720" y="2519368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Cria e protege valor.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integrante de todos os processos organizacionais.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da tomada de decisões.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Aborda explicitamente a incerteza.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sistemática, estruturada e oportuna.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Se baseia nas melhores informações disponíveis.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feita sob medida.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Considera fatores humanos e culturais.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Transparente e inclusiva.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Dinâmica, interativa e capaz de reagir a mudanças.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Facilita a melhoria contínua da organização.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658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9200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COMUNICAÇÃO E CONSULTA</a:t>
            </a:r>
          </a:p>
        </p:txBody>
      </p:sp>
      <p:sp>
        <p:nvSpPr>
          <p:cNvPr id="4" name="Retângulo 3"/>
          <p:cNvSpPr/>
          <p:nvPr/>
        </p:nvSpPr>
        <p:spPr>
          <a:xfrm>
            <a:off x="2007463" y="2165419"/>
            <a:ext cx="6462464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Detalha</a:t>
            </a:r>
            <a:r>
              <a:rPr lang="pt-BR" dirty="0" smtClean="0"/>
              <a:t>:</a:t>
            </a:r>
          </a:p>
          <a:p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de comunicação entre as partes </a:t>
            </a:r>
            <a:r>
              <a:rPr lang="pt-BR" dirty="0" smtClean="0"/>
              <a:t>interessadas (internas </a:t>
            </a:r>
            <a:r>
              <a:rPr lang="pt-BR" dirty="0"/>
              <a:t>e externas).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Consulta </a:t>
            </a:r>
            <a:r>
              <a:rPr lang="pt-BR" dirty="0"/>
              <a:t>a respeito de riscos.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77112" y="3782612"/>
            <a:ext cx="3676650" cy="231457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42788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48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ESTABELECIMENTO DO CONTEXTO</a:t>
            </a:r>
          </a:p>
        </p:txBody>
      </p:sp>
      <p:sp>
        <p:nvSpPr>
          <p:cNvPr id="4" name="Retângulo 3"/>
          <p:cNvSpPr/>
          <p:nvPr/>
        </p:nvSpPr>
        <p:spPr>
          <a:xfrm>
            <a:off x="1187624" y="2165419"/>
            <a:ext cx="72823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</a:t>
            </a:r>
            <a:r>
              <a:rPr lang="pt-BR" b="1" dirty="0"/>
              <a:t>entender o evento </a:t>
            </a:r>
            <a:r>
              <a:rPr lang="pt-BR" dirty="0"/>
              <a:t>conhecendo os contexto interno e externo , assim </a:t>
            </a:r>
            <a:r>
              <a:rPr lang="pt-BR" dirty="0" smtClean="0"/>
              <a:t>como </a:t>
            </a:r>
            <a:r>
              <a:rPr lang="pt-BR" b="1" dirty="0" smtClean="0"/>
              <a:t>estabelecer </a:t>
            </a:r>
            <a:r>
              <a:rPr lang="pt-BR" b="1" dirty="0"/>
              <a:t>os critérios de risco</a:t>
            </a:r>
            <a:r>
              <a:rPr lang="pt-BR" dirty="0"/>
              <a:t>. </a:t>
            </a:r>
          </a:p>
        </p:txBody>
      </p:sp>
      <p:sp>
        <p:nvSpPr>
          <p:cNvPr id="3" name="Retângulo 2"/>
          <p:cNvSpPr/>
          <p:nvPr/>
        </p:nvSpPr>
        <p:spPr>
          <a:xfrm>
            <a:off x="1763689" y="2967335"/>
            <a:ext cx="67062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 GESTÃO DE RISCOS OCORRE NO CONTEXTO </a:t>
            </a:r>
            <a:r>
              <a:rPr lang="pt-BR" b="1" dirty="0" smtClean="0"/>
              <a:t>DA ORGANIZAÇÃO</a:t>
            </a:r>
            <a:r>
              <a:rPr lang="pt-BR" dirty="0"/>
              <a:t>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0011" y="3347705"/>
            <a:ext cx="6538890" cy="260405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01569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6856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DEFINIÇÃO DOS CRITÉRIOS DE RISCO</a:t>
            </a:r>
          </a:p>
        </p:txBody>
      </p:sp>
      <p:sp>
        <p:nvSpPr>
          <p:cNvPr id="3" name="Retângulo 2"/>
          <p:cNvSpPr/>
          <p:nvPr/>
        </p:nvSpPr>
        <p:spPr>
          <a:xfrm>
            <a:off x="1349147" y="2173839"/>
            <a:ext cx="75134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ASPECTOS A SEREM CONSIDERADOS NA DEFINIÇÃO DOS CRITÉRIOS DE RISCO</a:t>
            </a:r>
            <a:endParaRPr lang="pt-BR" dirty="0"/>
          </a:p>
        </p:txBody>
      </p:sp>
      <p:sp>
        <p:nvSpPr>
          <p:cNvPr id="5" name="Retângulo 4"/>
          <p:cNvSpPr/>
          <p:nvPr/>
        </p:nvSpPr>
        <p:spPr>
          <a:xfrm>
            <a:off x="1858310" y="2683036"/>
            <a:ext cx="674613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Natureza </a:t>
            </a:r>
            <a:r>
              <a:rPr lang="pt-BR" dirty="0"/>
              <a:t>e tipos de causas de riscos.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que podem ocorrer e como serão medidas.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a probabilidade será definida.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Evolução </a:t>
            </a:r>
            <a:r>
              <a:rPr lang="pt-BR" dirty="0"/>
              <a:t>no tempo da probabilidade e/ou consequência.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o nível de risco será determinado.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Pontos </a:t>
            </a:r>
            <a:r>
              <a:rPr lang="pt-BR" dirty="0"/>
              <a:t>de vista das partes interessadas.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</a:t>
            </a:r>
            <a:r>
              <a:rPr lang="pt-BR" dirty="0"/>
              <a:t>do nível em que o risco se torna aceitável.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e quais combinações de riscos serão consideradas.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8" name="Retângulo 1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4982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2537897"/>
            <a:ext cx="1085095" cy="111791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868135" y="2173839"/>
            <a:ext cx="7994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A identificação de riscos refere-se a </a:t>
            </a:r>
            <a:r>
              <a:rPr lang="pt-BR" b="1" dirty="0"/>
              <a:t>assinalar de </a:t>
            </a:r>
            <a:r>
              <a:rPr lang="pt-BR" b="1" dirty="0" smtClean="0"/>
              <a:t>forma ampla </a:t>
            </a:r>
            <a:r>
              <a:rPr lang="pt-BR" b="1" dirty="0"/>
              <a:t>os riscos </a:t>
            </a:r>
            <a:r>
              <a:rPr lang="pt-BR" dirty="0"/>
              <a:t>que podem </a:t>
            </a:r>
            <a:r>
              <a:rPr lang="pt-BR" u="sng" dirty="0"/>
              <a:t>afetar a segurança</a:t>
            </a:r>
            <a:r>
              <a:rPr lang="pt-BR" dirty="0"/>
              <a:t>.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79712" y="3053909"/>
            <a:ext cx="648072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Determina-se: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fontes de riscos (ameaças)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áreas </a:t>
            </a:r>
            <a:r>
              <a:rPr lang="pt-BR" dirty="0"/>
              <a:t>de impactos (locais/vítimas/ativos)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eventos </a:t>
            </a:r>
            <a:r>
              <a:rPr lang="pt-BR" dirty="0"/>
              <a:t>(acontecimentos/mudanças de circunstâncias)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(motivações)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(impactos)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deficiências/fragilidades </a:t>
            </a:r>
            <a:r>
              <a:rPr lang="pt-BR" dirty="0"/>
              <a:t>dos controles existentes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50065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475656" y="2073067"/>
            <a:ext cx="709895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PROCESSO PARA IDENTIFICAR OS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Identificar </a:t>
            </a:r>
            <a:r>
              <a:rPr lang="pt-BR" dirty="0"/>
              <a:t>os fatores chave.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Em </a:t>
            </a:r>
            <a:r>
              <a:rPr lang="pt-BR" dirty="0"/>
              <a:t>cada fator chave relacionar as fontes de riscos (ameaça/perigo).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Detalhar </a:t>
            </a:r>
            <a:r>
              <a:rPr lang="pt-BR" dirty="0"/>
              <a:t>as fontes de risco (ação, ator, capacidade).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Descrever </a:t>
            </a:r>
            <a:r>
              <a:rPr lang="pt-BR" dirty="0"/>
              <a:t>as deficiências (fragilidades) ou os fatores críticos relacionados.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664714" y="3914213"/>
            <a:ext cx="665170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DEVEM SER CONSIDERADOS: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Fatores que podem influenciar a realização dos objetivos propostos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Mudanças </a:t>
            </a:r>
            <a:r>
              <a:rPr lang="pt-BR" dirty="0"/>
              <a:t>na situação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Alterações </a:t>
            </a:r>
            <a:r>
              <a:rPr lang="pt-BR" dirty="0"/>
              <a:t>nas circunstâncias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e consequências.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8041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835696" y="2274838"/>
            <a:ext cx="6768752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ELEMENTOS INTEGRANTES DO RISCO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Fonte </a:t>
            </a:r>
            <a:r>
              <a:rPr lang="pt-BR" dirty="0"/>
              <a:t>de risco/ameaça/perigo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Evento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Causa/motivação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Impacto/consequência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Deficiências</a:t>
            </a:r>
            <a:r>
              <a:rPr lang="pt-BR" dirty="0"/>
              <a:t>/ fragilidades/fatores críticos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Horizonte </a:t>
            </a:r>
            <a:r>
              <a:rPr lang="pt-BR" dirty="0"/>
              <a:t>temporal e espacial da ocorrência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Controles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3722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2286000" y="2274838"/>
            <a:ext cx="4572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b="1" dirty="0"/>
              <a:t>TÉCNICAS PARA A IDENTIFICAÇÃO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Brainstorming.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Discussões dirigidas.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err="1"/>
              <a:t>What-if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Entrevista com especialistas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Relatórios </a:t>
            </a:r>
            <a:r>
              <a:rPr lang="pt-BR" dirty="0"/>
              <a:t>de eventos anteriores.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Listas de verificação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29304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17439" y="6312324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476292" y="2038890"/>
            <a:ext cx="69841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É a </a:t>
            </a:r>
            <a:r>
              <a:rPr lang="pt-BR" b="1" dirty="0"/>
              <a:t>compreensão dos riscos</a:t>
            </a:r>
            <a:r>
              <a:rPr lang="pt-BR" dirty="0"/>
              <a:t>, que fornecerá subsídios para a avalição </a:t>
            </a:r>
            <a:r>
              <a:rPr lang="pt-BR" dirty="0" smtClean="0"/>
              <a:t>de riscos </a:t>
            </a:r>
            <a:r>
              <a:rPr lang="pt-BR" dirty="0"/>
              <a:t>e as </a:t>
            </a:r>
            <a:r>
              <a:rPr lang="pt-BR" b="1" dirty="0"/>
              <a:t>decisões de tratamento</a:t>
            </a:r>
            <a:r>
              <a:rPr lang="pt-BR" dirty="0"/>
              <a:t>.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753817" y="2904083"/>
            <a:ext cx="710882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“A análise de risco envolve </a:t>
            </a:r>
            <a:r>
              <a:rPr lang="pt-BR" dirty="0" smtClean="0"/>
              <a:t>a </a:t>
            </a:r>
            <a:r>
              <a:rPr lang="pt-BR" b="1" dirty="0" smtClean="0"/>
              <a:t>apreciação </a:t>
            </a:r>
            <a:r>
              <a:rPr lang="pt-BR" b="1" dirty="0"/>
              <a:t>das causas e as fontes </a:t>
            </a:r>
            <a:r>
              <a:rPr lang="pt-BR" b="1" dirty="0" smtClean="0"/>
              <a:t>de risco</a:t>
            </a:r>
            <a:r>
              <a:rPr lang="pt-BR" dirty="0"/>
              <a:t>, suas </a:t>
            </a:r>
            <a:r>
              <a:rPr lang="pt-BR" b="1" dirty="0"/>
              <a:t>consequências positivas </a:t>
            </a:r>
            <a:r>
              <a:rPr lang="pt-BR" b="1" dirty="0" smtClean="0"/>
              <a:t>e negativas</a:t>
            </a:r>
            <a:r>
              <a:rPr lang="pt-BR" dirty="0"/>
              <a:t>, e a </a:t>
            </a:r>
            <a:r>
              <a:rPr lang="pt-BR" b="1" dirty="0"/>
              <a:t>probabilidade</a:t>
            </a:r>
            <a:r>
              <a:rPr lang="pt-BR" dirty="0"/>
              <a:t> de </a:t>
            </a:r>
            <a:r>
              <a:rPr lang="pt-BR" dirty="0" smtClean="0"/>
              <a:t>que estas </a:t>
            </a:r>
            <a:r>
              <a:rPr lang="pt-BR" dirty="0"/>
              <a:t>consequências </a:t>
            </a:r>
            <a:r>
              <a:rPr lang="pt-BR" dirty="0" smtClean="0"/>
              <a:t>possam </a:t>
            </a:r>
            <a:r>
              <a:rPr lang="pt-BR" b="1" dirty="0" smtClean="0"/>
              <a:t>ocorrer</a:t>
            </a:r>
            <a:r>
              <a:rPr lang="pt-BR" dirty="0"/>
              <a:t>.”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961" y="3712107"/>
            <a:ext cx="2306864" cy="2564868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1691680" y="3827413"/>
            <a:ext cx="51422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evento de risco:</a:t>
            </a:r>
          </a:p>
          <a:p>
            <a:r>
              <a:rPr lang="pt-BR" dirty="0"/>
              <a:t>1. estimar a probabilidade (com que frequência pode</a:t>
            </a:r>
          </a:p>
          <a:p>
            <a:r>
              <a:rPr lang="pt-BR" dirty="0"/>
              <a:t>ocorrer)</a:t>
            </a:r>
          </a:p>
          <a:p>
            <a:r>
              <a:rPr lang="pt-BR" dirty="0"/>
              <a:t>2. classificar os impactos (consequências) pela sua</a:t>
            </a:r>
          </a:p>
          <a:p>
            <a:r>
              <a:rPr lang="pt-BR" dirty="0"/>
              <a:t>gravidade</a:t>
            </a:r>
          </a:p>
          <a:p>
            <a:r>
              <a:rPr lang="pt-BR" dirty="0"/>
              <a:t>3. determinar o nível do risco com base na combinação</a:t>
            </a:r>
          </a:p>
          <a:p>
            <a:r>
              <a:rPr lang="pt-BR" dirty="0"/>
              <a:t>entre probabilidade e impactos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886262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139" y="2889526"/>
            <a:ext cx="2695575" cy="253365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3379862" y="5387862"/>
            <a:ext cx="40469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se estabelece para ser alcançado.</a:t>
            </a:r>
          </a:p>
        </p:txBody>
      </p:sp>
    </p:spTree>
    <p:extLst>
      <p:ext uri="{BB962C8B-B14F-4D97-AF65-F5344CB8AC3E}">
        <p14:creationId xmlns:p14="http://schemas.microsoft.com/office/powerpoint/2010/main" val="365871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482232" y="2075062"/>
            <a:ext cx="661815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O risco é analisado considerando-se as </a:t>
            </a:r>
            <a:r>
              <a:rPr lang="pt-BR" dirty="0" smtClean="0"/>
              <a:t>suas</a:t>
            </a:r>
          </a:p>
          <a:p>
            <a:r>
              <a:rPr lang="pt-BR" dirty="0" smtClean="0"/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Probabilidades </a:t>
            </a:r>
            <a:endParaRPr lang="pt-BR" dirty="0"/>
          </a:p>
        </p:txBody>
      </p:sp>
      <p:sp>
        <p:nvSpPr>
          <p:cNvPr id="16" name="Retângulo 15"/>
          <p:cNvSpPr/>
          <p:nvPr/>
        </p:nvSpPr>
        <p:spPr>
          <a:xfrm>
            <a:off x="1664715" y="3549719"/>
            <a:ext cx="639045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FATORES QUE INFLUENCIAM A </a:t>
            </a:r>
            <a:r>
              <a:rPr lang="pt-BR" b="1" dirty="0" smtClean="0"/>
              <a:t>ANÁLISE</a:t>
            </a:r>
          </a:p>
          <a:p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a respeito do risco (quantidade).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de </a:t>
            </a:r>
            <a:r>
              <a:rPr lang="pt-BR" dirty="0"/>
              <a:t>dados que podem ser mensurados.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Registros </a:t>
            </a:r>
            <a:r>
              <a:rPr lang="pt-BR" dirty="0"/>
              <a:t>de estatística histórica.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Experiência </a:t>
            </a:r>
            <a:r>
              <a:rPr lang="pt-BR" dirty="0"/>
              <a:t>dos analistas.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do contexto (detalhamento e foco).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levantamento de dados.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6911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19223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TIPOS DE ANÁLISE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545761"/>
            <a:ext cx="709895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ANÁLISE PODE SER QUALITATIVA, QUANTITATIVA E SEMIQUANTITATIVA.</a:t>
            </a:r>
          </a:p>
          <a:p>
            <a:endParaRPr lang="pt-BR" dirty="0" smtClean="0"/>
          </a:p>
          <a:p>
            <a:r>
              <a:rPr lang="pt-BR" dirty="0" smtClean="0"/>
              <a:t>O </a:t>
            </a:r>
            <a:r>
              <a:rPr lang="pt-BR" dirty="0"/>
              <a:t>que define: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</a:t>
            </a:r>
            <a:r>
              <a:rPr lang="pt-BR" dirty="0"/>
              <a:t>de </a:t>
            </a:r>
            <a:r>
              <a:rPr lang="pt-BR" dirty="0" smtClean="0"/>
              <a:t>dados;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</a:t>
            </a:r>
            <a:r>
              <a:rPr lang="pt-BR" dirty="0"/>
              <a:t>de estatísticas de históricos de </a:t>
            </a:r>
            <a:r>
              <a:rPr lang="pt-BR" dirty="0" smtClean="0"/>
              <a:t>ocorrências;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Estatísticas atualizadas;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Dados numéricos;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Análises </a:t>
            </a:r>
            <a:r>
              <a:rPr lang="pt-BR" dirty="0"/>
              <a:t>de Inteligência.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57191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11960" y="1570768"/>
            <a:ext cx="23052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QUALITATIVA</a:t>
            </a:r>
          </a:p>
        </p:txBody>
      </p:sp>
      <p:sp>
        <p:nvSpPr>
          <p:cNvPr id="4" name="Retângulo 3"/>
          <p:cNvSpPr/>
          <p:nvPr/>
        </p:nvSpPr>
        <p:spPr>
          <a:xfrm>
            <a:off x="1883791" y="1940100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Utiliza a descrição ou escalas explicativas para definir uma grau </a:t>
            </a:r>
            <a:r>
              <a:rPr lang="pt-BR" dirty="0" smtClean="0"/>
              <a:t>de probabilidade </a:t>
            </a:r>
            <a:r>
              <a:rPr lang="pt-BR" dirty="0"/>
              <a:t>ou impacto. É realizada com base nos componentes do risco.</a:t>
            </a:r>
          </a:p>
          <a:p>
            <a:pPr algn="just"/>
            <a:r>
              <a:rPr lang="pt-BR" dirty="0"/>
              <a:t>Envolve relação imagem e reputação e dados intangíveis.</a:t>
            </a:r>
          </a:p>
          <a:p>
            <a:pPr algn="just"/>
            <a:r>
              <a:rPr lang="pt-BR" dirty="0"/>
              <a:t>Pode utilizar análises de Inteligência.</a:t>
            </a:r>
          </a:p>
          <a:p>
            <a:pPr algn="just"/>
            <a:r>
              <a:rPr lang="pt-BR" dirty="0"/>
              <a:t>Utilizada: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Na </a:t>
            </a:r>
            <a:r>
              <a:rPr lang="pt-BR" dirty="0"/>
              <a:t>análise inicial do risco.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não se dispõe de dados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os dados numéricos são inadequados ou insuficientes.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Situações </a:t>
            </a:r>
            <a:r>
              <a:rPr lang="pt-BR" dirty="0"/>
              <a:t>complexas.</a:t>
            </a:r>
          </a:p>
          <a:p>
            <a:pPr algn="just"/>
            <a:r>
              <a:rPr lang="pt-BR" b="1" dirty="0" smtClean="0"/>
              <a:t>OBS: Exige </a:t>
            </a:r>
            <a:r>
              <a:rPr lang="pt-BR" b="1" dirty="0"/>
              <a:t>grupo de controle com especialistas experientes. 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9546" y="5012973"/>
            <a:ext cx="69127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Maior facilidade de chegar a resultados.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dependem da experiência e qualidade dos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Não </a:t>
            </a:r>
            <a:r>
              <a:rPr lang="pt-BR" dirty="0"/>
              <a:t>há necessidade de quantificar a frequência da ameaça.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Facilidade </a:t>
            </a:r>
            <a:r>
              <a:rPr lang="pt-BR" dirty="0"/>
              <a:t>para destacar riscos graves ou diferenciados.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751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25264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QUANTITATIVA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6" y="2411700"/>
            <a:ext cx="662473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Utilização de uma unidade de medida conhecida (%, </a:t>
            </a:r>
            <a:r>
              <a:rPr lang="pt-BR" dirty="0" smtClean="0"/>
              <a:t>custos, tempos </a:t>
            </a:r>
            <a:r>
              <a:rPr lang="pt-BR" dirty="0"/>
              <a:t>gasto)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Podem </a:t>
            </a:r>
            <a:r>
              <a:rPr lang="pt-BR" dirty="0"/>
              <a:t>ser estatísticas, percentuais, valores de custo e lucro.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É </a:t>
            </a:r>
            <a:r>
              <a:rPr lang="pt-BR" dirty="0"/>
              <a:t>a representação em dados numéricos da probabilidade e do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impacto.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Há </a:t>
            </a:r>
            <a:r>
              <a:rPr lang="pt-BR" dirty="0"/>
              <a:t>necessidade de precisão na coleta de valores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Relaciona </a:t>
            </a:r>
            <a:r>
              <a:rPr lang="pt-BR" dirty="0"/>
              <a:t>custo ou % </a:t>
            </a:r>
            <a:r>
              <a:rPr lang="pt-BR" dirty="0" smtClean="0"/>
              <a:t>a </a:t>
            </a:r>
            <a:r>
              <a:rPr lang="pt-BR" dirty="0"/>
              <a:t>um valor.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5360" y="4725591"/>
            <a:ext cx="686467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Facilita o envolvimento de pessoas que não são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Riscos </a:t>
            </a:r>
            <a:r>
              <a:rPr lang="pt-BR" dirty="0"/>
              <a:t>são avaliados de acordo com impactos numéricos.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é expresso por valores ou percentuais.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Coleta </a:t>
            </a:r>
            <a:r>
              <a:rPr lang="pt-BR" dirty="0"/>
              <a:t>de registros históricos tendem a aumentar a precisão.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34799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3081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SEMI-QUANTITATIVA 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97967" y="2343250"/>
            <a:ext cx="686467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atribuir valores a escala descritivas.</a:t>
            </a:r>
          </a:p>
          <a:p>
            <a:r>
              <a:rPr lang="pt-BR" dirty="0"/>
              <a:t>Exemplo.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Raramente ocorre – 1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Esporadicamente ocorre – 2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Normalmente ocorre – 3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frequência ocorre -4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muita frequência ocorre - 5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Não </a:t>
            </a:r>
            <a:r>
              <a:rPr lang="pt-BR" dirty="0"/>
              <a:t>há necessidade de grande exatidão.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Combinação </a:t>
            </a:r>
            <a:r>
              <a:rPr lang="pt-BR" dirty="0"/>
              <a:t>de números e descrição pode ser de acordo </a:t>
            </a:r>
            <a:r>
              <a:rPr lang="pt-BR" dirty="0" smtClean="0"/>
              <a:t>com qualquer </a:t>
            </a:r>
            <a:r>
              <a:rPr lang="pt-BR" dirty="0"/>
              <a:t>fórmula selecionada.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3272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51788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CONSIDERAÇÕES A RESPEITO DE ANÁLISE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450273"/>
            <a:ext cx="6678488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/>
              <a:t>Análise inicial</a:t>
            </a:r>
            <a:r>
              <a:rPr lang="pt-BR" dirty="0"/>
              <a:t>: qualitativa.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mensuráveis: quantitativa.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Adequação </a:t>
            </a:r>
            <a:r>
              <a:rPr lang="pt-BR" dirty="0"/>
              <a:t>da análise ao tipo mais indicado (quantitativa ou qualitativa).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Não </a:t>
            </a:r>
            <a:r>
              <a:rPr lang="pt-BR" b="1" dirty="0"/>
              <a:t>forçar </a:t>
            </a:r>
            <a:r>
              <a:rPr lang="pt-BR" dirty="0"/>
              <a:t>análises quantitativas </a:t>
            </a:r>
            <a:r>
              <a:rPr lang="pt-BR" b="1" dirty="0"/>
              <a:t>quando não for possível </a:t>
            </a:r>
            <a:r>
              <a:rPr lang="pt-BR" dirty="0"/>
              <a:t>mensurar </a:t>
            </a:r>
            <a:r>
              <a:rPr lang="pt-BR" dirty="0" smtClean="0"/>
              <a:t>com propriedade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Influencia </a:t>
            </a:r>
            <a:r>
              <a:rPr lang="pt-BR" dirty="0"/>
              <a:t>a </a:t>
            </a:r>
            <a:r>
              <a:rPr lang="pt-BR" b="1" dirty="0"/>
              <a:t>seleção do método </a:t>
            </a:r>
            <a:r>
              <a:rPr lang="pt-BR" dirty="0"/>
              <a:t>de análise: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 </a:t>
            </a:r>
            <a:r>
              <a:rPr lang="pt-BR" dirty="0"/>
              <a:t>de aplicação da GR (empresa, grandes eventos, projetos).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objetivos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considerações devem ser realizadas com </a:t>
            </a:r>
            <a:r>
              <a:rPr lang="pt-BR" b="1" dirty="0"/>
              <a:t>base em dados e informações </a:t>
            </a:r>
            <a:r>
              <a:rPr lang="pt-BR" b="1" dirty="0" smtClean="0"/>
              <a:t>e não </a:t>
            </a:r>
            <a:r>
              <a:rPr lang="pt-BR" b="1" dirty="0"/>
              <a:t>em suposições.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385722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48013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TABELAS DE PROBABILIDADE E CONSEQUÊNCIAS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664715" y="2551837"/>
            <a:ext cx="693973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Elaboradas para definir escalas de classificação de probabilidades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Facilitam </a:t>
            </a:r>
            <a:r>
              <a:rPr lang="pt-BR" dirty="0"/>
              <a:t>o entendimento dos graus de probabilidade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Devem </a:t>
            </a:r>
            <a:r>
              <a:rPr lang="pt-BR" dirty="0"/>
              <a:t>ser coerentes com o contexto. </a:t>
            </a:r>
            <a:endParaRPr lang="pt-BR" dirty="0" smtClean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Compostas </a:t>
            </a:r>
            <a:r>
              <a:rPr lang="pt-BR" dirty="0"/>
              <a:t>por uma escala numérica, descrição e um descritor.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83818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907618" y="2042824"/>
            <a:ext cx="1834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CONSEQUÊNCIAS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907618" y="2406442"/>
            <a:ext cx="65766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Índice relacionado ao impacto decorrente de um incidente de </a:t>
            </a:r>
            <a:r>
              <a:rPr lang="pt-BR" dirty="0" smtClean="0"/>
              <a:t>segurança relacionado </a:t>
            </a:r>
            <a:r>
              <a:rPr lang="pt-BR" dirty="0"/>
              <a:t>a um risco específico. 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41614"/>
              </p:ext>
            </p:extLst>
          </p:nvPr>
        </p:nvGraphicFramePr>
        <p:xfrm>
          <a:off x="1664715" y="2499994"/>
          <a:ext cx="7371780" cy="2791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7045"/>
                <a:gridCol w="1440160"/>
                <a:gridCol w="51845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NÍVEL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DESCRITOR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DEFINIÇÃO</a:t>
                      </a:r>
                    </a:p>
                    <a:p>
                      <a:pPr algn="ctr"/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Impacto insignificante nos objetivos 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Efeitos menores que são facilmente remediados.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3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  <a:endParaRPr lang="pt-BR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afetados.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importantes não podem ser atingidos.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  <a:r>
                        <a:rPr lang="pt-BR" dirty="0" smtClean="0"/>
                        <a:t> 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 maioria dos objetivos não pode ser atingidos.</a:t>
                      </a:r>
                      <a:endParaRPr lang="pt-BR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85887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577233"/>
              </p:ext>
            </p:extLst>
          </p:nvPr>
        </p:nvGraphicFramePr>
        <p:xfrm>
          <a:off x="1887536" y="2297275"/>
          <a:ext cx="6572896" cy="3015717"/>
        </p:xfrm>
        <a:graphic>
          <a:graphicData uri="http://schemas.openxmlformats.org/drawingml/2006/table">
            <a:tbl>
              <a:tblPr firstRow="1" firstCol="1" bandRow="1"/>
              <a:tblGrid>
                <a:gridCol w="1535360"/>
                <a:gridCol w="404247"/>
                <a:gridCol w="995069"/>
                <a:gridCol w="839589"/>
                <a:gridCol w="932877"/>
                <a:gridCol w="932877"/>
                <a:gridCol w="932877"/>
              </a:tblGrid>
              <a:tr h="301572">
                <a:tc gridSpan="7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Matriz de Avaliação de Risco IFAM (Atual)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Probabilidade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90471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Impacto</a:t>
                      </a:r>
                      <a:endParaRPr lang="pt-B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(1)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Pouco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(2)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(3)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Muito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(4)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Altemente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(5)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01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807433"/>
              </p:ext>
            </p:extLst>
          </p:nvPr>
        </p:nvGraphicFramePr>
        <p:xfrm>
          <a:off x="1904304" y="5436207"/>
          <a:ext cx="1254125" cy="717552"/>
        </p:xfrm>
        <a:graphic>
          <a:graphicData uri="http://schemas.openxmlformats.org/drawingml/2006/table">
            <a:tbl>
              <a:tblPr firstRow="1" firstCol="1" bandRow="1"/>
              <a:tblGrid>
                <a:gridCol w="682625"/>
                <a:gridCol w="571500"/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Médio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Baixo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58023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664715" y="2690336"/>
            <a:ext cx="737178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Proporciona subsídios para a tomada de decisão com base na análise </a:t>
            </a:r>
            <a:r>
              <a:rPr lang="pt-BR" dirty="0" smtClean="0"/>
              <a:t>de riscos</a:t>
            </a:r>
            <a:r>
              <a:rPr lang="pt-BR" dirty="0"/>
              <a:t>. </a:t>
            </a:r>
            <a:endParaRPr lang="pt-BR" dirty="0" smtClean="0"/>
          </a:p>
          <a:p>
            <a:endParaRPr lang="pt-BR" dirty="0" smtClean="0"/>
          </a:p>
          <a:p>
            <a:r>
              <a:rPr lang="pt-BR" b="1" dirty="0" smtClean="0"/>
              <a:t>DECISÕES </a:t>
            </a:r>
            <a:r>
              <a:rPr lang="pt-BR" b="1" dirty="0"/>
              <a:t>A RESPEITO DE</a:t>
            </a:r>
            <a:r>
              <a:rPr lang="pt-BR" b="1" dirty="0" smtClean="0"/>
              <a:t>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Riscos </a:t>
            </a:r>
            <a:r>
              <a:rPr lang="pt-BR" dirty="0"/>
              <a:t>que precisam ser tratados. 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Prioridade </a:t>
            </a:r>
            <a:r>
              <a:rPr lang="pt-BR" dirty="0"/>
              <a:t>no tratamento destes riscos.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09798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96622" y="1975001"/>
            <a:ext cx="66390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faz com que o objetivo alcançado seja diferente do pretendido?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54050" y="3887758"/>
            <a:ext cx="3324225" cy="2209800"/>
          </a:xfrm>
          <a:prstGeom prst="rect">
            <a:avLst/>
          </a:prstGeom>
        </p:spPr>
      </p:pic>
      <p:pic>
        <p:nvPicPr>
          <p:cNvPr id="8" name="Imagem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90857" y="4163088"/>
            <a:ext cx="3687973" cy="1930616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2479083" y="3426791"/>
            <a:ext cx="2074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Pretendido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6135595" y="3800805"/>
            <a:ext cx="2024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Alcançado</a:t>
            </a:r>
          </a:p>
        </p:txBody>
      </p:sp>
    </p:spTree>
    <p:extLst>
      <p:ext uri="{BB962C8B-B14F-4D97-AF65-F5344CB8AC3E}">
        <p14:creationId xmlns:p14="http://schemas.microsoft.com/office/powerpoint/2010/main" val="4070649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3635896" y="1922060"/>
            <a:ext cx="14898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PRIORIDADES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5" y="2413338"/>
            <a:ext cx="7026945" cy="2957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/>
              <a:t>IMPOSTAS EM FACE DE: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Grau </a:t>
            </a:r>
            <a:r>
              <a:rPr lang="pt-BR" dirty="0"/>
              <a:t>de risco.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financeiros.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humanos capacitados.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Escassez </a:t>
            </a:r>
            <a:r>
              <a:rPr lang="pt-BR" dirty="0"/>
              <a:t>de equipamentos.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execução.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Capacidade </a:t>
            </a:r>
            <a:r>
              <a:rPr lang="pt-BR" dirty="0"/>
              <a:t>dos recursos humanos.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3805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8233" y="3107209"/>
            <a:ext cx="3288043" cy="2973301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sp>
        <p:nvSpPr>
          <p:cNvPr id="3" name="Retângulo 2"/>
          <p:cNvSpPr/>
          <p:nvPr/>
        </p:nvSpPr>
        <p:spPr>
          <a:xfrm>
            <a:off x="2411760" y="2048692"/>
            <a:ext cx="6854825" cy="880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Seleção de uma ou mais opções de modificação do risco.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Implementação destas opções. 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52376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51720" y="1992459"/>
            <a:ext cx="1440160" cy="1418339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491880" y="205538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Descontinuar as atividades que geram o risco.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1880" y="3094788"/>
            <a:ext cx="5086350" cy="28765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28661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2076" y="1936968"/>
            <a:ext cx="1609725" cy="160972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563888" y="2350848"/>
            <a:ext cx="25621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• Seguro ou Terceirização</a:t>
            </a:r>
          </a:p>
        </p:txBody>
      </p:sp>
      <p:pic>
        <p:nvPicPr>
          <p:cNvPr id="19" name="Imagem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9952" y="2777500"/>
            <a:ext cx="3320206" cy="3195210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025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9712" y="1915065"/>
            <a:ext cx="1628775" cy="152400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608487" y="1873945"/>
            <a:ext cx="525415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risco é aceito ou tolerado sem que nenhuma ação específica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seja tomada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– Risco muito caro para tratar, mas retido com um plano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contingência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(plano “B”), caso ocorram.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- Risco inerente baixo, dentro das tolerâncias a risco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da organização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bastando aceitar e monitorar.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20177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7452" y="1946241"/>
            <a:ext cx="1800225" cy="170497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768233" y="2048692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Resposta mais comum.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Exemplo: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Limitar o acesso à internet a apenas alguns sites confiáveis 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necessários à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execução das atividades laborais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61532" y="3515977"/>
            <a:ext cx="3714750" cy="26479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76247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578451"/>
            <a:ext cx="662473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sz="2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Formalização de procedimentos;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Segregação de funções;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gerais e de acompanhamento de atividades</a:t>
            </a:r>
            <a:r>
              <a:rPr lang="pt-BR" sz="2800" dirty="0" smtClean="0"/>
              <a:t>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físicos;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Controles </a:t>
            </a:r>
            <a:r>
              <a:rPr lang="pt-BR" sz="2800" dirty="0"/>
              <a:t>preventivos de fraudes e conluios;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Revisões independentes</a:t>
            </a:r>
            <a:endParaRPr lang="pt-BR" sz="2800" dirty="0"/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0411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1680" y="1455786"/>
            <a:ext cx="2438400" cy="109537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3266" y="2607649"/>
            <a:ext cx="6497166" cy="3248583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39606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906028" y="1537895"/>
            <a:ext cx="6576641" cy="1421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1) As informações são documentadas e de qualidade;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2) As informações são oportunas e precisas;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3) A comunicação ocorre em todos os níveis da organização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5775" y="3101246"/>
            <a:ext cx="5611927" cy="293879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008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1806060" y="1562560"/>
            <a:ext cx="65766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normas e procedimentos, transmissão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e-mails, boletins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corporativos, memorandos, quadros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avisos, videoconferências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redes sociais, páginas na internet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intranet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quadro de avisos dentre outros. 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98780" y="2792848"/>
            <a:ext cx="5791200" cy="330517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3540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9842" y="2327954"/>
            <a:ext cx="6115050" cy="3800475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39082" y="776828"/>
            <a:ext cx="11399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617928" y="1484830"/>
            <a:ext cx="67910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Qualquer evento em potencial que possa impedir ou desvirtuar o cumprimento de objetivos.</a:t>
            </a:r>
          </a:p>
        </p:txBody>
      </p:sp>
    </p:spTree>
    <p:extLst>
      <p:ext uri="{BB962C8B-B14F-4D97-AF65-F5344CB8AC3E}">
        <p14:creationId xmlns:p14="http://schemas.microsoft.com/office/powerpoint/2010/main" val="506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123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1806060" y="2015380"/>
            <a:ext cx="4572000" cy="21268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Atividade permanente.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Definição de responsabilidades.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Avaliação dos controles de segurança.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Acompanhamento do contexto.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mtClean="0"/>
              <a:t>Identificação de novos riscos.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06775" y="4265752"/>
            <a:ext cx="3599354" cy="2011223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1825349" y="4191117"/>
            <a:ext cx="3697367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i="1" dirty="0"/>
              <a:t>Verificação, ao longo do tempo e de forma contínua, se os controles instituídos estão presentes e funcionando efetivamente como previsto.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631487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408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MONITORAMENTO </a:t>
            </a:r>
            <a:r>
              <a:rPr lang="pt-BR" b="1" dirty="0" smtClean="0"/>
              <a:t>: TIPO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6" name="Retângulo de cantos arredondados 5"/>
          <p:cNvSpPr/>
          <p:nvPr/>
        </p:nvSpPr>
        <p:spPr>
          <a:xfrm>
            <a:off x="2627784" y="2780928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Tipos de Monitoramento </a:t>
            </a: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6059116" y="1596921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/>
              <a:t>Monitoramento Contínuo </a:t>
            </a: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6059116" y="4013132"/>
            <a:ext cx="2376264" cy="1440160"/>
          </a:xfrm>
          <a:prstGeom prst="roundRect">
            <a:avLst/>
          </a:prstGeom>
          <a:gradFill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/>
              <a:t>Avaliações Separadas ou independentes</a:t>
            </a:r>
          </a:p>
        </p:txBody>
      </p:sp>
      <p:cxnSp>
        <p:nvCxnSpPr>
          <p:cNvPr id="19" name="Conector reto 18"/>
          <p:cNvCxnSpPr>
            <a:stCxn id="6" idx="3"/>
            <a:endCxn id="21" idx="1"/>
          </p:cNvCxnSpPr>
          <p:nvPr/>
        </p:nvCxnSpPr>
        <p:spPr>
          <a:xfrm flipV="1">
            <a:off x="5004048" y="2317001"/>
            <a:ext cx="1055068" cy="11840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onector reto 23"/>
          <p:cNvCxnSpPr>
            <a:stCxn id="6" idx="3"/>
            <a:endCxn id="22" idx="1"/>
          </p:cNvCxnSpPr>
          <p:nvPr/>
        </p:nvCxnSpPr>
        <p:spPr>
          <a:xfrm>
            <a:off x="5004048" y="3501008"/>
            <a:ext cx="1055068" cy="123220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2845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bg1"/>
                </a:solidFill>
              </a:rPr>
              <a:t>1</a:t>
            </a:r>
            <a:endParaRPr lang="pt-BR" sz="1400" b="1" dirty="0">
              <a:solidFill>
                <a:schemeClr val="bg1"/>
              </a:solidFill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8100" y="6237312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17" name="Group 8"/>
          <p:cNvGrpSpPr>
            <a:grpSpLocks noChangeAspect="1"/>
          </p:cNvGrpSpPr>
          <p:nvPr/>
        </p:nvGrpSpPr>
        <p:grpSpPr bwMode="auto">
          <a:xfrm>
            <a:off x="126772" y="6324625"/>
            <a:ext cx="1260475" cy="406400"/>
            <a:chOff x="2483" y="2032"/>
            <a:chExt cx="794" cy="256"/>
          </a:xfrm>
        </p:grpSpPr>
        <p:sp>
          <p:nvSpPr>
            <p:cNvPr id="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5690220" y="6377177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4" name="AutoShape 2" descr="Resultado de imagem para GASTOS COM PESSOAL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121541" y="2967335"/>
            <a:ext cx="69009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5400" b="1" cap="none" spc="0" dirty="0" smtClean="0">
                <a:ln/>
                <a:solidFill>
                  <a:schemeClr val="accent3"/>
                </a:solidFill>
                <a:effectLst/>
              </a:rPr>
              <a:t>Obrigado pela atenção!</a:t>
            </a:r>
            <a:endParaRPr lang="pt-BR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73042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95828" y="776828"/>
            <a:ext cx="1667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5936" y="2905892"/>
            <a:ext cx="3047156" cy="3160313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420460" y="1415512"/>
            <a:ext cx="67598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Estruturas, normas, processos e outros mecanismos adotados para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minimizar os riscos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7558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283" y="-8556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404864" y="776828"/>
            <a:ext cx="27517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420460" y="2413338"/>
            <a:ext cx="84720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Conjunto de atividades, planos, métodos, indicadores e procedimentos interligados, utilizado com vistas a assegurar a conformidade dos atos de gestão e 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concorrer para que os objetivos e metas estabelecidos para as unidades jurisdicionadas sejam alcançados.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(IN TCU 63/2010, Art. 1. inciso X)</a:t>
            </a:r>
          </a:p>
        </p:txBody>
      </p:sp>
    </p:spTree>
    <p:extLst>
      <p:ext uri="{BB962C8B-B14F-4D97-AF65-F5344CB8AC3E}">
        <p14:creationId xmlns:p14="http://schemas.microsoft.com/office/powerpoint/2010/main" val="2179799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778</TotalTime>
  <Words>2670</Words>
  <Application>Microsoft Office PowerPoint</Application>
  <PresentationFormat>Apresentação na tela (4:3)</PresentationFormat>
  <Paragraphs>669</Paragraphs>
  <Slides>72</Slides>
  <Notes>71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72</vt:i4>
      </vt:variant>
    </vt:vector>
  </HeadingPairs>
  <TitlesOfParts>
    <vt:vector size="77" baseType="lpstr">
      <vt:lpstr>Arial</vt:lpstr>
      <vt:lpstr>Calibri</vt:lpstr>
      <vt:lpstr>Times New Roman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Erlison Soares Lima</dc:creator>
  <cp:lastModifiedBy>Joao Luiz Cavalcante Ferreira</cp:lastModifiedBy>
  <cp:revision>237</cp:revision>
  <dcterms:created xsi:type="dcterms:W3CDTF">2015-03-03T18:02:17Z</dcterms:created>
  <dcterms:modified xsi:type="dcterms:W3CDTF">2016-05-10T21:41:19Z</dcterms:modified>
</cp:coreProperties>
</file>