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8" r:id="rId2"/>
    <p:sldId id="264" r:id="rId3"/>
    <p:sldId id="265" r:id="rId4"/>
    <p:sldId id="266" r:id="rId5"/>
    <p:sldId id="267" r:id="rId6"/>
    <p:sldId id="268" r:id="rId7"/>
    <p:sldId id="270" r:id="rId8"/>
    <p:sldId id="275" r:id="rId9"/>
    <p:sldId id="276" r:id="rId10"/>
    <p:sldId id="277" r:id="rId11"/>
    <p:sldId id="278" r:id="rId12"/>
    <p:sldId id="283" r:id="rId13"/>
    <p:sldId id="284" r:id="rId14"/>
    <p:sldId id="269" r:id="rId15"/>
    <p:sldId id="271" r:id="rId16"/>
    <p:sldId id="272" r:id="rId17"/>
    <p:sldId id="273" r:id="rId18"/>
    <p:sldId id="274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08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79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97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4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1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1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7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8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6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06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5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97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167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73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0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887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5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07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08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013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14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65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196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11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25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879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8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10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9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8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4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71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19805" y="5177229"/>
            <a:ext cx="5465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 smtClean="0">
                <a:ln/>
                <a:solidFill>
                  <a:schemeClr val="accent3"/>
                </a:solidFill>
                <a:effectLst/>
              </a:rPr>
              <a:t>Reunião do Colégio de </a:t>
            </a:r>
            <a:r>
              <a:rPr lang="pt-BR" sz="2400" b="1" cap="none" spc="0" dirty="0" smtClean="0">
                <a:ln/>
                <a:solidFill>
                  <a:schemeClr val="accent3"/>
                </a:solidFill>
                <a:effectLst/>
              </a:rPr>
              <a:t>Dirigentes</a:t>
            </a:r>
          </a:p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INDICADORES NA REDE FEDERAL DE EPCT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1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EVOLUÇÃO SIG </a:t>
            </a:r>
            <a:r>
              <a:rPr lang="pt-B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t-BR" sz="3200" b="1" dirty="0" smtClean="0">
                <a:solidFill>
                  <a:schemeClr val="bg1"/>
                </a:solidFill>
              </a:rPr>
              <a:t> SISTEC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3" y="1048139"/>
            <a:ext cx="1200150" cy="7715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35696" y="1129437"/>
            <a:ext cx="287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1899321"/>
            <a:ext cx="1295400" cy="74295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835448" y="1935248"/>
            <a:ext cx="222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85" y="2807456"/>
            <a:ext cx="1282700" cy="76962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448" y="2890280"/>
            <a:ext cx="568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 COMO REFERÊNCIA PARA CÁLCULO DE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4" y="3848304"/>
            <a:ext cx="1313147" cy="804832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835448" y="4054467"/>
            <a:ext cx="30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LANÇAMENTO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SISTEC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84" y="4907830"/>
            <a:ext cx="1313147" cy="790023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806228" y="4870121"/>
            <a:ext cx="615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SISTEC COMO REFERÊNCIA PARA CÁLCULO DE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-36512" y="630932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7" name="Group 8"/>
          <p:cNvGrpSpPr>
            <a:grpSpLocks noChangeAspect="1"/>
          </p:cNvGrpSpPr>
          <p:nvPr/>
        </p:nvGrpSpPr>
        <p:grpSpPr bwMode="auto">
          <a:xfrm>
            <a:off x="124168" y="6396633"/>
            <a:ext cx="1260475" cy="406400"/>
            <a:chOff x="2483" y="2032"/>
            <a:chExt cx="794" cy="256"/>
          </a:xfrm>
        </p:grpSpPr>
        <p:sp>
          <p:nvSpPr>
            <p:cNvPr id="2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5687616" y="64491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4" name="Espaço Reservado para Número de Slide 18"/>
          <p:cNvSpPr txBox="1">
            <a:spLocks/>
          </p:cNvSpPr>
          <p:nvPr/>
        </p:nvSpPr>
        <p:spPr>
          <a:xfrm>
            <a:off x="8639943" y="6409572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07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MANUAL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5782"/>
            <a:ext cx="9144000" cy="5107455"/>
          </a:xfrm>
          <a:prstGeom prst="rect">
            <a:avLst/>
          </a:prstGeom>
        </p:spPr>
      </p:pic>
      <p:sp>
        <p:nvSpPr>
          <p:cNvPr id="26" name="Freeform 5"/>
          <p:cNvSpPr>
            <a:spLocks/>
          </p:cNvSpPr>
          <p:nvPr/>
        </p:nvSpPr>
        <p:spPr bwMode="auto">
          <a:xfrm>
            <a:off x="35496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7" name="Group 8"/>
          <p:cNvGrpSpPr>
            <a:grpSpLocks noChangeAspect="1"/>
          </p:cNvGrpSpPr>
          <p:nvPr/>
        </p:nvGrpSpPr>
        <p:grpSpPr bwMode="auto">
          <a:xfrm>
            <a:off x="124168" y="6324625"/>
            <a:ext cx="1260475" cy="406400"/>
            <a:chOff x="2483" y="2032"/>
            <a:chExt cx="794" cy="256"/>
          </a:xfrm>
        </p:grpSpPr>
        <p:sp>
          <p:nvSpPr>
            <p:cNvPr id="2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5687616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4" name="Espaço Reservado para Número de Slide 18"/>
          <p:cNvSpPr txBox="1">
            <a:spLocks/>
          </p:cNvSpPr>
          <p:nvPr/>
        </p:nvSpPr>
        <p:spPr>
          <a:xfrm>
            <a:off x="8639943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08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CADEIA DE VALOR DA REDE FEDERAL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09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59" y="1153854"/>
            <a:ext cx="8763661" cy="49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CADEIA DE VALOR DA REDE FEDERAL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10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4" y="1016240"/>
            <a:ext cx="8431098" cy="52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9147" y="260648"/>
            <a:ext cx="7543333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0460" y="976577"/>
            <a:ext cx="81839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básicas para o gerenciamento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Organizacional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informações que fornecem são essenciais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 TOMADA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DECISÃO;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obtidos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realização de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ao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final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definido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quantitativo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longo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tempo (uma função estatística) que permite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obter informações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características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 e resultados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serviço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ou processo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35496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124168" y="6324625"/>
            <a:ext cx="1260475" cy="406400"/>
            <a:chOff x="2483" y="2032"/>
            <a:chExt cx="794" cy="256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5687616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39943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11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9147" y="260648"/>
            <a:ext cx="7543333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0501" y="1057375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Representam informações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aspectos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objeto do estudo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Usados para diversos fins;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definidos quanto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diferentes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objetos de avaliação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Subsidiam tomada decisões;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informações.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35496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124168" y="6324625"/>
            <a:ext cx="1260475" cy="406400"/>
            <a:chOff x="2483" y="2032"/>
            <a:chExt cx="794" cy="256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5687616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39943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12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5256584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IMPORTÂNCIA DOS 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037863"/>
            <a:ext cx="1820576" cy="16463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8909" y="2732336"/>
            <a:ext cx="23262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Fomentam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diálogo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712" y="1069598"/>
            <a:ext cx="3060528" cy="175530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519705" y="2935719"/>
            <a:ext cx="20249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Balizam decisões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82" y="3442264"/>
            <a:ext cx="3238500" cy="185737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017475" y="5157915"/>
            <a:ext cx="225151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Avaliam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iniciativas;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712" y="3635003"/>
            <a:ext cx="3057128" cy="203299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023939" y="5623192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Induzem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ao criarem referência</a:t>
            </a:r>
            <a:endParaRPr lang="pt-BR" dirty="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35496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124168" y="6324625"/>
            <a:ext cx="1260475" cy="406400"/>
            <a:chOff x="2483" y="2032"/>
            <a:chExt cx="794" cy="256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5687616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0" name="Espaço Reservado para Número de Slide 18"/>
          <p:cNvSpPr txBox="1">
            <a:spLocks/>
          </p:cNvSpPr>
          <p:nvPr/>
        </p:nvSpPr>
        <p:spPr>
          <a:xfrm>
            <a:off x="8639943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13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5688632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UTILIZAÇÃO DE 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" y="924025"/>
            <a:ext cx="2009775" cy="2114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393" y="1556791"/>
            <a:ext cx="374442" cy="86409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76958" y="1484784"/>
            <a:ext cx="240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PARA VISIBILIDADE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5" y="3365600"/>
            <a:ext cx="2667000" cy="17145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29672" y="4982747"/>
            <a:ext cx="217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PARA CONTROLE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1079660"/>
            <a:ext cx="2855979" cy="2141984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198330" y="3187511"/>
            <a:ext cx="33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CONTÍNUA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349333" y="3874751"/>
            <a:ext cx="5203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objetivo principal da utilização </a:t>
            </a:r>
            <a:r>
              <a:rPr lang="pt-BR" dirty="0" smtClean="0"/>
              <a:t>de indicadores </a:t>
            </a:r>
            <a:r>
              <a:rPr lang="pt-BR" dirty="0"/>
              <a:t>será a </a:t>
            </a:r>
            <a:r>
              <a:rPr lang="pt-BR" b="1" dirty="0"/>
              <a:t>melhoria das </a:t>
            </a:r>
            <a:r>
              <a:rPr lang="pt-BR" b="1" dirty="0" smtClean="0"/>
              <a:t>práticas administrativas </a:t>
            </a:r>
            <a:r>
              <a:rPr lang="pt-BR" dirty="0"/>
              <a:t>e </a:t>
            </a:r>
            <a:r>
              <a:rPr lang="pt-BR" b="1" dirty="0"/>
              <a:t>pedagógicas</a:t>
            </a:r>
            <a:r>
              <a:rPr lang="pt-BR" dirty="0"/>
              <a:t>, da </a:t>
            </a:r>
            <a:r>
              <a:rPr lang="pt-BR" b="1" dirty="0" smtClean="0"/>
              <a:t>eficiência operacional</a:t>
            </a:r>
            <a:r>
              <a:rPr lang="pt-BR" dirty="0"/>
              <a:t>, </a:t>
            </a:r>
            <a:r>
              <a:rPr lang="pt-BR" b="1" dirty="0"/>
              <a:t>racionalização de gastos </a:t>
            </a:r>
            <a:r>
              <a:rPr lang="pt-BR" dirty="0" smtClean="0"/>
              <a:t>e </a:t>
            </a:r>
            <a:r>
              <a:rPr lang="pt-BR" b="1" dirty="0" smtClean="0"/>
              <a:t>maximização </a:t>
            </a:r>
            <a:r>
              <a:rPr lang="pt-BR" b="1" dirty="0"/>
              <a:t>dos recursos recebidos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38100" y="6304359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4" name="Group 8"/>
          <p:cNvGrpSpPr>
            <a:grpSpLocks noChangeAspect="1"/>
          </p:cNvGrpSpPr>
          <p:nvPr/>
        </p:nvGrpSpPr>
        <p:grpSpPr bwMode="auto">
          <a:xfrm>
            <a:off x="126772" y="6391672"/>
            <a:ext cx="1260475" cy="406400"/>
            <a:chOff x="2483" y="2032"/>
            <a:chExt cx="794" cy="256"/>
          </a:xfrm>
        </p:grpSpPr>
        <p:sp>
          <p:nvSpPr>
            <p:cNvPr id="2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5690220" y="644422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1" name="Espaço Reservado para Número de Slide 18"/>
          <p:cNvSpPr txBox="1">
            <a:spLocks/>
          </p:cNvSpPr>
          <p:nvPr/>
        </p:nvSpPr>
        <p:spPr>
          <a:xfrm>
            <a:off x="8642547" y="6404611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14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06" y="3941902"/>
            <a:ext cx="3421457" cy="28892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5688632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CARACTERÍSTICAS DOS 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1057500"/>
            <a:ext cx="1978124" cy="13959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91680" y="1293830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devem ser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Fáceis de coletar,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Processar e entender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61" y="2574911"/>
            <a:ext cx="3177212" cy="134248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297501" y="3941897"/>
            <a:ext cx="264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devem ter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 (histórico)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076" y="1182542"/>
            <a:ext cx="1773560" cy="1846115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5794363" y="314059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Tem-se de usar uma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comum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601940" y="4797152"/>
            <a:ext cx="3236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devem possuir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Sensibilidade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536878" y="5763489"/>
            <a:ext cx="3663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têm de servir às 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hierarquias de decisão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219" y="3814812"/>
            <a:ext cx="1478260" cy="1037883"/>
          </a:xfrm>
          <a:prstGeom prst="rect">
            <a:avLst/>
          </a:prstGeom>
        </p:spPr>
      </p:pic>
      <p:sp>
        <p:nvSpPr>
          <p:cNvPr id="31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32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3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9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15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ANÁLISE DOS 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9152" y="1179978"/>
            <a:ext cx="855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Cada indicador deverá ser analisado levando em consideração seus </a:t>
            </a:r>
            <a:r>
              <a:rPr lang="pt-BR" dirty="0" smtClean="0"/>
              <a:t>aspectos:</a:t>
            </a:r>
            <a:endParaRPr lang="pt-B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152" y="1853329"/>
            <a:ext cx="8624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– </a:t>
            </a:r>
            <a:r>
              <a:rPr lang="pt-BR" b="1" dirty="0">
                <a:solidFill>
                  <a:srgbClr val="0070C0"/>
                </a:solidFill>
              </a:rPr>
              <a:t>Temporal</a:t>
            </a:r>
            <a:r>
              <a:rPr lang="pt-BR" dirty="0"/>
              <a:t> – deverão ser comparados os valores dos índices em </a:t>
            </a:r>
            <a:r>
              <a:rPr lang="pt-BR" dirty="0" smtClean="0"/>
              <a:t>diferentes anos</a:t>
            </a:r>
            <a:r>
              <a:rPr lang="pt-BR" dirty="0"/>
              <a:t>, possibilitando verificar se os mesmos estão avançando na </a:t>
            </a:r>
            <a:r>
              <a:rPr lang="pt-BR" dirty="0" smtClean="0"/>
              <a:t>direção desejada;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 – </a:t>
            </a:r>
            <a:r>
              <a:rPr lang="pt-BR" b="1" dirty="0">
                <a:solidFill>
                  <a:srgbClr val="0070C0"/>
                </a:solidFill>
              </a:rPr>
              <a:t>Nível de agregação </a:t>
            </a:r>
            <a:r>
              <a:rPr lang="pt-BR" dirty="0"/>
              <a:t>– a análise deverá contemplar os dados no maior </a:t>
            </a:r>
            <a:r>
              <a:rPr lang="pt-BR" dirty="0" smtClean="0"/>
              <a:t>nível de </a:t>
            </a:r>
            <a:r>
              <a:rPr lang="pt-BR" dirty="0"/>
              <a:t>agregação (por IF) e ainda envolver sua estratificação em nível de </a:t>
            </a:r>
            <a:r>
              <a:rPr lang="pt-BR" dirty="0" smtClean="0"/>
              <a:t>campus, eixo </a:t>
            </a:r>
            <a:r>
              <a:rPr lang="pt-BR" dirty="0"/>
              <a:t>tecnológico, tipo de curso..., quando necessário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3 – </a:t>
            </a:r>
            <a:r>
              <a:rPr lang="pt-BR" b="1" dirty="0">
                <a:solidFill>
                  <a:srgbClr val="0070C0"/>
                </a:solidFill>
              </a:rPr>
              <a:t>Outros</a:t>
            </a:r>
            <a:r>
              <a:rPr lang="pt-BR" dirty="0"/>
              <a:t> – além dos aspectos anteriores a instituição deverá, a partir </a:t>
            </a:r>
            <a:r>
              <a:rPr lang="pt-BR" dirty="0" smtClean="0"/>
              <a:t>dos dados</a:t>
            </a:r>
            <a:r>
              <a:rPr lang="pt-BR" dirty="0"/>
              <a:t>, elaborar análises que contemplem suas </a:t>
            </a:r>
            <a:r>
              <a:rPr lang="pt-BR" dirty="0" smtClean="0"/>
              <a:t>especificidades. A </a:t>
            </a:r>
            <a:r>
              <a:rPr lang="pt-BR" dirty="0"/>
              <a:t>partir das análises de cada indicador a instituição deverá </a:t>
            </a:r>
            <a:r>
              <a:rPr lang="pt-BR" b="1" dirty="0">
                <a:solidFill>
                  <a:srgbClr val="0070C0"/>
                </a:solidFill>
              </a:rPr>
              <a:t>explicitar as ações </a:t>
            </a:r>
            <a:r>
              <a:rPr lang="pt-BR" b="1" dirty="0" smtClean="0">
                <a:solidFill>
                  <a:srgbClr val="0070C0"/>
                </a:solidFill>
              </a:rPr>
              <a:t>a serem </a:t>
            </a:r>
            <a:r>
              <a:rPr lang="pt-BR" b="1" dirty="0">
                <a:solidFill>
                  <a:srgbClr val="0070C0"/>
                </a:solidFill>
              </a:rPr>
              <a:t>adotadas para uma melhoria contínua dos indicadores institucionais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38" y="4900110"/>
            <a:ext cx="2055659" cy="1249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938626"/>
            <a:ext cx="1859195" cy="126425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4813041"/>
            <a:ext cx="179061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>
            <a:off x="0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59125" y="1674842"/>
            <a:ext cx="5314304" cy="305027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A GESTÃO </a:t>
            </a:r>
            <a:r>
              <a:rPr lang="pt-BR" b="1" dirty="0" smtClean="0">
                <a:solidFill>
                  <a:srgbClr val="00B050"/>
                </a:solidFill>
              </a:rPr>
              <a:t>COM </a:t>
            </a:r>
            <a:r>
              <a:rPr lang="pt-BR" b="1" dirty="0">
                <a:solidFill>
                  <a:srgbClr val="00B050"/>
                </a:solidFill>
              </a:rPr>
              <a:t>BASE EM </a:t>
            </a:r>
            <a:r>
              <a:rPr lang="pt-BR" b="1" dirty="0" smtClean="0">
                <a:solidFill>
                  <a:srgbClr val="00B050"/>
                </a:solidFill>
              </a:rPr>
              <a:t>INDICADORES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r>
              <a:rPr lang="pt-BR" b="1" dirty="0" smtClean="0">
                <a:solidFill>
                  <a:srgbClr val="00B050"/>
                </a:solidFill>
              </a:rPr>
              <a:t>PRODIN – DIPLAN-COPLAN</a:t>
            </a:r>
          </a:p>
          <a:p>
            <a:r>
              <a:rPr lang="pt-BR" sz="1600" b="1" dirty="0" smtClean="0">
                <a:solidFill>
                  <a:srgbClr val="00B050"/>
                </a:solidFill>
              </a:rPr>
              <a:t>(Adaptado do IF – Espírito Santo)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1"/>
            <a:ext cx="3565475" cy="62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ANÁLISE DOS INDICADORES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9152" y="1179978"/>
            <a:ext cx="855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Cada indicador deverá ser analisado levando em consideração seus </a:t>
            </a:r>
            <a:r>
              <a:rPr lang="pt-BR" dirty="0" smtClean="0"/>
              <a:t>aspectos:</a:t>
            </a:r>
            <a:endParaRPr lang="pt-B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17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38" y="4900110"/>
            <a:ext cx="2055659" cy="1249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938626"/>
            <a:ext cx="1859195" cy="126425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4813041"/>
            <a:ext cx="1790619" cy="134123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0760" y="1833498"/>
            <a:ext cx="8624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Os dados informados são relativos ao exercício encerrado, </a:t>
            </a:r>
            <a:r>
              <a:rPr lang="pt-BR" b="1" dirty="0" smtClean="0"/>
              <a:t>não devendo </a:t>
            </a:r>
            <a:r>
              <a:rPr lang="pt-BR" b="1" dirty="0"/>
              <a:t>ser utilizados dados parciais ou estimativos</a:t>
            </a:r>
            <a:r>
              <a:rPr lang="pt-B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Os </a:t>
            </a:r>
            <a:r>
              <a:rPr lang="pt-BR" dirty="0"/>
              <a:t>resultados finais dos indicadores devem ser apresentados </a:t>
            </a:r>
            <a:r>
              <a:rPr lang="pt-BR" dirty="0" smtClean="0"/>
              <a:t>com duas </a:t>
            </a:r>
            <a:r>
              <a:rPr lang="pt-BR" dirty="0"/>
              <a:t>casas decimais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70C0"/>
                </a:solidFill>
              </a:rPr>
              <a:t>“A apresentação, pura e simples do indicador, sem a devida </a:t>
            </a:r>
            <a:r>
              <a:rPr lang="pt-BR" b="1" dirty="0" smtClean="0">
                <a:solidFill>
                  <a:srgbClr val="0070C0"/>
                </a:solidFill>
              </a:rPr>
              <a:t>análise, será </a:t>
            </a:r>
            <a:r>
              <a:rPr lang="pt-BR" b="1" dirty="0">
                <a:solidFill>
                  <a:srgbClr val="0070C0"/>
                </a:solidFill>
              </a:rPr>
              <a:t>tomada como descumprimento das determinações dos </a:t>
            </a:r>
            <a:r>
              <a:rPr lang="pt-BR" b="1" dirty="0" smtClean="0">
                <a:solidFill>
                  <a:srgbClr val="0070C0"/>
                </a:solidFill>
              </a:rPr>
              <a:t>Acórdãos TCU</a:t>
            </a:r>
            <a:r>
              <a:rPr lang="pt-BR" b="1" dirty="0">
                <a:solidFill>
                  <a:srgbClr val="0070C0"/>
                </a:solidFill>
              </a:rPr>
              <a:t>, ensejando sanções da SETEC às instituições da Rede </a:t>
            </a:r>
            <a:r>
              <a:rPr lang="pt-BR" b="1" dirty="0" smtClean="0">
                <a:solidFill>
                  <a:srgbClr val="0070C0"/>
                </a:solidFill>
              </a:rPr>
              <a:t>Federal de </a:t>
            </a:r>
            <a:r>
              <a:rPr lang="pt-BR" b="1" dirty="0">
                <a:solidFill>
                  <a:srgbClr val="0070C0"/>
                </a:solidFill>
              </a:rPr>
              <a:t>EPCT, que serão arroladas no processo de análise do Relatório </a:t>
            </a:r>
            <a:r>
              <a:rPr lang="pt-BR" b="1" dirty="0" smtClean="0">
                <a:solidFill>
                  <a:srgbClr val="0070C0"/>
                </a:solidFill>
              </a:rPr>
              <a:t>de Gestão </a:t>
            </a:r>
            <a:r>
              <a:rPr lang="pt-BR" b="1" dirty="0">
                <a:solidFill>
                  <a:srgbClr val="0070C0"/>
                </a:solidFill>
              </a:rPr>
              <a:t>da </a:t>
            </a:r>
            <a:r>
              <a:rPr lang="pt-BR" b="1" dirty="0" smtClean="0">
                <a:solidFill>
                  <a:srgbClr val="0070C0"/>
                </a:solidFill>
              </a:rPr>
              <a:t>SETEC.”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INDICADORES DO ACORDÃO 2267/2005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18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38" y="4900110"/>
            <a:ext cx="2055659" cy="1249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938626"/>
            <a:ext cx="1859195" cy="126425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4813041"/>
            <a:ext cx="1790619" cy="13412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1885" y="1305342"/>
            <a:ext cx="7420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Relação candidato por vaga;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Relação ingressos por aluno;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Relação concluintes por aluno;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Índice de eficiência acadêmica de concluintes;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Índice de retenção do fluxo escolar;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Relação de alunos por docente em tempo integral;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Índice de titulação do corpo docente;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Gastos correntes por aluno;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Percentual de gastos com pessoal;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Percentual de gastos com outros custeios;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Percentual de gastos com investimentos; 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Número de alunos classificados por renda per capita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INDICADORES DO ACORDÃO 2267/2005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19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38" y="4900110"/>
            <a:ext cx="2055659" cy="1249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938626"/>
            <a:ext cx="1859195" cy="126425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4813041"/>
            <a:ext cx="1790619" cy="13412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1221113"/>
            <a:ext cx="9104312" cy="32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260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" y="1540510"/>
            <a:ext cx="9055759" cy="41567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075" y="4516942"/>
            <a:ext cx="2604421" cy="16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256800"/>
            <a:ext cx="8068546" cy="419282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807" y="436021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2" y="1146656"/>
            <a:ext cx="8792883" cy="451459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008" y="3765376"/>
            <a:ext cx="2064472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" y="1179978"/>
            <a:ext cx="8109240" cy="368918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23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389" y="3703624"/>
            <a:ext cx="1483091" cy="1977455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350" y="4847356"/>
            <a:ext cx="1920649" cy="142025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24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25" y="1087763"/>
            <a:ext cx="6859593" cy="37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057375"/>
            <a:ext cx="7683932" cy="38988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25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700" y="4530989"/>
            <a:ext cx="3050300" cy="16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ACADÊMICOS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17" y="1221113"/>
            <a:ext cx="8542434" cy="44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>
            <a:off x="0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1885" y="260648"/>
            <a:ext cx="8500595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Agenda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Gestão </a:t>
            </a:r>
            <a:r>
              <a:rPr lang="pt-BR" sz="2000" dirty="0">
                <a:solidFill>
                  <a:schemeClr val="tx1"/>
                </a:solidFill>
              </a:rPr>
              <a:t>profissional;</a:t>
            </a:r>
          </a:p>
          <a:p>
            <a:pPr lvl="1" indent="-4572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Base Legal</a:t>
            </a:r>
          </a:p>
          <a:p>
            <a:pPr lvl="1" indent="-4572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Evolução SIG 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SISTEC</a:t>
            </a:r>
          </a:p>
          <a:p>
            <a:pPr lvl="1" indent="-4572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Cadeia de valores da Rede Federal</a:t>
            </a:r>
            <a:endParaRPr lang="pt-BR" sz="2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Indicadores;</a:t>
            </a:r>
            <a:endParaRPr lang="pt-BR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Importância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Utilização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Características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Análise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Indicadores do Acórdão 2267/2005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Indicadores Acadêmicos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</a:rPr>
              <a:t>Indicadores Administrativos de Gestão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ADMINISTRATIVOS DE GESTÃO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30" y="1125610"/>
            <a:ext cx="8324800" cy="40315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785" y="5112063"/>
            <a:ext cx="1903149" cy="1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ADMINISTRATIVOS DE GESTÃO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" y="1087763"/>
            <a:ext cx="7908511" cy="3936988"/>
          </a:xfrm>
          <a:prstGeom prst="rect">
            <a:avLst/>
          </a:prstGeom>
        </p:spPr>
      </p:pic>
      <p:sp>
        <p:nvSpPr>
          <p:cNvPr id="4" name="AutoShape 2" descr="Resultado de imagem para GASTOS COM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284" y="430470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28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ADMINISTRATIVOS DE GESTÃO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m para GASTOS COM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" y="1116663"/>
            <a:ext cx="7636478" cy="42805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20" y="4313279"/>
            <a:ext cx="2931242" cy="18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2" y="1100274"/>
            <a:ext cx="7759754" cy="48498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630287"/>
            <a:ext cx="2116259" cy="158719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29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ADMINISTRATIVOS DE GESTÃO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m para GASTOS COM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5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42547" y="6337564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30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19872" y="260648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INDICADORES ADMINISTRATIVOS DE GESTÃO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m para GASTOS COM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048277"/>
            <a:ext cx="7630244" cy="51398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599214"/>
            <a:ext cx="2857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8100" y="6237312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26772" y="6324625"/>
            <a:ext cx="1260475" cy="406400"/>
            <a:chOff x="2483" y="2032"/>
            <a:chExt cx="794" cy="2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690220" y="637717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m para GASTOS COM PESS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21541" y="2967335"/>
            <a:ext cx="690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Obrigado pela atenção!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0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3768" y="260648"/>
            <a:ext cx="6408712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GESTÃO PROFISSIONAL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844824"/>
            <a:ext cx="3312367" cy="3966401"/>
          </a:xfrm>
          <a:prstGeom prst="rect">
            <a:avLst/>
          </a:prstGeom>
        </p:spPr>
      </p:pic>
      <p:sp>
        <p:nvSpPr>
          <p:cNvPr id="16" name="Retângulo de cantos arredondados 15"/>
          <p:cNvSpPr/>
          <p:nvPr/>
        </p:nvSpPr>
        <p:spPr>
          <a:xfrm>
            <a:off x="2915816" y="4460961"/>
            <a:ext cx="1584176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para o Planejamento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483768" y="3162147"/>
            <a:ext cx="2664296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Planejamento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para a gestão profissional</a:t>
            </a:r>
          </a:p>
        </p:txBody>
      </p:sp>
      <p:sp>
        <p:nvSpPr>
          <p:cNvPr id="17" name="Seta para cima 16"/>
          <p:cNvSpPr/>
          <p:nvPr/>
        </p:nvSpPr>
        <p:spPr>
          <a:xfrm>
            <a:off x="3563888" y="4028913"/>
            <a:ext cx="360040" cy="43204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352389" y="1618600"/>
            <a:ext cx="3659771" cy="4244773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de gestão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-36512" y="64293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4" name="Group 8"/>
          <p:cNvGrpSpPr>
            <a:grpSpLocks noChangeAspect="1"/>
          </p:cNvGrpSpPr>
          <p:nvPr/>
        </p:nvGrpSpPr>
        <p:grpSpPr bwMode="auto">
          <a:xfrm>
            <a:off x="241072" y="6516688"/>
            <a:ext cx="1260475" cy="406400"/>
            <a:chOff x="2483" y="2032"/>
            <a:chExt cx="794" cy="256"/>
          </a:xfrm>
        </p:grpSpPr>
        <p:sp>
          <p:nvSpPr>
            <p:cNvPr id="2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5804520" y="65692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31" name="Espaço Reservado para Número de Slide 18"/>
          <p:cNvSpPr txBox="1">
            <a:spLocks/>
          </p:cNvSpPr>
          <p:nvPr/>
        </p:nvSpPr>
        <p:spPr>
          <a:xfrm>
            <a:off x="8498531" y="6529627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009" y="2191633"/>
            <a:ext cx="2151445" cy="2220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0192" y="1556792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427" y="1988936"/>
            <a:ext cx="1190243" cy="119024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175" y="4587949"/>
            <a:ext cx="2186888" cy="164016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6361517" y="6079774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MELHORIA CONTÍNUA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6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696744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GESTÃO PROFISSIONAL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7" y="1074392"/>
            <a:ext cx="1551439" cy="141497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22003" y="1458711"/>
            <a:ext cx="6382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Medição</a:t>
            </a:r>
            <a:r>
              <a:rPr lang="pt-BR" dirty="0"/>
              <a:t> é a </a:t>
            </a:r>
            <a:r>
              <a:rPr lang="pt-BR" b="1" dirty="0"/>
              <a:t>primeira etapa </a:t>
            </a:r>
            <a:r>
              <a:rPr lang="pt-BR" dirty="0"/>
              <a:t>que leva </a:t>
            </a:r>
            <a:r>
              <a:rPr lang="pt-BR" dirty="0" smtClean="0"/>
              <a:t>ao controle </a:t>
            </a:r>
            <a:r>
              <a:rPr lang="pt-BR" dirty="0"/>
              <a:t>e, </a:t>
            </a:r>
            <a:r>
              <a:rPr lang="pt-BR" dirty="0" smtClean="0"/>
              <a:t>eventualmente </a:t>
            </a:r>
            <a:r>
              <a:rPr lang="pt-BR" dirty="0"/>
              <a:t>à </a:t>
            </a:r>
            <a:r>
              <a:rPr lang="pt-BR" dirty="0" smtClean="0"/>
              <a:t>melhoria;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 você </a:t>
            </a:r>
            <a:r>
              <a:rPr lang="pt-BR" b="1" dirty="0"/>
              <a:t>não mede </a:t>
            </a:r>
            <a:r>
              <a:rPr lang="pt-BR" dirty="0"/>
              <a:t>algo, você </a:t>
            </a:r>
            <a:r>
              <a:rPr lang="pt-BR" b="1" dirty="0"/>
              <a:t>não </a:t>
            </a:r>
            <a:r>
              <a:rPr lang="pt-BR" b="1" dirty="0" smtClean="0"/>
              <a:t>pode entender </a:t>
            </a:r>
            <a:r>
              <a:rPr lang="pt-BR" b="1" dirty="0"/>
              <a:t>o processo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7" y="2816387"/>
            <a:ext cx="1584013" cy="1476709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286000" y="2967335"/>
            <a:ext cx="5598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 você </a:t>
            </a:r>
            <a:r>
              <a:rPr lang="pt-BR" b="1" dirty="0"/>
              <a:t>não entende o processo</a:t>
            </a:r>
            <a:r>
              <a:rPr lang="pt-BR" dirty="0"/>
              <a:t>, você </a:t>
            </a:r>
            <a:r>
              <a:rPr lang="pt-BR" b="1" dirty="0"/>
              <a:t>não </a:t>
            </a:r>
            <a:r>
              <a:rPr lang="pt-BR" b="1" dirty="0" smtClean="0"/>
              <a:t>o controla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 </a:t>
            </a:r>
            <a:r>
              <a:rPr lang="pt-BR" dirty="0"/>
              <a:t>você </a:t>
            </a:r>
            <a:r>
              <a:rPr lang="pt-BR" b="1" dirty="0"/>
              <a:t>não o controla</a:t>
            </a:r>
            <a:r>
              <a:rPr lang="pt-BR" dirty="0"/>
              <a:t>, você </a:t>
            </a:r>
            <a:r>
              <a:rPr lang="pt-BR" b="1" dirty="0"/>
              <a:t>não </a:t>
            </a:r>
            <a:r>
              <a:rPr lang="pt-BR" b="1" dirty="0" smtClean="0"/>
              <a:t>consegue </a:t>
            </a:r>
            <a:r>
              <a:rPr lang="pt-BR" sz="3200" b="1" dirty="0" smtClean="0">
                <a:solidFill>
                  <a:srgbClr val="0070C0"/>
                </a:solidFill>
              </a:rPr>
              <a:t>aperfeiçoá-lo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0" y="6294438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88672" y="6381751"/>
            <a:ext cx="1260475" cy="406400"/>
            <a:chOff x="2483" y="2032"/>
            <a:chExt cx="794" cy="256"/>
          </a:xfrm>
        </p:grpSpPr>
        <p:sp>
          <p:nvSpPr>
            <p:cNvPr id="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5652120" y="64343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7" name="Espaço Reservado para Número de Slide 18"/>
          <p:cNvSpPr txBox="1">
            <a:spLocks/>
          </p:cNvSpPr>
          <p:nvPr/>
        </p:nvSpPr>
        <p:spPr>
          <a:xfrm>
            <a:off x="8604447" y="6394690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02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/>
        </p:nvSpPr>
        <p:spPr bwMode="auto">
          <a:xfrm>
            <a:off x="-36512" y="630932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552728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GESTÃO PROFISSIONAL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03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80" y="1412776"/>
            <a:ext cx="3190875" cy="28860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640554" y="1408088"/>
            <a:ext cx="5251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Gestão sem um guia </a:t>
            </a:r>
            <a:r>
              <a:rPr lang="pt-BR" dirty="0" smtClean="0"/>
              <a:t>estruturado </a:t>
            </a:r>
            <a:r>
              <a:rPr lang="pt-BR" b="1" dirty="0" smtClean="0"/>
              <a:t>de </a:t>
            </a:r>
            <a:r>
              <a:rPr lang="pt-BR" b="1" dirty="0"/>
              <a:t>indicadores </a:t>
            </a:r>
            <a:r>
              <a:rPr lang="pt-BR" dirty="0"/>
              <a:t>é como dirigir </a:t>
            </a:r>
            <a:r>
              <a:rPr lang="pt-BR" dirty="0" smtClean="0"/>
              <a:t>um carro </a:t>
            </a:r>
            <a:r>
              <a:rPr lang="pt-BR" b="1" dirty="0"/>
              <a:t>guiando-se somente pelos</a:t>
            </a:r>
          </a:p>
          <a:p>
            <a:pPr algn="just"/>
            <a:r>
              <a:rPr lang="pt-BR" b="1" dirty="0"/>
              <a:t>retrovisores, vê-se tudo o </a:t>
            </a:r>
            <a:r>
              <a:rPr lang="pt-BR" b="1" dirty="0" smtClean="0"/>
              <a:t>que passou </a:t>
            </a:r>
            <a:r>
              <a:rPr lang="pt-BR" b="1" dirty="0"/>
              <a:t>e só o que passou.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932" y="2726950"/>
            <a:ext cx="4762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264696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GESTÃO PROFISSIONAL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2983" y="1171253"/>
            <a:ext cx="6969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É preciso estabelecer indicadores...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868135" y="2136339"/>
            <a:ext cx="59898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expressem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Melhoria da Eficiência e Eficácia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Ampliação da Oferta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Buscando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PNE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TAM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Acórdão 2267/2005</a:t>
            </a:r>
          </a:p>
          <a:p>
            <a:pPr lvl="1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01" y="2592305"/>
            <a:ext cx="2266950" cy="2409825"/>
          </a:xfrm>
          <a:prstGeom prst="rect">
            <a:avLst/>
          </a:prstGeom>
        </p:spPr>
      </p:pic>
      <p:sp>
        <p:nvSpPr>
          <p:cNvPr id="17" name="Freeform 5"/>
          <p:cNvSpPr>
            <a:spLocks/>
          </p:cNvSpPr>
          <p:nvPr/>
        </p:nvSpPr>
        <p:spPr bwMode="auto">
          <a:xfrm>
            <a:off x="-36512" y="630932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124168" y="6396633"/>
            <a:ext cx="1260475" cy="406400"/>
            <a:chOff x="2483" y="2032"/>
            <a:chExt cx="794" cy="256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5687616" y="64491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Número de Slide 18"/>
          <p:cNvSpPr txBox="1">
            <a:spLocks/>
          </p:cNvSpPr>
          <p:nvPr/>
        </p:nvSpPr>
        <p:spPr>
          <a:xfrm>
            <a:off x="8639943" y="6409572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04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1885" y="260648"/>
            <a:ext cx="8500595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BASE LEGAL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05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7" y="1057375"/>
            <a:ext cx="1343025" cy="11620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95736" y="1315234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Constatou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informações gerenciais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deveriam ser mantidas pelas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IFETs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SETEC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90" y="2546450"/>
            <a:ext cx="1312531" cy="11207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195736" y="2506635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Determinou à SETEC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um conjunto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dados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indicadores de gestão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deveriam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relatórios de gestão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IFETs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partir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contas referentes ao exercício de 2005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11760" y="3971225"/>
            <a:ext cx="61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SETEC formulou 31 indicadores de gestão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conjuntamente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FORPLAN e FDE , dos quais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selecionados pelo TCU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implementados no SIG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73" y="3924312"/>
            <a:ext cx="1291447" cy="1145638"/>
          </a:xfrm>
          <a:prstGeom prst="rect">
            <a:avLst/>
          </a:prstGeom>
        </p:spPr>
      </p:pic>
      <p:sp>
        <p:nvSpPr>
          <p:cNvPr id="21" name="Freeform 5"/>
          <p:cNvSpPr>
            <a:spLocks/>
          </p:cNvSpPr>
          <p:nvPr/>
        </p:nvSpPr>
        <p:spPr bwMode="auto">
          <a:xfrm>
            <a:off x="-36512" y="630932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124168" y="6396633"/>
            <a:ext cx="1260475" cy="406400"/>
            <a:chOff x="2483" y="2032"/>
            <a:chExt cx="794" cy="256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5687616" y="64491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9" name="Espaço Reservado para Número de Slide 18"/>
          <p:cNvSpPr txBox="1">
            <a:spLocks/>
          </p:cNvSpPr>
          <p:nvPr/>
        </p:nvSpPr>
        <p:spPr>
          <a:xfrm>
            <a:off x="8639943" y="6409572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05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250"/>
            <a:ext cx="9140824" cy="1028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1885" y="260648"/>
            <a:ext cx="8500595" cy="57606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BASE LEGAL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3" y="1163737"/>
            <a:ext cx="1285875" cy="1190625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314228" y="1163737"/>
            <a:ext cx="61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Sugere a inclusão do 12º indicador no Relatório de Gestão das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IFETs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número de alunos matriculados classificados de acordo com a renda per capita familiar”.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Determinou às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IFETs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inclusão de 12 indicadores no Relatório de Gestão das contas anuais, acompanhados dos dados primitivos necessários aos seus cálculos, já a partir do exercício de 2005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2" y="3502025"/>
            <a:ext cx="7446020" cy="2514600"/>
          </a:xfrm>
          <a:prstGeom prst="rect">
            <a:avLst/>
          </a:prstGeom>
        </p:spPr>
      </p:pic>
      <p:sp>
        <p:nvSpPr>
          <p:cNvPr id="17" name="Freeform 5"/>
          <p:cNvSpPr>
            <a:spLocks/>
          </p:cNvSpPr>
          <p:nvPr/>
        </p:nvSpPr>
        <p:spPr bwMode="auto">
          <a:xfrm>
            <a:off x="-36512" y="6309320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124168" y="6396633"/>
            <a:ext cx="1260475" cy="406400"/>
            <a:chOff x="2483" y="2032"/>
            <a:chExt cx="794" cy="256"/>
          </a:xfrm>
        </p:grpSpPr>
        <p:sp>
          <p:nvSpPr>
            <p:cNvPr id="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5687616" y="64491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chemeClr val="bg1"/>
                </a:solidFill>
              </a:rPr>
              <a:t>www.ifam.edu.br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27" name="Espaço Reservado para Número de Slide 18"/>
          <p:cNvSpPr txBox="1">
            <a:spLocks/>
          </p:cNvSpPr>
          <p:nvPr/>
        </p:nvSpPr>
        <p:spPr>
          <a:xfrm>
            <a:off x="8639943" y="6409572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06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1126</Words>
  <Application>Microsoft Office PowerPoint</Application>
  <PresentationFormat>Apresentação na tela (4:3)</PresentationFormat>
  <Paragraphs>295</Paragraphs>
  <Slides>35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Agenda</vt:lpstr>
      <vt:lpstr>GESTÃO PROFISSIONAL</vt:lpstr>
      <vt:lpstr>GESTÃO PROFISSIONAL</vt:lpstr>
      <vt:lpstr>GESTÃO PROFISSIONAL</vt:lpstr>
      <vt:lpstr>GESTÃO PROFISSIONAL</vt:lpstr>
      <vt:lpstr>BASE LEGAL</vt:lpstr>
      <vt:lpstr>BASE LEGAL</vt:lpstr>
      <vt:lpstr>EVOLUÇÃO SIG  SISTEC</vt:lpstr>
      <vt:lpstr>MANUAL</vt:lpstr>
      <vt:lpstr>CADEIA DE VALOR DA REDE FEDERAL</vt:lpstr>
      <vt:lpstr>CADEIA DE VALOR DA REDE FEDERAL</vt:lpstr>
      <vt:lpstr>INDICADORES</vt:lpstr>
      <vt:lpstr>INDICADORES</vt:lpstr>
      <vt:lpstr>IMPORTÂNCIA DOS INDICADORES</vt:lpstr>
      <vt:lpstr>UTILIZAÇÃO DE INDICADORES</vt:lpstr>
      <vt:lpstr>CARACTERÍSTICAS DOS INDICADORES</vt:lpstr>
      <vt:lpstr>ANÁLISE DOS INDICADORES</vt:lpstr>
      <vt:lpstr>ANÁLISE DOS INDICADORES</vt:lpstr>
      <vt:lpstr>INDICADORES DO ACORDÃO 2267/2005</vt:lpstr>
      <vt:lpstr>INDICADORES DO ACORDÃO 2267/2005</vt:lpstr>
      <vt:lpstr>INDICADORES ACADÊMICOS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97</cp:revision>
  <dcterms:created xsi:type="dcterms:W3CDTF">2015-03-03T18:02:17Z</dcterms:created>
  <dcterms:modified xsi:type="dcterms:W3CDTF">2016-04-28T14:11:55Z</dcterms:modified>
</cp:coreProperties>
</file>