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9"/>
  </p:notesMasterIdLst>
  <p:handoutMasterIdLst>
    <p:handoutMasterId r:id="rId80"/>
  </p:handoutMasterIdLst>
  <p:sldIdLst>
    <p:sldId id="298" r:id="rId2"/>
    <p:sldId id="264" r:id="rId3"/>
    <p:sldId id="265" r:id="rId4"/>
    <p:sldId id="339" r:id="rId5"/>
    <p:sldId id="342" r:id="rId6"/>
    <p:sldId id="343" r:id="rId7"/>
    <p:sldId id="344" r:id="rId8"/>
    <p:sldId id="345" r:id="rId9"/>
    <p:sldId id="346" r:id="rId10"/>
    <p:sldId id="347" r:id="rId11"/>
    <p:sldId id="348" r:id="rId12"/>
    <p:sldId id="349" r:id="rId13"/>
    <p:sldId id="350" r:id="rId14"/>
    <p:sldId id="351" r:id="rId15"/>
    <p:sldId id="341" r:id="rId16"/>
    <p:sldId id="352" r:id="rId17"/>
    <p:sldId id="353" r:id="rId18"/>
    <p:sldId id="354" r:id="rId19"/>
    <p:sldId id="355" r:id="rId20"/>
    <p:sldId id="300" r:id="rId21"/>
    <p:sldId id="303" r:id="rId22"/>
    <p:sldId id="304" r:id="rId23"/>
    <p:sldId id="305" r:id="rId24"/>
    <p:sldId id="306" r:id="rId25"/>
    <p:sldId id="307" r:id="rId26"/>
    <p:sldId id="308" r:id="rId27"/>
    <p:sldId id="309" r:id="rId28"/>
    <p:sldId id="310" r:id="rId29"/>
    <p:sldId id="311" r:id="rId30"/>
    <p:sldId id="312" r:id="rId31"/>
    <p:sldId id="356" r:id="rId32"/>
    <p:sldId id="357" r:id="rId33"/>
    <p:sldId id="358" r:id="rId34"/>
    <p:sldId id="359" r:id="rId35"/>
    <p:sldId id="360" r:id="rId36"/>
    <p:sldId id="361" r:id="rId37"/>
    <p:sldId id="362" r:id="rId38"/>
    <p:sldId id="314" r:id="rId39"/>
    <p:sldId id="315" r:id="rId40"/>
    <p:sldId id="316" r:id="rId41"/>
    <p:sldId id="317" r:id="rId42"/>
    <p:sldId id="318" r:id="rId43"/>
    <p:sldId id="319" r:id="rId44"/>
    <p:sldId id="320" r:id="rId45"/>
    <p:sldId id="321" r:id="rId46"/>
    <p:sldId id="322" r:id="rId47"/>
    <p:sldId id="323" r:id="rId48"/>
    <p:sldId id="324" r:id="rId49"/>
    <p:sldId id="325" r:id="rId50"/>
    <p:sldId id="326" r:id="rId51"/>
    <p:sldId id="327" r:id="rId52"/>
    <p:sldId id="328" r:id="rId53"/>
    <p:sldId id="329" r:id="rId54"/>
    <p:sldId id="330" r:id="rId55"/>
    <p:sldId id="331" r:id="rId56"/>
    <p:sldId id="332" r:id="rId57"/>
    <p:sldId id="333" r:id="rId58"/>
    <p:sldId id="334" r:id="rId59"/>
    <p:sldId id="335" r:id="rId60"/>
    <p:sldId id="336" r:id="rId61"/>
    <p:sldId id="337" r:id="rId62"/>
    <p:sldId id="363" r:id="rId63"/>
    <p:sldId id="364" r:id="rId64"/>
    <p:sldId id="365" r:id="rId65"/>
    <p:sldId id="366" r:id="rId66"/>
    <p:sldId id="367" r:id="rId67"/>
    <p:sldId id="368" r:id="rId68"/>
    <p:sldId id="369" r:id="rId69"/>
    <p:sldId id="370" r:id="rId70"/>
    <p:sldId id="373" r:id="rId71"/>
    <p:sldId id="374" r:id="rId72"/>
    <p:sldId id="375" r:id="rId73"/>
    <p:sldId id="338" r:id="rId74"/>
    <p:sldId id="371" r:id="rId75"/>
    <p:sldId id="376" r:id="rId76"/>
    <p:sldId id="377" r:id="rId77"/>
    <p:sldId id="297" r:id="rId78"/>
  </p:sldIdLst>
  <p:sldSz cx="9144000" cy="6858000" type="screen4x3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660" y="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FB70D08-67F2-4FF9-B387-C71E9E391F61}" type="datetimeFigureOut">
              <a:rPr lang="pt-BR" smtClean="0"/>
              <a:t>11/05/2016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2737EB-2C55-4F4A-8CF6-53586770115D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074905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9A2F78-0B0A-4A69-A435-43EB034C95F0}" type="datetimeFigureOut">
              <a:rPr lang="pt-BR" smtClean="0"/>
              <a:t>11/05/2016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D138B8-2C47-49AF-94D3-B103AD4EC5C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4439705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192035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277404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30440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059604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853420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597282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015284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721991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5698124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9072474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08056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9725810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5724691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4455768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8174981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7621933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7760773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2775846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152451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770102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264959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25237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6875539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8131877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6355035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108609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0700865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0569460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3771449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6725305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1777554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2335643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632804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7079047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0856833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7865751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8158333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8813799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004270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3704894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814569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6274292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379947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40125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852901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1651493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038229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039898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1361269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3875870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8940595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0914348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2553041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1619792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9007411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4264808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0001145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820679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1926469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9112889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903872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4967983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2722733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9520993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2704215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3841841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1754389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19877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35648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711229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A26092-F19F-4E3C-9395-06A58B215BFF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061102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E292-D028-45B9-9B86-C82EAB545032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351878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53191F-24BF-4C54-ABB2-58CC2D913DC6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853653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735AD6-06FE-4A08-8B6B-F70D2F04D2C9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454915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E5BA4D-E44D-4952-B3C1-F0BB65D1FACD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274091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B498E-723F-4858-B300-9B2A5A591955}" type="datetime1">
              <a:rPr lang="pt-BR" smtClean="0"/>
              <a:t>11/05/2016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263240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5B2BB-7CC8-423B-BCD5-0F4AD835012A}" type="datetime1">
              <a:rPr lang="pt-BR" smtClean="0"/>
              <a:t>11/05/2016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23097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CE11D0-73BE-4EF8-8E21-B38610178451}" type="datetime1">
              <a:rPr lang="pt-BR" smtClean="0"/>
              <a:t>11/05/2016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4712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85698B-C3D9-4E87-8B2C-C18FD9D29EF6}" type="datetime1">
              <a:rPr lang="pt-BR" smtClean="0"/>
              <a:t>11/05/2016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955843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4BE06B-B7E7-400A-B041-455EDFB9A61C}" type="datetime1">
              <a:rPr lang="pt-BR" smtClean="0"/>
              <a:t>11/05/2016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164193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5F71D-C0FE-4994-A011-49AEDBBB2904}" type="datetime1">
              <a:rPr lang="pt-BR" smtClean="0"/>
              <a:t>11/05/2016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39885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F0D0DA-C8D1-4E03-974B-C9EB4CA32D2D}" type="datetime1">
              <a:rPr lang="pt-BR" smtClean="0"/>
              <a:t>11/05/2016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207989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5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5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1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3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hyperlink" Target="http://www.tce.mt.gov.br/arquivos/downloads/00055532/Avalia%C3%A7%C3%A3o%20de%20Controles%20Internos%20-%20Kleberson.pdf" TargetMode="External"/><Relationship Id="rId4" Type="http://schemas.openxmlformats.org/officeDocument/2006/relationships/hyperlink" Target="http://www.cnmp.gov.br/portal/images/stories/congressogestao/2012/Palestras/MiniCurso_Riscos_CNMP.pdf" TargetMode="Externa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3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3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0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5.jpe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5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5.jpe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5.jpe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0.jpe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0" y="0"/>
            <a:ext cx="5511800" cy="6858000"/>
          </a:xfrm>
          <a:custGeom>
            <a:avLst/>
            <a:gdLst>
              <a:gd name="T0" fmla="*/ 13888 w 13888"/>
              <a:gd name="T1" fmla="*/ 0 h 17280"/>
              <a:gd name="T2" fmla="*/ 0 w 13888"/>
              <a:gd name="T3" fmla="*/ 17280 h 17280"/>
              <a:gd name="T4" fmla="*/ 3211 w 13888"/>
              <a:gd name="T5" fmla="*/ 10385 h 17280"/>
              <a:gd name="T6" fmla="*/ 3111 w 13888"/>
              <a:gd name="T7" fmla="*/ 10192 h 17280"/>
              <a:gd name="T8" fmla="*/ 3029 w 13888"/>
              <a:gd name="T9" fmla="*/ 9994 h 17280"/>
              <a:gd name="T10" fmla="*/ 2963 w 13888"/>
              <a:gd name="T11" fmla="*/ 9795 h 17280"/>
              <a:gd name="T12" fmla="*/ 2915 w 13888"/>
              <a:gd name="T13" fmla="*/ 9591 h 17280"/>
              <a:gd name="T14" fmla="*/ 2883 w 13888"/>
              <a:gd name="T15" fmla="*/ 9387 h 17280"/>
              <a:gd name="T16" fmla="*/ 2867 w 13888"/>
              <a:gd name="T17" fmla="*/ 9182 h 17280"/>
              <a:gd name="T18" fmla="*/ 2866 w 13888"/>
              <a:gd name="T19" fmla="*/ 8978 h 17280"/>
              <a:gd name="T20" fmla="*/ 2881 w 13888"/>
              <a:gd name="T21" fmla="*/ 8775 h 17280"/>
              <a:gd name="T22" fmla="*/ 2912 w 13888"/>
              <a:gd name="T23" fmla="*/ 8574 h 17280"/>
              <a:gd name="T24" fmla="*/ 2958 w 13888"/>
              <a:gd name="T25" fmla="*/ 8376 h 17280"/>
              <a:gd name="T26" fmla="*/ 3018 w 13888"/>
              <a:gd name="T27" fmla="*/ 8182 h 17280"/>
              <a:gd name="T28" fmla="*/ 3094 w 13888"/>
              <a:gd name="T29" fmla="*/ 7993 h 17280"/>
              <a:gd name="T30" fmla="*/ 3184 w 13888"/>
              <a:gd name="T31" fmla="*/ 7811 h 17280"/>
              <a:gd name="T32" fmla="*/ 3287 w 13888"/>
              <a:gd name="T33" fmla="*/ 7635 h 17280"/>
              <a:gd name="T34" fmla="*/ 3404 w 13888"/>
              <a:gd name="T35" fmla="*/ 7466 h 17280"/>
              <a:gd name="T36" fmla="*/ 3536 w 13888"/>
              <a:gd name="T37" fmla="*/ 7306 h 17280"/>
              <a:gd name="T38" fmla="*/ 3541 w 13888"/>
              <a:gd name="T39" fmla="*/ 7144 h 17280"/>
              <a:gd name="T40" fmla="*/ 3556 w 13888"/>
              <a:gd name="T41" fmla="*/ 6983 h 17280"/>
              <a:gd name="T42" fmla="*/ 3583 w 13888"/>
              <a:gd name="T43" fmla="*/ 6825 h 17280"/>
              <a:gd name="T44" fmla="*/ 3620 w 13888"/>
              <a:gd name="T45" fmla="*/ 6667 h 17280"/>
              <a:gd name="T46" fmla="*/ 3666 w 13888"/>
              <a:gd name="T47" fmla="*/ 6513 h 17280"/>
              <a:gd name="T48" fmla="*/ 3723 w 13888"/>
              <a:gd name="T49" fmla="*/ 6362 h 17280"/>
              <a:gd name="T50" fmla="*/ 3789 w 13888"/>
              <a:gd name="T51" fmla="*/ 6214 h 17280"/>
              <a:gd name="T52" fmla="*/ 3864 w 13888"/>
              <a:gd name="T53" fmla="*/ 6072 h 17280"/>
              <a:gd name="T54" fmla="*/ 3949 w 13888"/>
              <a:gd name="T55" fmla="*/ 5932 h 17280"/>
              <a:gd name="T56" fmla="*/ 4043 w 13888"/>
              <a:gd name="T57" fmla="*/ 5800 h 17280"/>
              <a:gd name="T58" fmla="*/ 4147 w 13888"/>
              <a:gd name="T59" fmla="*/ 5673 h 17280"/>
              <a:gd name="T60" fmla="*/ 4260 w 13888"/>
              <a:gd name="T61" fmla="*/ 5552 h 17280"/>
              <a:gd name="T62" fmla="*/ 4382 w 13888"/>
              <a:gd name="T63" fmla="*/ 5438 h 17280"/>
              <a:gd name="T64" fmla="*/ 4512 w 13888"/>
              <a:gd name="T65" fmla="*/ 5332 h 17280"/>
              <a:gd name="T66" fmla="*/ 4651 w 13888"/>
              <a:gd name="T67" fmla="*/ 5233 h 17280"/>
              <a:gd name="T68" fmla="*/ 4797 w 13888"/>
              <a:gd name="T69" fmla="*/ 5143 h 17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888" h="17280">
                <a:moveTo>
                  <a:pt x="4797" y="5143"/>
                </a:moveTo>
                <a:lnTo>
                  <a:pt x="13888" y="0"/>
                </a:lnTo>
                <a:lnTo>
                  <a:pt x="0" y="0"/>
                </a:lnTo>
                <a:lnTo>
                  <a:pt x="0" y="17280"/>
                </a:lnTo>
                <a:lnTo>
                  <a:pt x="7113" y="17280"/>
                </a:lnTo>
                <a:lnTo>
                  <a:pt x="3211" y="10385"/>
                </a:lnTo>
                <a:lnTo>
                  <a:pt x="3159" y="10289"/>
                </a:lnTo>
                <a:lnTo>
                  <a:pt x="3111" y="10192"/>
                </a:lnTo>
                <a:lnTo>
                  <a:pt x="3068" y="10094"/>
                </a:lnTo>
                <a:lnTo>
                  <a:pt x="3029" y="9994"/>
                </a:lnTo>
                <a:lnTo>
                  <a:pt x="2995" y="9895"/>
                </a:lnTo>
                <a:lnTo>
                  <a:pt x="2963" y="9795"/>
                </a:lnTo>
                <a:lnTo>
                  <a:pt x="2937" y="9693"/>
                </a:lnTo>
                <a:lnTo>
                  <a:pt x="2915" y="9591"/>
                </a:lnTo>
                <a:lnTo>
                  <a:pt x="2897" y="9490"/>
                </a:lnTo>
                <a:lnTo>
                  <a:pt x="2883" y="9387"/>
                </a:lnTo>
                <a:lnTo>
                  <a:pt x="2872" y="9285"/>
                </a:lnTo>
                <a:lnTo>
                  <a:pt x="2867" y="9182"/>
                </a:lnTo>
                <a:lnTo>
                  <a:pt x="2865" y="9081"/>
                </a:lnTo>
                <a:lnTo>
                  <a:pt x="2866" y="8978"/>
                </a:lnTo>
                <a:lnTo>
                  <a:pt x="2872" y="8877"/>
                </a:lnTo>
                <a:lnTo>
                  <a:pt x="2881" y="8775"/>
                </a:lnTo>
                <a:lnTo>
                  <a:pt x="2895" y="8675"/>
                </a:lnTo>
                <a:lnTo>
                  <a:pt x="2912" y="8574"/>
                </a:lnTo>
                <a:lnTo>
                  <a:pt x="2933" y="8475"/>
                </a:lnTo>
                <a:lnTo>
                  <a:pt x="2958" y="8376"/>
                </a:lnTo>
                <a:lnTo>
                  <a:pt x="2986" y="8278"/>
                </a:lnTo>
                <a:lnTo>
                  <a:pt x="3018" y="8182"/>
                </a:lnTo>
                <a:lnTo>
                  <a:pt x="3054" y="8087"/>
                </a:lnTo>
                <a:lnTo>
                  <a:pt x="3094" y="7993"/>
                </a:lnTo>
                <a:lnTo>
                  <a:pt x="3137" y="7901"/>
                </a:lnTo>
                <a:lnTo>
                  <a:pt x="3184" y="7811"/>
                </a:lnTo>
                <a:lnTo>
                  <a:pt x="3233" y="7722"/>
                </a:lnTo>
                <a:lnTo>
                  <a:pt x="3287" y="7635"/>
                </a:lnTo>
                <a:lnTo>
                  <a:pt x="3343" y="7549"/>
                </a:lnTo>
                <a:lnTo>
                  <a:pt x="3404" y="7466"/>
                </a:lnTo>
                <a:lnTo>
                  <a:pt x="3468" y="7385"/>
                </a:lnTo>
                <a:lnTo>
                  <a:pt x="3536" y="7306"/>
                </a:lnTo>
                <a:lnTo>
                  <a:pt x="3537" y="7225"/>
                </a:lnTo>
                <a:lnTo>
                  <a:pt x="3541" y="7144"/>
                </a:lnTo>
                <a:lnTo>
                  <a:pt x="3548" y="7064"/>
                </a:lnTo>
                <a:lnTo>
                  <a:pt x="3556" y="6983"/>
                </a:lnTo>
                <a:lnTo>
                  <a:pt x="3568" y="6903"/>
                </a:lnTo>
                <a:lnTo>
                  <a:pt x="3583" y="6825"/>
                </a:lnTo>
                <a:lnTo>
                  <a:pt x="3599" y="6746"/>
                </a:lnTo>
                <a:lnTo>
                  <a:pt x="3620" y="6667"/>
                </a:lnTo>
                <a:lnTo>
                  <a:pt x="3642" y="6590"/>
                </a:lnTo>
                <a:lnTo>
                  <a:pt x="3666" y="6513"/>
                </a:lnTo>
                <a:lnTo>
                  <a:pt x="3693" y="6437"/>
                </a:lnTo>
                <a:lnTo>
                  <a:pt x="3723" y="6362"/>
                </a:lnTo>
                <a:lnTo>
                  <a:pt x="3754" y="6288"/>
                </a:lnTo>
                <a:lnTo>
                  <a:pt x="3789" y="6214"/>
                </a:lnTo>
                <a:lnTo>
                  <a:pt x="3825" y="6142"/>
                </a:lnTo>
                <a:lnTo>
                  <a:pt x="3864" y="6072"/>
                </a:lnTo>
                <a:lnTo>
                  <a:pt x="3905" y="6002"/>
                </a:lnTo>
                <a:lnTo>
                  <a:pt x="3949" y="5932"/>
                </a:lnTo>
                <a:lnTo>
                  <a:pt x="3995" y="5865"/>
                </a:lnTo>
                <a:lnTo>
                  <a:pt x="4043" y="5800"/>
                </a:lnTo>
                <a:lnTo>
                  <a:pt x="4094" y="5736"/>
                </a:lnTo>
                <a:lnTo>
                  <a:pt x="4147" y="5673"/>
                </a:lnTo>
                <a:lnTo>
                  <a:pt x="4202" y="5612"/>
                </a:lnTo>
                <a:lnTo>
                  <a:pt x="4260" y="5552"/>
                </a:lnTo>
                <a:lnTo>
                  <a:pt x="4320" y="5494"/>
                </a:lnTo>
                <a:lnTo>
                  <a:pt x="4382" y="5438"/>
                </a:lnTo>
                <a:lnTo>
                  <a:pt x="4445" y="5384"/>
                </a:lnTo>
                <a:lnTo>
                  <a:pt x="4512" y="5332"/>
                </a:lnTo>
                <a:lnTo>
                  <a:pt x="4580" y="5281"/>
                </a:lnTo>
                <a:lnTo>
                  <a:pt x="4651" y="5233"/>
                </a:lnTo>
                <a:lnTo>
                  <a:pt x="4723" y="5187"/>
                </a:lnTo>
                <a:lnTo>
                  <a:pt x="4797" y="5143"/>
                </a:lnTo>
                <a:close/>
              </a:path>
            </a:pathLst>
          </a:custGeom>
          <a:solidFill>
            <a:srgbClr val="8FC7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srgbClr val="FF0000"/>
              </a:solidFill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1403350" y="-4763"/>
            <a:ext cx="4989513" cy="2900363"/>
          </a:xfrm>
          <a:custGeom>
            <a:avLst/>
            <a:gdLst>
              <a:gd name="T0" fmla="*/ 87 w 18858"/>
              <a:gd name="T1" fmla="*/ 10868 h 10962"/>
              <a:gd name="T2" fmla="*/ 138 w 18858"/>
              <a:gd name="T3" fmla="*/ 10815 h 10962"/>
              <a:gd name="T4" fmla="*/ 189 w 18858"/>
              <a:gd name="T5" fmla="*/ 10763 h 10962"/>
              <a:gd name="T6" fmla="*/ 242 w 18858"/>
              <a:gd name="T7" fmla="*/ 10712 h 10962"/>
              <a:gd name="T8" fmla="*/ 296 w 18858"/>
              <a:gd name="T9" fmla="*/ 10663 h 10962"/>
              <a:gd name="T10" fmla="*/ 350 w 18858"/>
              <a:gd name="T11" fmla="*/ 10614 h 10962"/>
              <a:gd name="T12" fmla="*/ 405 w 18858"/>
              <a:gd name="T13" fmla="*/ 10566 h 10962"/>
              <a:gd name="T14" fmla="*/ 463 w 18858"/>
              <a:gd name="T15" fmla="*/ 10519 h 10962"/>
              <a:gd name="T16" fmla="*/ 521 w 18858"/>
              <a:gd name="T17" fmla="*/ 10473 h 10962"/>
              <a:gd name="T18" fmla="*/ 580 w 18858"/>
              <a:gd name="T19" fmla="*/ 10427 h 10962"/>
              <a:gd name="T20" fmla="*/ 639 w 18858"/>
              <a:gd name="T21" fmla="*/ 10382 h 10962"/>
              <a:gd name="T22" fmla="*/ 700 w 18858"/>
              <a:gd name="T23" fmla="*/ 10340 h 10962"/>
              <a:gd name="T24" fmla="*/ 763 w 18858"/>
              <a:gd name="T25" fmla="*/ 10297 h 10962"/>
              <a:gd name="T26" fmla="*/ 825 w 18858"/>
              <a:gd name="T27" fmla="*/ 10256 h 10962"/>
              <a:gd name="T28" fmla="*/ 890 w 18858"/>
              <a:gd name="T29" fmla="*/ 10216 h 10962"/>
              <a:gd name="T30" fmla="*/ 955 w 18858"/>
              <a:gd name="T31" fmla="*/ 10176 h 10962"/>
              <a:gd name="T32" fmla="*/ 1021 w 18858"/>
              <a:gd name="T33" fmla="*/ 10138 h 10962"/>
              <a:gd name="T34" fmla="*/ 18858 w 18858"/>
              <a:gd name="T35" fmla="*/ 0 h 10962"/>
              <a:gd name="T36" fmla="*/ 15525 w 18858"/>
              <a:gd name="T37" fmla="*/ 0 h 10962"/>
              <a:gd name="T38" fmla="*/ 1893 w 18858"/>
              <a:gd name="T39" fmla="*/ 7716 h 10962"/>
              <a:gd name="T40" fmla="*/ 1781 w 18858"/>
              <a:gd name="T41" fmla="*/ 7782 h 10962"/>
              <a:gd name="T42" fmla="*/ 1672 w 18858"/>
              <a:gd name="T43" fmla="*/ 7851 h 10962"/>
              <a:gd name="T44" fmla="*/ 1566 w 18858"/>
              <a:gd name="T45" fmla="*/ 7924 h 10962"/>
              <a:gd name="T46" fmla="*/ 1464 w 18858"/>
              <a:gd name="T47" fmla="*/ 7999 h 10962"/>
              <a:gd name="T48" fmla="*/ 1365 w 18858"/>
              <a:gd name="T49" fmla="*/ 8077 h 10962"/>
              <a:gd name="T50" fmla="*/ 1269 w 18858"/>
              <a:gd name="T51" fmla="*/ 8158 h 10962"/>
              <a:gd name="T52" fmla="*/ 1176 w 18858"/>
              <a:gd name="T53" fmla="*/ 8243 h 10962"/>
              <a:gd name="T54" fmla="*/ 1087 w 18858"/>
              <a:gd name="T55" fmla="*/ 8329 h 10962"/>
              <a:gd name="T56" fmla="*/ 1001 w 18858"/>
              <a:gd name="T57" fmla="*/ 8419 h 10962"/>
              <a:gd name="T58" fmla="*/ 918 w 18858"/>
              <a:gd name="T59" fmla="*/ 8511 h 10962"/>
              <a:gd name="T60" fmla="*/ 838 w 18858"/>
              <a:gd name="T61" fmla="*/ 8605 h 10962"/>
              <a:gd name="T62" fmla="*/ 763 w 18858"/>
              <a:gd name="T63" fmla="*/ 8702 h 10962"/>
              <a:gd name="T64" fmla="*/ 689 w 18858"/>
              <a:gd name="T65" fmla="*/ 8801 h 10962"/>
              <a:gd name="T66" fmla="*/ 621 w 18858"/>
              <a:gd name="T67" fmla="*/ 8901 h 10962"/>
              <a:gd name="T68" fmla="*/ 555 w 18858"/>
              <a:gd name="T69" fmla="*/ 9004 h 10962"/>
              <a:gd name="T70" fmla="*/ 493 w 18858"/>
              <a:gd name="T71" fmla="*/ 9109 h 10962"/>
              <a:gd name="T72" fmla="*/ 435 w 18858"/>
              <a:gd name="T73" fmla="*/ 9216 h 10962"/>
              <a:gd name="T74" fmla="*/ 380 w 18858"/>
              <a:gd name="T75" fmla="*/ 9323 h 10962"/>
              <a:gd name="T76" fmla="*/ 328 w 18858"/>
              <a:gd name="T77" fmla="*/ 9434 h 10962"/>
              <a:gd name="T78" fmla="*/ 281 w 18858"/>
              <a:gd name="T79" fmla="*/ 9545 h 10962"/>
              <a:gd name="T80" fmla="*/ 237 w 18858"/>
              <a:gd name="T81" fmla="*/ 9658 h 10962"/>
              <a:gd name="T82" fmla="*/ 196 w 18858"/>
              <a:gd name="T83" fmla="*/ 9771 h 10962"/>
              <a:gd name="T84" fmla="*/ 159 w 18858"/>
              <a:gd name="T85" fmla="*/ 9887 h 10962"/>
              <a:gd name="T86" fmla="*/ 126 w 18858"/>
              <a:gd name="T87" fmla="*/ 10004 h 10962"/>
              <a:gd name="T88" fmla="*/ 97 w 18858"/>
              <a:gd name="T89" fmla="*/ 10120 h 10962"/>
              <a:gd name="T90" fmla="*/ 72 w 18858"/>
              <a:gd name="T91" fmla="*/ 10239 h 10962"/>
              <a:gd name="T92" fmla="*/ 50 w 18858"/>
              <a:gd name="T93" fmla="*/ 10358 h 10962"/>
              <a:gd name="T94" fmla="*/ 32 w 18858"/>
              <a:gd name="T95" fmla="*/ 10477 h 10962"/>
              <a:gd name="T96" fmla="*/ 18 w 18858"/>
              <a:gd name="T97" fmla="*/ 10598 h 10962"/>
              <a:gd name="T98" fmla="*/ 8 w 18858"/>
              <a:gd name="T99" fmla="*/ 10719 h 10962"/>
              <a:gd name="T100" fmla="*/ 2 w 18858"/>
              <a:gd name="T101" fmla="*/ 10841 h 10962"/>
              <a:gd name="T102" fmla="*/ 0 w 18858"/>
              <a:gd name="T103" fmla="*/ 10962 h 10962"/>
              <a:gd name="T104" fmla="*/ 1 w 18858"/>
              <a:gd name="T105" fmla="*/ 10961 h 10962"/>
              <a:gd name="T106" fmla="*/ 2 w 18858"/>
              <a:gd name="T107" fmla="*/ 10960 h 10962"/>
              <a:gd name="T108" fmla="*/ 12 w 18858"/>
              <a:gd name="T109" fmla="*/ 10949 h 10962"/>
              <a:gd name="T110" fmla="*/ 20 w 18858"/>
              <a:gd name="T111" fmla="*/ 10940 h 10962"/>
              <a:gd name="T112" fmla="*/ 32 w 18858"/>
              <a:gd name="T113" fmla="*/ 10927 h 10962"/>
              <a:gd name="T114" fmla="*/ 42 w 18858"/>
              <a:gd name="T115" fmla="*/ 10915 h 10962"/>
              <a:gd name="T116" fmla="*/ 53 w 18858"/>
              <a:gd name="T117" fmla="*/ 10903 h 10962"/>
              <a:gd name="T118" fmla="*/ 65 w 18858"/>
              <a:gd name="T119" fmla="*/ 10891 h 10962"/>
              <a:gd name="T120" fmla="*/ 75 w 18858"/>
              <a:gd name="T121" fmla="*/ 10879 h 10962"/>
              <a:gd name="T122" fmla="*/ 87 w 18858"/>
              <a:gd name="T123" fmla="*/ 10868 h 10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858" h="10962">
                <a:moveTo>
                  <a:pt x="87" y="10868"/>
                </a:moveTo>
                <a:lnTo>
                  <a:pt x="138" y="10815"/>
                </a:lnTo>
                <a:lnTo>
                  <a:pt x="189" y="10763"/>
                </a:lnTo>
                <a:lnTo>
                  <a:pt x="242" y="10712"/>
                </a:lnTo>
                <a:lnTo>
                  <a:pt x="296" y="10663"/>
                </a:lnTo>
                <a:lnTo>
                  <a:pt x="350" y="10614"/>
                </a:lnTo>
                <a:lnTo>
                  <a:pt x="405" y="10566"/>
                </a:lnTo>
                <a:lnTo>
                  <a:pt x="463" y="10519"/>
                </a:lnTo>
                <a:lnTo>
                  <a:pt x="521" y="10473"/>
                </a:lnTo>
                <a:lnTo>
                  <a:pt x="580" y="10427"/>
                </a:lnTo>
                <a:lnTo>
                  <a:pt x="639" y="10382"/>
                </a:lnTo>
                <a:lnTo>
                  <a:pt x="700" y="10340"/>
                </a:lnTo>
                <a:lnTo>
                  <a:pt x="763" y="10297"/>
                </a:lnTo>
                <a:lnTo>
                  <a:pt x="825" y="10256"/>
                </a:lnTo>
                <a:lnTo>
                  <a:pt x="890" y="10216"/>
                </a:lnTo>
                <a:lnTo>
                  <a:pt x="955" y="10176"/>
                </a:lnTo>
                <a:lnTo>
                  <a:pt x="1021" y="10138"/>
                </a:lnTo>
                <a:lnTo>
                  <a:pt x="18858" y="0"/>
                </a:lnTo>
                <a:lnTo>
                  <a:pt x="15525" y="0"/>
                </a:lnTo>
                <a:lnTo>
                  <a:pt x="1893" y="7716"/>
                </a:lnTo>
                <a:lnTo>
                  <a:pt x="1781" y="7782"/>
                </a:lnTo>
                <a:lnTo>
                  <a:pt x="1672" y="7851"/>
                </a:lnTo>
                <a:lnTo>
                  <a:pt x="1566" y="7924"/>
                </a:lnTo>
                <a:lnTo>
                  <a:pt x="1464" y="7999"/>
                </a:lnTo>
                <a:lnTo>
                  <a:pt x="1365" y="8077"/>
                </a:lnTo>
                <a:lnTo>
                  <a:pt x="1269" y="8158"/>
                </a:lnTo>
                <a:lnTo>
                  <a:pt x="1176" y="8243"/>
                </a:lnTo>
                <a:lnTo>
                  <a:pt x="1087" y="8329"/>
                </a:lnTo>
                <a:lnTo>
                  <a:pt x="1001" y="8419"/>
                </a:lnTo>
                <a:lnTo>
                  <a:pt x="918" y="8511"/>
                </a:lnTo>
                <a:lnTo>
                  <a:pt x="838" y="8605"/>
                </a:lnTo>
                <a:lnTo>
                  <a:pt x="763" y="8702"/>
                </a:lnTo>
                <a:lnTo>
                  <a:pt x="689" y="8801"/>
                </a:lnTo>
                <a:lnTo>
                  <a:pt x="621" y="8901"/>
                </a:lnTo>
                <a:lnTo>
                  <a:pt x="555" y="9004"/>
                </a:lnTo>
                <a:lnTo>
                  <a:pt x="493" y="9109"/>
                </a:lnTo>
                <a:lnTo>
                  <a:pt x="435" y="9216"/>
                </a:lnTo>
                <a:lnTo>
                  <a:pt x="380" y="9323"/>
                </a:lnTo>
                <a:lnTo>
                  <a:pt x="328" y="9434"/>
                </a:lnTo>
                <a:lnTo>
                  <a:pt x="281" y="9545"/>
                </a:lnTo>
                <a:lnTo>
                  <a:pt x="237" y="9658"/>
                </a:lnTo>
                <a:lnTo>
                  <a:pt x="196" y="9771"/>
                </a:lnTo>
                <a:lnTo>
                  <a:pt x="159" y="9887"/>
                </a:lnTo>
                <a:lnTo>
                  <a:pt x="126" y="10004"/>
                </a:lnTo>
                <a:lnTo>
                  <a:pt x="97" y="10120"/>
                </a:lnTo>
                <a:lnTo>
                  <a:pt x="72" y="10239"/>
                </a:lnTo>
                <a:lnTo>
                  <a:pt x="50" y="10358"/>
                </a:lnTo>
                <a:lnTo>
                  <a:pt x="32" y="10477"/>
                </a:lnTo>
                <a:lnTo>
                  <a:pt x="18" y="10598"/>
                </a:lnTo>
                <a:lnTo>
                  <a:pt x="8" y="10719"/>
                </a:lnTo>
                <a:lnTo>
                  <a:pt x="2" y="10841"/>
                </a:lnTo>
                <a:lnTo>
                  <a:pt x="0" y="10962"/>
                </a:lnTo>
                <a:lnTo>
                  <a:pt x="1" y="10961"/>
                </a:lnTo>
                <a:lnTo>
                  <a:pt x="2" y="10960"/>
                </a:lnTo>
                <a:lnTo>
                  <a:pt x="12" y="10949"/>
                </a:lnTo>
                <a:lnTo>
                  <a:pt x="20" y="10940"/>
                </a:lnTo>
                <a:lnTo>
                  <a:pt x="32" y="10927"/>
                </a:lnTo>
                <a:lnTo>
                  <a:pt x="42" y="10915"/>
                </a:lnTo>
                <a:lnTo>
                  <a:pt x="53" y="10903"/>
                </a:lnTo>
                <a:lnTo>
                  <a:pt x="65" y="10891"/>
                </a:lnTo>
                <a:lnTo>
                  <a:pt x="75" y="10879"/>
                </a:lnTo>
                <a:lnTo>
                  <a:pt x="87" y="10868"/>
                </a:lnTo>
                <a:close/>
              </a:path>
            </a:pathLst>
          </a:custGeom>
          <a:solidFill>
            <a:srgbClr val="73A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1124494" y="2913356"/>
            <a:ext cx="2359025" cy="3956050"/>
          </a:xfrm>
          <a:custGeom>
            <a:avLst/>
            <a:gdLst>
              <a:gd name="T0" fmla="*/ 1174 w 10402"/>
              <a:gd name="T1" fmla="*/ 0 h 17444"/>
              <a:gd name="T2" fmla="*/ 1174 w 10402"/>
              <a:gd name="T3" fmla="*/ 0 h 17444"/>
              <a:gd name="T4" fmla="*/ 10402 w 10402"/>
              <a:gd name="T5" fmla="*/ 17444 h 17444"/>
              <a:gd name="T6" fmla="*/ 1695 w 10402"/>
              <a:gd name="T7" fmla="*/ 2065 h 17444"/>
              <a:gd name="T8" fmla="*/ 1613 w 10402"/>
              <a:gd name="T9" fmla="*/ 1906 h 17444"/>
              <a:gd name="T10" fmla="*/ 1538 w 10402"/>
              <a:gd name="T11" fmla="*/ 1744 h 17444"/>
              <a:gd name="T12" fmla="*/ 1472 w 10402"/>
              <a:gd name="T13" fmla="*/ 1582 h 17444"/>
              <a:gd name="T14" fmla="*/ 1411 w 10402"/>
              <a:gd name="T15" fmla="*/ 1418 h 17444"/>
              <a:gd name="T16" fmla="*/ 1357 w 10402"/>
              <a:gd name="T17" fmla="*/ 1253 h 17444"/>
              <a:gd name="T18" fmla="*/ 1311 w 10402"/>
              <a:gd name="T19" fmla="*/ 1086 h 17444"/>
              <a:gd name="T20" fmla="*/ 1271 w 10402"/>
              <a:gd name="T21" fmla="*/ 919 h 17444"/>
              <a:gd name="T22" fmla="*/ 1252 w 10402"/>
              <a:gd name="T23" fmla="*/ 826 h 17444"/>
              <a:gd name="T24" fmla="*/ 1249 w 10402"/>
              <a:gd name="T25" fmla="*/ 809 h 17444"/>
              <a:gd name="T26" fmla="*/ 1244 w 10402"/>
              <a:gd name="T27" fmla="*/ 784 h 17444"/>
              <a:gd name="T28" fmla="*/ 1238 w 10402"/>
              <a:gd name="T29" fmla="*/ 750 h 17444"/>
              <a:gd name="T30" fmla="*/ 1234 w 10402"/>
              <a:gd name="T31" fmla="*/ 723 h 17444"/>
              <a:gd name="T32" fmla="*/ 1231 w 10402"/>
              <a:gd name="T33" fmla="*/ 703 h 17444"/>
              <a:gd name="T34" fmla="*/ 1226 w 10402"/>
              <a:gd name="T35" fmla="*/ 677 h 17444"/>
              <a:gd name="T36" fmla="*/ 1221 w 10402"/>
              <a:gd name="T37" fmla="*/ 645 h 17444"/>
              <a:gd name="T38" fmla="*/ 1217 w 10402"/>
              <a:gd name="T39" fmla="*/ 619 h 17444"/>
              <a:gd name="T40" fmla="*/ 1214 w 10402"/>
              <a:gd name="T41" fmla="*/ 597 h 17444"/>
              <a:gd name="T42" fmla="*/ 1209 w 10402"/>
              <a:gd name="T43" fmla="*/ 553 h 17444"/>
              <a:gd name="T44" fmla="*/ 1200 w 10402"/>
              <a:gd name="T45" fmla="*/ 486 h 17444"/>
              <a:gd name="T46" fmla="*/ 1193 w 10402"/>
              <a:gd name="T47" fmla="*/ 419 h 17444"/>
              <a:gd name="T48" fmla="*/ 1188 w 10402"/>
              <a:gd name="T49" fmla="*/ 351 h 17444"/>
              <a:gd name="T50" fmla="*/ 1184 w 10402"/>
              <a:gd name="T51" fmla="*/ 304 h 17444"/>
              <a:gd name="T52" fmla="*/ 1183 w 10402"/>
              <a:gd name="T53" fmla="*/ 279 h 17444"/>
              <a:gd name="T54" fmla="*/ 1181 w 10402"/>
              <a:gd name="T55" fmla="*/ 253 h 17444"/>
              <a:gd name="T56" fmla="*/ 1179 w 10402"/>
              <a:gd name="T57" fmla="*/ 227 h 17444"/>
              <a:gd name="T58" fmla="*/ 1178 w 10402"/>
              <a:gd name="T59" fmla="*/ 201 h 17444"/>
              <a:gd name="T60" fmla="*/ 1177 w 10402"/>
              <a:gd name="T61" fmla="*/ 174 h 17444"/>
              <a:gd name="T62" fmla="*/ 1176 w 10402"/>
              <a:gd name="T63" fmla="*/ 147 h 17444"/>
              <a:gd name="T64" fmla="*/ 1175 w 10402"/>
              <a:gd name="T65" fmla="*/ 120 h 17444"/>
              <a:gd name="T66" fmla="*/ 1175 w 10402"/>
              <a:gd name="T67" fmla="*/ 94 h 17444"/>
              <a:gd name="T68" fmla="*/ 1174 w 10402"/>
              <a:gd name="T69" fmla="*/ 67 h 17444"/>
              <a:gd name="T70" fmla="*/ 1174 w 10402"/>
              <a:gd name="T71" fmla="*/ 39 h 17444"/>
              <a:gd name="T72" fmla="*/ 1174 w 10402"/>
              <a:gd name="T73" fmla="*/ 14 h 17444"/>
              <a:gd name="T74" fmla="*/ 1174 w 10402"/>
              <a:gd name="T75" fmla="*/ 0 h 17444"/>
              <a:gd name="T76" fmla="*/ 1174 w 10402"/>
              <a:gd name="T77" fmla="*/ 0 h 17444"/>
              <a:gd name="T78" fmla="*/ 945 w 10402"/>
              <a:gd name="T79" fmla="*/ 279 h 17444"/>
              <a:gd name="T80" fmla="*/ 739 w 10402"/>
              <a:gd name="T81" fmla="*/ 575 h 17444"/>
              <a:gd name="T82" fmla="*/ 557 w 10402"/>
              <a:gd name="T83" fmla="*/ 882 h 17444"/>
              <a:gd name="T84" fmla="*/ 401 w 10402"/>
              <a:gd name="T85" fmla="*/ 1203 h 17444"/>
              <a:gd name="T86" fmla="*/ 269 w 10402"/>
              <a:gd name="T87" fmla="*/ 1532 h 17444"/>
              <a:gd name="T88" fmla="*/ 164 w 10402"/>
              <a:gd name="T89" fmla="*/ 1871 h 17444"/>
              <a:gd name="T90" fmla="*/ 84 w 10402"/>
              <a:gd name="T91" fmla="*/ 2218 h 17444"/>
              <a:gd name="T92" fmla="*/ 29 w 10402"/>
              <a:gd name="T93" fmla="*/ 2569 h 17444"/>
              <a:gd name="T94" fmla="*/ 3 w 10402"/>
              <a:gd name="T95" fmla="*/ 2924 h 17444"/>
              <a:gd name="T96" fmla="*/ 3 w 10402"/>
              <a:gd name="T97" fmla="*/ 3282 h 17444"/>
              <a:gd name="T98" fmla="*/ 32 w 10402"/>
              <a:gd name="T99" fmla="*/ 3639 h 17444"/>
              <a:gd name="T100" fmla="*/ 88 w 10402"/>
              <a:gd name="T101" fmla="*/ 3997 h 17444"/>
              <a:gd name="T102" fmla="*/ 173 w 10402"/>
              <a:gd name="T103" fmla="*/ 4351 h 17444"/>
              <a:gd name="T104" fmla="*/ 288 w 10402"/>
              <a:gd name="T105" fmla="*/ 4702 h 17444"/>
              <a:gd name="T106" fmla="*/ 431 w 10402"/>
              <a:gd name="T107" fmla="*/ 5047 h 17444"/>
              <a:gd name="T108" fmla="*/ 604 w 10402"/>
              <a:gd name="T109" fmla="*/ 5384 h 17444"/>
              <a:gd name="T110" fmla="*/ 10402 w 10402"/>
              <a:gd name="T111" fmla="*/ 17444 h 17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402" h="17444">
                <a:moveTo>
                  <a:pt x="1174" y="1"/>
                </a:move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174" y="1"/>
                </a:lnTo>
                <a:close/>
                <a:moveTo>
                  <a:pt x="10402" y="17444"/>
                </a:moveTo>
                <a:lnTo>
                  <a:pt x="1739" y="2143"/>
                </a:lnTo>
                <a:lnTo>
                  <a:pt x="1695" y="2065"/>
                </a:lnTo>
                <a:lnTo>
                  <a:pt x="1653" y="1985"/>
                </a:lnTo>
                <a:lnTo>
                  <a:pt x="1613" y="1906"/>
                </a:lnTo>
                <a:lnTo>
                  <a:pt x="1575" y="1826"/>
                </a:lnTo>
                <a:lnTo>
                  <a:pt x="1538" y="1744"/>
                </a:lnTo>
                <a:lnTo>
                  <a:pt x="1504" y="1664"/>
                </a:lnTo>
                <a:lnTo>
                  <a:pt x="1472" y="1582"/>
                </a:lnTo>
                <a:lnTo>
                  <a:pt x="1440" y="1500"/>
                </a:lnTo>
                <a:lnTo>
                  <a:pt x="1411" y="1418"/>
                </a:lnTo>
                <a:lnTo>
                  <a:pt x="1383" y="1336"/>
                </a:lnTo>
                <a:lnTo>
                  <a:pt x="1357" y="1253"/>
                </a:lnTo>
                <a:lnTo>
                  <a:pt x="1333" y="1170"/>
                </a:lnTo>
                <a:lnTo>
                  <a:pt x="1311" y="1086"/>
                </a:lnTo>
                <a:lnTo>
                  <a:pt x="1291" y="1003"/>
                </a:lnTo>
                <a:lnTo>
                  <a:pt x="1271" y="919"/>
                </a:lnTo>
                <a:lnTo>
                  <a:pt x="1253" y="835"/>
                </a:lnTo>
                <a:lnTo>
                  <a:pt x="1252" y="826"/>
                </a:lnTo>
                <a:lnTo>
                  <a:pt x="1250" y="818"/>
                </a:lnTo>
                <a:lnTo>
                  <a:pt x="1249" y="809"/>
                </a:lnTo>
                <a:lnTo>
                  <a:pt x="1247" y="800"/>
                </a:lnTo>
                <a:lnTo>
                  <a:pt x="1244" y="784"/>
                </a:lnTo>
                <a:lnTo>
                  <a:pt x="1241" y="766"/>
                </a:lnTo>
                <a:lnTo>
                  <a:pt x="1238" y="750"/>
                </a:lnTo>
                <a:lnTo>
                  <a:pt x="1235" y="733"/>
                </a:lnTo>
                <a:lnTo>
                  <a:pt x="1234" y="723"/>
                </a:lnTo>
                <a:lnTo>
                  <a:pt x="1232" y="713"/>
                </a:lnTo>
                <a:lnTo>
                  <a:pt x="1231" y="703"/>
                </a:lnTo>
                <a:lnTo>
                  <a:pt x="1228" y="693"/>
                </a:lnTo>
                <a:lnTo>
                  <a:pt x="1226" y="677"/>
                </a:lnTo>
                <a:lnTo>
                  <a:pt x="1224" y="661"/>
                </a:lnTo>
                <a:lnTo>
                  <a:pt x="1221" y="645"/>
                </a:lnTo>
                <a:lnTo>
                  <a:pt x="1219" y="629"/>
                </a:lnTo>
                <a:lnTo>
                  <a:pt x="1217" y="619"/>
                </a:lnTo>
                <a:lnTo>
                  <a:pt x="1216" y="608"/>
                </a:lnTo>
                <a:lnTo>
                  <a:pt x="1214" y="597"/>
                </a:lnTo>
                <a:lnTo>
                  <a:pt x="1213" y="587"/>
                </a:lnTo>
                <a:lnTo>
                  <a:pt x="1209" y="553"/>
                </a:lnTo>
                <a:lnTo>
                  <a:pt x="1204" y="519"/>
                </a:lnTo>
                <a:lnTo>
                  <a:pt x="1200" y="486"/>
                </a:lnTo>
                <a:lnTo>
                  <a:pt x="1197" y="452"/>
                </a:lnTo>
                <a:lnTo>
                  <a:pt x="1193" y="419"/>
                </a:lnTo>
                <a:lnTo>
                  <a:pt x="1190" y="385"/>
                </a:lnTo>
                <a:lnTo>
                  <a:pt x="1188" y="351"/>
                </a:lnTo>
                <a:lnTo>
                  <a:pt x="1185" y="317"/>
                </a:lnTo>
                <a:lnTo>
                  <a:pt x="1184" y="304"/>
                </a:lnTo>
                <a:lnTo>
                  <a:pt x="1184" y="292"/>
                </a:lnTo>
                <a:lnTo>
                  <a:pt x="1183" y="279"/>
                </a:lnTo>
                <a:lnTo>
                  <a:pt x="1181" y="266"/>
                </a:lnTo>
                <a:lnTo>
                  <a:pt x="1181" y="253"/>
                </a:lnTo>
                <a:lnTo>
                  <a:pt x="1180" y="240"/>
                </a:lnTo>
                <a:lnTo>
                  <a:pt x="1179" y="227"/>
                </a:lnTo>
                <a:lnTo>
                  <a:pt x="1179" y="214"/>
                </a:lnTo>
                <a:lnTo>
                  <a:pt x="1178" y="201"/>
                </a:lnTo>
                <a:lnTo>
                  <a:pt x="1178" y="188"/>
                </a:lnTo>
                <a:lnTo>
                  <a:pt x="1177" y="174"/>
                </a:lnTo>
                <a:lnTo>
                  <a:pt x="1177" y="160"/>
                </a:lnTo>
                <a:lnTo>
                  <a:pt x="1176" y="147"/>
                </a:lnTo>
                <a:lnTo>
                  <a:pt x="1176" y="134"/>
                </a:lnTo>
                <a:lnTo>
                  <a:pt x="1175" y="120"/>
                </a:lnTo>
                <a:lnTo>
                  <a:pt x="1175" y="107"/>
                </a:lnTo>
                <a:lnTo>
                  <a:pt x="1175" y="94"/>
                </a:lnTo>
                <a:lnTo>
                  <a:pt x="1175" y="80"/>
                </a:lnTo>
                <a:lnTo>
                  <a:pt x="1174" y="67"/>
                </a:lnTo>
                <a:lnTo>
                  <a:pt x="1174" y="52"/>
                </a:lnTo>
                <a:lnTo>
                  <a:pt x="1174" y="39"/>
                </a:lnTo>
                <a:lnTo>
                  <a:pt x="1174" y="26"/>
                </a:lnTo>
                <a:lnTo>
                  <a:pt x="1174" y="14"/>
                </a:lnTo>
                <a:lnTo>
                  <a:pt x="1174" y="1"/>
                </a:ln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056" y="137"/>
                </a:lnTo>
                <a:lnTo>
                  <a:pt x="945" y="279"/>
                </a:lnTo>
                <a:lnTo>
                  <a:pt x="839" y="425"/>
                </a:lnTo>
                <a:lnTo>
                  <a:pt x="739" y="575"/>
                </a:lnTo>
                <a:lnTo>
                  <a:pt x="646" y="726"/>
                </a:lnTo>
                <a:lnTo>
                  <a:pt x="557" y="882"/>
                </a:lnTo>
                <a:lnTo>
                  <a:pt x="477" y="1041"/>
                </a:lnTo>
                <a:lnTo>
                  <a:pt x="401" y="1203"/>
                </a:lnTo>
                <a:lnTo>
                  <a:pt x="333" y="1366"/>
                </a:lnTo>
                <a:lnTo>
                  <a:pt x="269" y="1532"/>
                </a:lnTo>
                <a:lnTo>
                  <a:pt x="214" y="1701"/>
                </a:lnTo>
                <a:lnTo>
                  <a:pt x="164" y="1871"/>
                </a:lnTo>
                <a:lnTo>
                  <a:pt x="120" y="2043"/>
                </a:lnTo>
                <a:lnTo>
                  <a:pt x="84" y="2218"/>
                </a:lnTo>
                <a:lnTo>
                  <a:pt x="53" y="2392"/>
                </a:lnTo>
                <a:lnTo>
                  <a:pt x="29" y="2569"/>
                </a:lnTo>
                <a:lnTo>
                  <a:pt x="13" y="2745"/>
                </a:lnTo>
                <a:lnTo>
                  <a:pt x="3" y="2924"/>
                </a:lnTo>
                <a:lnTo>
                  <a:pt x="0" y="3103"/>
                </a:lnTo>
                <a:lnTo>
                  <a:pt x="3" y="3282"/>
                </a:lnTo>
                <a:lnTo>
                  <a:pt x="14" y="3460"/>
                </a:lnTo>
                <a:lnTo>
                  <a:pt x="32" y="3639"/>
                </a:lnTo>
                <a:lnTo>
                  <a:pt x="57" y="3818"/>
                </a:lnTo>
                <a:lnTo>
                  <a:pt x="88" y="3997"/>
                </a:lnTo>
                <a:lnTo>
                  <a:pt x="128" y="4175"/>
                </a:lnTo>
                <a:lnTo>
                  <a:pt x="173" y="4351"/>
                </a:lnTo>
                <a:lnTo>
                  <a:pt x="227" y="4527"/>
                </a:lnTo>
                <a:lnTo>
                  <a:pt x="288" y="4702"/>
                </a:lnTo>
                <a:lnTo>
                  <a:pt x="356" y="4876"/>
                </a:lnTo>
                <a:lnTo>
                  <a:pt x="431" y="5047"/>
                </a:lnTo>
                <a:lnTo>
                  <a:pt x="514" y="5217"/>
                </a:lnTo>
                <a:lnTo>
                  <a:pt x="604" y="5384"/>
                </a:lnTo>
                <a:lnTo>
                  <a:pt x="7434" y="17444"/>
                </a:lnTo>
                <a:lnTo>
                  <a:pt x="10402" y="17444"/>
                </a:lnTo>
                <a:close/>
              </a:path>
            </a:pathLst>
          </a:custGeom>
          <a:solidFill>
            <a:srgbClr val="5990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23" name="Imagem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5976" y="3573016"/>
            <a:ext cx="3592678" cy="1157630"/>
          </a:xfrm>
          <a:prstGeom prst="rect">
            <a:avLst/>
          </a:prstGeom>
        </p:spPr>
      </p:pic>
      <p:sp>
        <p:nvSpPr>
          <p:cNvPr id="2" name="Retângulo 1"/>
          <p:cNvSpPr/>
          <p:nvPr/>
        </p:nvSpPr>
        <p:spPr>
          <a:xfrm>
            <a:off x="2411760" y="5085184"/>
            <a:ext cx="6846407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pt-BR" sz="2400" b="1" cap="none" spc="0" dirty="0" smtClean="0">
                <a:ln/>
                <a:solidFill>
                  <a:schemeClr val="accent3"/>
                </a:solidFill>
                <a:effectLst/>
              </a:rPr>
              <a:t>Comissão de Elaboração do Plano Institucional de</a:t>
            </a:r>
          </a:p>
          <a:p>
            <a:pPr algn="ctr"/>
            <a:r>
              <a:rPr lang="pt-BR" sz="2400" b="1" dirty="0" smtClean="0">
                <a:ln/>
                <a:solidFill>
                  <a:schemeClr val="accent3"/>
                </a:solidFill>
              </a:rPr>
              <a:t>MODELO COSO - CONTROLES INTERNOS</a:t>
            </a:r>
            <a:endParaRPr lang="pt-BR" sz="2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088117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207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tângulo 2"/>
          <p:cNvSpPr/>
          <p:nvPr/>
        </p:nvSpPr>
        <p:spPr>
          <a:xfrm>
            <a:off x="2238081" y="776828"/>
            <a:ext cx="47132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 – Exemplo 1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29078" y="2372247"/>
            <a:ext cx="7245637" cy="3892941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18" name="Retângulo de cantos arredondados 17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07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349776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tângulo 2"/>
          <p:cNvSpPr/>
          <p:nvPr/>
        </p:nvSpPr>
        <p:spPr>
          <a:xfrm>
            <a:off x="2238081" y="776828"/>
            <a:ext cx="47132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 – Exemplo 2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4169" y="2285901"/>
            <a:ext cx="7363249" cy="3982739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18" name="Retângulo de cantos arredondados 17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08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279587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88529" y="2132037"/>
            <a:ext cx="7419975" cy="4105275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tângulo 2"/>
          <p:cNvSpPr/>
          <p:nvPr/>
        </p:nvSpPr>
        <p:spPr>
          <a:xfrm>
            <a:off x="2189093" y="776828"/>
            <a:ext cx="427072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Importância dos Controles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3203848" y="1531441"/>
            <a:ext cx="24907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400" b="1" dirty="0"/>
              <a:t>A Fraude no Brasil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18" name="Retângulo de cantos arredondados 17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09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253858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80619" y="2065362"/>
            <a:ext cx="7410450" cy="417195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164" y="-3340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tângulo 2"/>
          <p:cNvSpPr/>
          <p:nvPr/>
        </p:nvSpPr>
        <p:spPr>
          <a:xfrm>
            <a:off x="2189093" y="776828"/>
            <a:ext cx="427072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Importância dos Controles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3203848" y="1531441"/>
            <a:ext cx="377186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400" b="1" dirty="0" smtClean="0"/>
              <a:t>Medidas para evitar fraudes</a:t>
            </a:r>
            <a:endParaRPr lang="pt-BR" sz="2400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18" name="Retângulo de cantos arredondados 17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10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766388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88702" y="1515608"/>
            <a:ext cx="6071730" cy="4280354"/>
          </a:xfrm>
          <a:prstGeom prst="rect">
            <a:avLst/>
          </a:prstGeom>
        </p:spPr>
      </p:pic>
      <p:sp>
        <p:nvSpPr>
          <p:cNvPr id="16" name="Retângulo de cantos arredondados 15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11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695645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290" y="1822646"/>
            <a:ext cx="8740191" cy="4054626"/>
          </a:xfrm>
        </p:spPr>
        <p:txBody>
          <a:bodyPr>
            <a:normAutofit/>
          </a:bodyPr>
          <a:lstStyle/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sz="1800" dirty="0" smtClean="0">
              <a:solidFill>
                <a:schemeClr val="tx1"/>
              </a:solidFill>
            </a:endParaRPr>
          </a:p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sz="1800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2375510" y="748364"/>
            <a:ext cx="429374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28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O CUBO do Modelo COSO</a:t>
            </a:r>
            <a:endParaRPr lang="pt-BR" sz="28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67744" y="1450182"/>
            <a:ext cx="4439766" cy="4439766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18" name="Retângulo de cantos arredondados 17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12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348986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" y="-15861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0914" y="2971081"/>
            <a:ext cx="1295400" cy="83820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23728" y="2006426"/>
            <a:ext cx="6768752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Comprometimento da alta direção </a:t>
            </a:r>
            <a:endParaRPr lang="pt-BR" sz="24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✓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Gestão Proativa, focada nos riscos e nos seus controles. </a:t>
            </a:r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pt-BR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Promova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valores éticos e integridade </a:t>
            </a:r>
            <a:endParaRPr lang="pt-BR" sz="24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✓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Estabeleça regras de conduta e controles para efetivá-las (Ouvidoria, canais de denúncias); ✓Identifique conflitos de interesses.</a:t>
            </a: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13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509091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0914" y="2971081"/>
            <a:ext cx="1295400" cy="83820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23728" y="2006426"/>
            <a:ext cx="6768752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Estrutura Organizacional </a:t>
            </a:r>
            <a:r>
              <a:rPr lang="pt-BR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Adequada</a:t>
            </a:r>
          </a:p>
          <a:p>
            <a:pPr algn="just"/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✓Autoridade equivalente às responsabilidades;</a:t>
            </a:r>
          </a:p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✓Segregação de funções.</a:t>
            </a:r>
          </a:p>
          <a:p>
            <a:pPr algn="just">
              <a:lnSpc>
                <a:spcPct val="150000"/>
              </a:lnSpc>
            </a:pP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Gestão de Pessoas </a:t>
            </a:r>
            <a:r>
              <a:rPr lang="pt-BR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Apropriada </a:t>
            </a:r>
          </a:p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✓Treinamento, capacitação e avaliação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desempenho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 Medidas tempestiva de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desvios. </a:t>
            </a:r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14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904100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sp>
        <p:nvSpPr>
          <p:cNvPr id="3" name="Retângulo 2"/>
          <p:cNvSpPr/>
          <p:nvPr/>
        </p:nvSpPr>
        <p:spPr>
          <a:xfrm>
            <a:off x="2123728" y="2006426"/>
            <a:ext cx="676875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Incentivo ao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Planejamento Estratégico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Exemplo: PDI do IFAM</a:t>
            </a:r>
          </a:p>
          <a:p>
            <a:pPr algn="just">
              <a:lnSpc>
                <a:spcPct val="150000"/>
              </a:lnSpc>
            </a:pPr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Identificação, avaliação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gestão 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dos riscos estratégicos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234" y="3169287"/>
            <a:ext cx="1459801" cy="1002917"/>
          </a:xfrm>
          <a:prstGeom prst="rect">
            <a:avLst/>
          </a:prstGeom>
        </p:spPr>
      </p:pic>
      <p:sp>
        <p:nvSpPr>
          <p:cNvPr id="16" name="Retângulo de cantos arredondados 15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15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585656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054" y="3197420"/>
            <a:ext cx="1418115" cy="870207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1764169" y="1522224"/>
            <a:ext cx="712831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Para cada objetivo, identificar os eventos de risco (o que pode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acontecer) 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60032" y="3177123"/>
            <a:ext cx="3928252" cy="2980527"/>
          </a:xfrm>
          <a:prstGeom prst="rect">
            <a:avLst/>
          </a:prstGeom>
        </p:spPr>
      </p:pic>
      <p:sp>
        <p:nvSpPr>
          <p:cNvPr id="8" name="Retângulo 7"/>
          <p:cNvSpPr/>
          <p:nvPr/>
        </p:nvSpPr>
        <p:spPr>
          <a:xfrm>
            <a:off x="1783258" y="2250698"/>
            <a:ext cx="700502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Para cada objetivo, identificar os eventos de risco (o que pode</a:t>
            </a:r>
          </a:p>
          <a:p>
            <a:r>
              <a:rPr lang="pt-BR" dirty="0" smtClean="0"/>
              <a:t>acontecer</a:t>
            </a:r>
            <a:r>
              <a:rPr lang="pt-BR" dirty="0"/>
              <a:t>)</a:t>
            </a:r>
          </a:p>
          <a:p>
            <a:r>
              <a:rPr lang="pt-BR" dirty="0"/>
              <a:t> ... seus impactos (consequências) e suas causas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2647" y="4046135"/>
            <a:ext cx="4698296" cy="636709"/>
          </a:xfrm>
          <a:prstGeom prst="rect">
            <a:avLst/>
          </a:prstGeom>
        </p:spPr>
      </p:pic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16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156820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24944"/>
            <a:ext cx="4888160" cy="3348055"/>
          </a:xfrm>
          <a:prstGeom prst="rect">
            <a:avLst/>
          </a:prstGeom>
        </p:spPr>
      </p:pic>
      <p:sp>
        <p:nvSpPr>
          <p:cNvPr id="16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3563888" y="332657"/>
            <a:ext cx="5314304" cy="2458904"/>
          </a:xfrm>
        </p:spPr>
        <p:txBody>
          <a:bodyPr>
            <a:normAutofit lnSpcReduction="10000"/>
          </a:bodyPr>
          <a:lstStyle/>
          <a:p>
            <a:r>
              <a:rPr lang="pt-BR" b="1" dirty="0" smtClean="0">
                <a:solidFill>
                  <a:srgbClr val="00B050"/>
                </a:solidFill>
              </a:rPr>
              <a:t>Controles Internos</a:t>
            </a:r>
          </a:p>
          <a:p>
            <a:pPr lvl="0">
              <a:spcBef>
                <a:spcPts val="0"/>
              </a:spcBef>
            </a:pPr>
            <a:r>
              <a:rPr lang="pt-BR" sz="2400" b="1" dirty="0" smtClean="0">
                <a:ln/>
                <a:solidFill>
                  <a:srgbClr val="9BBB59"/>
                </a:solidFill>
              </a:rPr>
              <a:t>Comissão </a:t>
            </a:r>
            <a:r>
              <a:rPr lang="pt-BR" sz="2400" b="1" dirty="0">
                <a:ln/>
                <a:solidFill>
                  <a:srgbClr val="9BBB59"/>
                </a:solidFill>
              </a:rPr>
              <a:t>de Elaboração do Plano </a:t>
            </a:r>
            <a:endParaRPr lang="pt-BR" sz="2400" b="1" dirty="0" smtClean="0">
              <a:ln/>
              <a:solidFill>
                <a:srgbClr val="9BBB59"/>
              </a:solidFill>
            </a:endParaRPr>
          </a:p>
          <a:p>
            <a:pPr lvl="0">
              <a:spcBef>
                <a:spcPts val="0"/>
              </a:spcBef>
            </a:pPr>
            <a:endParaRPr lang="pt-BR" sz="2400" b="1" dirty="0">
              <a:ln/>
              <a:solidFill>
                <a:srgbClr val="9BBB59"/>
              </a:solidFill>
            </a:endParaRPr>
          </a:p>
          <a:p>
            <a:pPr lvl="0">
              <a:spcBef>
                <a:spcPts val="0"/>
              </a:spcBef>
            </a:pPr>
            <a:r>
              <a:rPr lang="pt-BR" sz="1600" b="1" dirty="0" smtClean="0">
                <a:solidFill>
                  <a:srgbClr val="00B050"/>
                </a:solidFill>
              </a:rPr>
              <a:t>(Adaptado </a:t>
            </a:r>
            <a:r>
              <a:rPr lang="pt-BR" sz="1600" b="1" dirty="0" smtClean="0">
                <a:solidFill>
                  <a:srgbClr val="00B050"/>
                </a:solidFill>
              </a:rPr>
              <a:t>de LOGOS Inteligência e Planejamento Estratégico</a:t>
            </a:r>
            <a:r>
              <a:rPr lang="pt-BR" sz="1600" b="1" dirty="0">
                <a:solidFill>
                  <a:srgbClr val="00B050"/>
                </a:solidFill>
              </a:rPr>
              <a:t>) </a:t>
            </a:r>
            <a:r>
              <a:rPr lang="pt-BR" sz="1600" b="1" dirty="0" smtClean="0">
                <a:solidFill>
                  <a:srgbClr val="00B050"/>
                </a:solidFill>
              </a:rPr>
              <a:t>e </a:t>
            </a:r>
            <a:r>
              <a:rPr lang="pt-BR" sz="1600" b="1" dirty="0">
                <a:solidFill>
                  <a:srgbClr val="00B050"/>
                </a:solidFill>
              </a:rPr>
              <a:t>CGU-Regional/MT</a:t>
            </a:r>
            <a:endParaRPr lang="pt-BR" sz="1600" b="1" dirty="0" smtClean="0">
              <a:solidFill>
                <a:srgbClr val="00B050"/>
              </a:solidFill>
            </a:endParaRPr>
          </a:p>
          <a:p>
            <a:r>
              <a:rPr lang="pt-BR" sz="1100" b="1" dirty="0">
                <a:solidFill>
                  <a:srgbClr val="00B050"/>
                </a:solidFill>
                <a:hlinkClick r:id="rId4"/>
              </a:rPr>
              <a:t>http://</a:t>
            </a:r>
            <a:r>
              <a:rPr lang="pt-BR" sz="1100" b="1" dirty="0" smtClean="0">
                <a:solidFill>
                  <a:srgbClr val="00B050"/>
                </a:solidFill>
                <a:hlinkClick r:id="rId4"/>
              </a:rPr>
              <a:t>www.cnmp.gov.br/portal/images/stories/congressogestao/2012/Palestras/MiniCurso_Riscos_CNMP.pdf</a:t>
            </a:r>
            <a:endParaRPr lang="pt-BR" sz="1100" b="1" dirty="0" smtClean="0">
              <a:solidFill>
                <a:srgbClr val="00B050"/>
              </a:solidFill>
            </a:endParaRPr>
          </a:p>
          <a:p>
            <a:r>
              <a:rPr lang="pt-BR" sz="1100" b="1" dirty="0">
                <a:solidFill>
                  <a:srgbClr val="92D050"/>
                </a:solidFill>
                <a:hlinkClick r:id="rId5"/>
              </a:rPr>
              <a:t>http://www.tce.mt.gov.br/arquivos/downloads/00055532/Avalia%C3%A7%C3%A3o%20de%20Controles%20Internos%20-%20Kleberson.pdf</a:t>
            </a:r>
            <a:endParaRPr lang="pt-BR" sz="1100" b="1" dirty="0">
              <a:solidFill>
                <a:srgbClr val="92D050"/>
              </a:solidFill>
            </a:endParaRPr>
          </a:p>
          <a:p>
            <a:endParaRPr lang="pt-BR" sz="1100" b="1" dirty="0">
              <a:solidFill>
                <a:srgbClr val="92D050"/>
              </a:solidFill>
            </a:endParaRPr>
          </a:p>
          <a:p>
            <a:endParaRPr lang="pt-BR" sz="1100" b="1" dirty="0" smtClean="0">
              <a:solidFill>
                <a:srgbClr val="00B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48064" y="3744574"/>
            <a:ext cx="1513542" cy="1513542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35117" y="4448159"/>
            <a:ext cx="1743075" cy="1562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340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726259" y="1617948"/>
            <a:ext cx="45318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DE RISCO SEGUNDO A ISO 31.000:</a:t>
            </a:r>
          </a:p>
        </p:txBody>
      </p:sp>
      <p:sp>
        <p:nvSpPr>
          <p:cNvPr id="5" name="Retângulo 4"/>
          <p:cNvSpPr/>
          <p:nvPr/>
        </p:nvSpPr>
        <p:spPr>
          <a:xfrm>
            <a:off x="718909" y="2207943"/>
            <a:ext cx="795754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Risco é o efeito que as incertezas tem sobre os objetivos </a:t>
            </a:r>
            <a:r>
              <a:rPr lang="pt-BR" dirty="0" smtClean="0"/>
              <a:t>das organizações</a:t>
            </a:r>
            <a:r>
              <a:rPr lang="pt-BR" dirty="0"/>
              <a:t>.</a:t>
            </a:r>
          </a:p>
          <a:p>
            <a:pPr algn="just"/>
            <a:endParaRPr lang="pt-BR" dirty="0"/>
          </a:p>
        </p:txBody>
      </p:sp>
      <p:sp>
        <p:nvSpPr>
          <p:cNvPr id="7" name="Retângulo 6"/>
          <p:cNvSpPr/>
          <p:nvPr/>
        </p:nvSpPr>
        <p:spPr>
          <a:xfrm>
            <a:off x="2286000" y="2967334"/>
            <a:ext cx="617443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3200" dirty="0" smtClean="0"/>
              <a:t>As incertezas são geradas por influências de fatores internos e externos.</a:t>
            </a:r>
            <a:endParaRPr lang="pt-BR" sz="3200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17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690992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45318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DE RISCO SEGUNDO A ISO 31.000: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3728" y="2965451"/>
            <a:ext cx="5612680" cy="2196833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18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281789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45318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DE RISCO SEGUNDO A ISO 31.000:</a:t>
            </a:r>
          </a:p>
        </p:txBody>
      </p:sp>
      <p:sp>
        <p:nvSpPr>
          <p:cNvPr id="4" name="Retângulo 3"/>
          <p:cNvSpPr/>
          <p:nvPr/>
        </p:nvSpPr>
        <p:spPr>
          <a:xfrm>
            <a:off x="2141984" y="2500797"/>
            <a:ext cx="631844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É um </a:t>
            </a:r>
            <a:r>
              <a:rPr lang="pt-BR" b="1" dirty="0"/>
              <a:t>processo completo </a:t>
            </a:r>
            <a:r>
              <a:rPr lang="pt-BR" dirty="0"/>
              <a:t>que </a:t>
            </a:r>
            <a:r>
              <a:rPr lang="pt-BR" u="sng" dirty="0"/>
              <a:t>envolve atividades e ações </a:t>
            </a:r>
            <a:r>
              <a:rPr lang="pt-BR" u="sng" dirty="0" smtClean="0"/>
              <a:t>destinadas a </a:t>
            </a:r>
            <a:r>
              <a:rPr lang="pt-BR" u="sng" dirty="0"/>
              <a:t>controlar os riscos de uma organização</a:t>
            </a:r>
            <a:r>
              <a:rPr lang="pt-BR" dirty="0"/>
              <a:t>, </a:t>
            </a:r>
            <a:r>
              <a:rPr lang="pt-BR" dirty="0" smtClean="0"/>
              <a:t>neutralizando </a:t>
            </a:r>
            <a:r>
              <a:rPr lang="pt-BR" dirty="0"/>
              <a:t>o </a:t>
            </a:r>
            <a:r>
              <a:rPr lang="pt-BR" dirty="0" smtClean="0"/>
              <a:t>seu impacto</a:t>
            </a:r>
            <a:r>
              <a:rPr lang="pt-BR" dirty="0"/>
              <a:t>.</a:t>
            </a:r>
          </a:p>
        </p:txBody>
      </p:sp>
      <p:sp>
        <p:nvSpPr>
          <p:cNvPr id="5" name="Retângulo 4"/>
          <p:cNvSpPr/>
          <p:nvPr/>
        </p:nvSpPr>
        <p:spPr>
          <a:xfrm>
            <a:off x="2286000" y="3578129"/>
            <a:ext cx="400673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Processo sistemático desenvolvido para: </a:t>
            </a:r>
          </a:p>
        </p:txBody>
      </p:sp>
      <p:sp>
        <p:nvSpPr>
          <p:cNvPr id="7" name="Retângulo 6"/>
          <p:cNvSpPr/>
          <p:nvPr/>
        </p:nvSpPr>
        <p:spPr>
          <a:xfrm>
            <a:off x="2299204" y="3900964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dirty="0"/>
              <a:t>• </a:t>
            </a:r>
            <a:r>
              <a:rPr lang="pt-BR" dirty="0" smtClean="0"/>
              <a:t>Identificar;</a:t>
            </a:r>
            <a:endParaRPr lang="pt-BR" dirty="0"/>
          </a:p>
          <a:p>
            <a:r>
              <a:rPr lang="pt-BR" dirty="0"/>
              <a:t>• </a:t>
            </a:r>
            <a:r>
              <a:rPr lang="pt-BR" dirty="0" smtClean="0"/>
              <a:t>analisar;</a:t>
            </a:r>
            <a:endParaRPr lang="pt-BR" dirty="0"/>
          </a:p>
          <a:p>
            <a:r>
              <a:rPr lang="pt-BR" dirty="0"/>
              <a:t>• </a:t>
            </a:r>
            <a:r>
              <a:rPr lang="pt-BR" dirty="0" smtClean="0"/>
              <a:t>avaliar;</a:t>
            </a:r>
            <a:endParaRPr lang="pt-BR" dirty="0"/>
          </a:p>
          <a:p>
            <a:r>
              <a:rPr lang="pt-BR" dirty="0"/>
              <a:t>• tratar os riscos de qualquer natureza. </a:t>
            </a:r>
          </a:p>
          <a:p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19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128075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4140931" y="2131206"/>
            <a:ext cx="21745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FINANCEIROS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68233" y="2758318"/>
            <a:ext cx="3540258" cy="2954071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20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394741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3347864" y="2106693"/>
            <a:ext cx="38613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SEGURANÇA DO TRABALHO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59832" y="2512660"/>
            <a:ext cx="4688755" cy="3514809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21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487268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778649" y="2125492"/>
            <a:ext cx="24286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RISCOS CORPORATIVOS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97513" y="2447925"/>
            <a:ext cx="3790950" cy="3829050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22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403744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3923928" y="2103441"/>
            <a:ext cx="22082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PROJETOS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08228" y="2361485"/>
            <a:ext cx="6010275" cy="3914775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23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449440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995936" y="1922060"/>
            <a:ext cx="18893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JURÍDICOS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0408" y="2441094"/>
            <a:ext cx="3295650" cy="2781300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5416058" y="2431257"/>
            <a:ext cx="354843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/>
              <a:t>Contratação de serviços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Contratos </a:t>
            </a:r>
            <a:r>
              <a:rPr lang="pt-BR" dirty="0"/>
              <a:t>de forma geral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Aquisição </a:t>
            </a:r>
            <a:r>
              <a:rPr lang="pt-BR" dirty="0"/>
              <a:t>de equipamentos de </a:t>
            </a:r>
            <a:r>
              <a:rPr lang="pt-BR" dirty="0" smtClean="0"/>
              <a:t>alto custo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tributárias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Admissão </a:t>
            </a:r>
            <a:r>
              <a:rPr lang="pt-BR" dirty="0"/>
              <a:t>de </a:t>
            </a:r>
            <a:r>
              <a:rPr lang="pt-BR" dirty="0" smtClean="0"/>
              <a:t>novos funcionários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Patentes </a:t>
            </a:r>
            <a:r>
              <a:rPr lang="pt-BR" dirty="0"/>
              <a:t>e </a:t>
            </a:r>
            <a:r>
              <a:rPr lang="pt-BR" dirty="0" smtClean="0"/>
              <a:t>propriedade intelectual</a:t>
            </a:r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24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700706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995936" y="1922060"/>
            <a:ext cx="21573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SEGUROS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31840" y="2339203"/>
            <a:ext cx="4696614" cy="3845718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25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830667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5" name="Retângulo 4"/>
          <p:cNvSpPr/>
          <p:nvPr/>
        </p:nvSpPr>
        <p:spPr>
          <a:xfrm>
            <a:off x="2890346" y="1922060"/>
            <a:ext cx="41967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TECNOLOGIA DA INFORMAÇÃO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67744" y="2285161"/>
            <a:ext cx="5699792" cy="3970087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26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4156725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168514" y="1277874"/>
            <a:ext cx="2547502" cy="454226"/>
          </a:xfrm>
        </p:spPr>
        <p:txBody>
          <a:bodyPr>
            <a:noAutofit/>
          </a:bodyPr>
          <a:lstStyle/>
          <a:p>
            <a:pPr lvl="1" algn="just"/>
            <a:r>
              <a:rPr lang="pt-BR" b="1" dirty="0" smtClean="0">
                <a:solidFill>
                  <a:schemeClr val="tx1"/>
                </a:solidFill>
              </a:rPr>
              <a:t>Agenda:</a:t>
            </a:r>
          </a:p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3514481" y="499365"/>
            <a:ext cx="560191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7" name="Retângulo 16"/>
          <p:cNvSpPr/>
          <p:nvPr/>
        </p:nvSpPr>
        <p:spPr>
          <a:xfrm>
            <a:off x="2345270" y="1817236"/>
            <a:ext cx="4386970" cy="39703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Conceitos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Tipos </a:t>
            </a:r>
            <a:r>
              <a:rPr lang="pt-BR" dirty="0" smtClean="0"/>
              <a:t>de risco;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Aplicação de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Processo de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Princípios da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Comunicação e consulta;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do contexto;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Definição dos critérios de risco;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Identificação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Análise de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Avaliação de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Tratamento de riscos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Monitoramento e análise crítica de riscos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7014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5" name="Retângulo 4"/>
          <p:cNvSpPr/>
          <p:nvPr/>
        </p:nvSpPr>
        <p:spPr>
          <a:xfrm>
            <a:off x="2890346" y="1922060"/>
            <a:ext cx="39469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SEGURANÇA INSTITUCIONAL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37721" y="2486645"/>
            <a:ext cx="5629250" cy="3409757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27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809620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0003" y="2661828"/>
            <a:ext cx="4349224" cy="2866328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6175980" y="3884322"/>
            <a:ext cx="266429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Pessoas</a:t>
            </a:r>
          </a:p>
          <a:p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Em número insuficiente;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Sem capacitação;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Perfil inadequado;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Desmotivadas…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28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465084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700567" y="2803662"/>
            <a:ext cx="313669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Processos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ou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instruções formalizadas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segregação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funções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 defTabSz="714375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Mal concebidos (Fluxo, desenho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52702" y="2537897"/>
            <a:ext cx="3562350" cy="284797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29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111637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13669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Sistemas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Obsoletos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de operação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integração com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outros sistemas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Inexistência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 controle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acesso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80922" y="2310088"/>
            <a:ext cx="3400425" cy="316230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30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4069583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13669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Infraestrutura Física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Localização Inadequada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Instalações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precárias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controle de acesso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97186" y="2463980"/>
            <a:ext cx="3619500" cy="278130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31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023886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Estrutura Organizacional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Falta de clareza das funções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Centralização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excessiva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delegações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exorbitantes.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0003" y="2306613"/>
            <a:ext cx="3657600" cy="24479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32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393628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Tecnologia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Técnica ultrapassada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proteção contra espionagem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41325" y="2412799"/>
            <a:ext cx="3495675" cy="24860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33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095712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Eventos Externos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Mudança climática brusca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Eventos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não gerenciáveis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74365" y="2061268"/>
            <a:ext cx="3810000" cy="29051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34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125709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644261" y="1570768"/>
            <a:ext cx="34423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APLICAÇÃO DE GESTÃO DE RISCOS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2286000" y="2690336"/>
            <a:ext cx="6174432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qualquer </a:t>
            </a:r>
            <a:r>
              <a:rPr lang="pt-BR" sz="2800" dirty="0" smtClean="0"/>
              <a:t>segmento;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Aos </a:t>
            </a:r>
            <a:r>
              <a:rPr lang="pt-BR" sz="2800" dirty="0"/>
              <a:t>vários níveis de </a:t>
            </a:r>
            <a:r>
              <a:rPr lang="pt-BR" sz="2800" dirty="0" smtClean="0"/>
              <a:t>planejamento;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diferentes </a:t>
            </a:r>
            <a:r>
              <a:rPr lang="pt-BR" sz="2800" dirty="0" smtClean="0"/>
              <a:t>funções;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As </a:t>
            </a:r>
            <a:r>
              <a:rPr lang="pt-BR" sz="2800" dirty="0"/>
              <a:t>atividades de </a:t>
            </a:r>
            <a:r>
              <a:rPr lang="pt-BR" sz="2800" dirty="0" smtClean="0"/>
              <a:t>governança;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projetos específicos.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35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12059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0470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 smtClean="0"/>
              <a:t>NORMAS</a:t>
            </a:r>
            <a:endParaRPr lang="pt-BR" dirty="0"/>
          </a:p>
        </p:txBody>
      </p:sp>
      <p:sp>
        <p:nvSpPr>
          <p:cNvPr id="3" name="Retângulo 2"/>
          <p:cNvSpPr/>
          <p:nvPr/>
        </p:nvSpPr>
        <p:spPr>
          <a:xfrm>
            <a:off x="1920647" y="2310158"/>
            <a:ext cx="6924645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ABNT NBR ISO 31.000: 2009</a:t>
            </a:r>
          </a:p>
          <a:p>
            <a:r>
              <a:rPr lang="pt-BR" dirty="0" smtClean="0"/>
              <a:t>NORMA </a:t>
            </a:r>
            <a:r>
              <a:rPr lang="pt-BR" dirty="0"/>
              <a:t>AUSTRALIANA/NEOZELANDEZA AS/NZS 4360:2004</a:t>
            </a:r>
            <a:r>
              <a:rPr lang="pt-BR" dirty="0" smtClean="0"/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 </a:t>
            </a:r>
            <a:r>
              <a:rPr lang="pt-BR" dirty="0"/>
              <a:t>AS/NZS </a:t>
            </a:r>
            <a:r>
              <a:rPr lang="pt-BR" dirty="0" smtClean="0"/>
              <a:t>4360 </a:t>
            </a:r>
          </a:p>
          <a:p>
            <a:pPr lvl="1"/>
            <a:r>
              <a:rPr lang="pt-BR" dirty="0" smtClean="0"/>
              <a:t>Publicada </a:t>
            </a:r>
            <a:r>
              <a:rPr lang="pt-BR" dirty="0"/>
              <a:t>em 1995</a:t>
            </a:r>
          </a:p>
          <a:p>
            <a:pPr lvl="1"/>
            <a:r>
              <a:rPr lang="pt-BR" dirty="0" smtClean="0"/>
              <a:t>Revisada </a:t>
            </a:r>
            <a:r>
              <a:rPr lang="pt-BR" dirty="0"/>
              <a:t>em 1999</a:t>
            </a:r>
          </a:p>
          <a:p>
            <a:pPr lvl="1"/>
            <a:r>
              <a:rPr lang="pt-BR" dirty="0" smtClean="0"/>
              <a:t>Direcionada </a:t>
            </a:r>
            <a:r>
              <a:rPr lang="pt-BR" dirty="0"/>
              <a:t>para riscos empresariais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 </a:t>
            </a:r>
            <a:r>
              <a:rPr lang="pt-BR" dirty="0"/>
              <a:t>para Gestão de Riscos do Canadá, em 1997.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 </a:t>
            </a:r>
            <a:r>
              <a:rPr lang="pt-BR" dirty="0"/>
              <a:t>da Grã-Bretanha, em 2000.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 </a:t>
            </a:r>
            <a:r>
              <a:rPr lang="pt-BR" dirty="0"/>
              <a:t>do Japão, em 2001).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COSO </a:t>
            </a:r>
            <a:r>
              <a:rPr lang="pt-BR" b="1" dirty="0"/>
              <a:t>- </a:t>
            </a:r>
            <a:r>
              <a:rPr lang="pt-BR" b="1" dirty="0" err="1"/>
              <a:t>Committee</a:t>
            </a:r>
            <a:r>
              <a:rPr lang="pt-BR" b="1" dirty="0"/>
              <a:t> of </a:t>
            </a:r>
            <a:r>
              <a:rPr lang="pt-BR" b="1" dirty="0" err="1"/>
              <a:t>Sponsoring</a:t>
            </a:r>
            <a:r>
              <a:rPr lang="pt-BR" b="1" dirty="0"/>
              <a:t> </a:t>
            </a:r>
            <a:r>
              <a:rPr lang="pt-BR" b="1" dirty="0" err="1"/>
              <a:t>Organizations</a:t>
            </a:r>
            <a:r>
              <a:rPr lang="pt-BR" b="1" dirty="0"/>
              <a:t> of </a:t>
            </a:r>
            <a:r>
              <a:rPr lang="pt-BR" b="1" dirty="0" err="1"/>
              <a:t>the</a:t>
            </a:r>
            <a:r>
              <a:rPr lang="pt-BR" b="1" dirty="0"/>
              <a:t> </a:t>
            </a:r>
            <a:r>
              <a:rPr lang="pt-BR" b="1" dirty="0" err="1"/>
              <a:t>Treadway</a:t>
            </a:r>
            <a:r>
              <a:rPr lang="pt-BR" b="1" dirty="0"/>
              <a:t> (</a:t>
            </a:r>
            <a:r>
              <a:rPr lang="pt-BR" b="1" dirty="0" smtClean="0"/>
              <a:t>2001) </a:t>
            </a:r>
            <a:r>
              <a:rPr lang="pt-BR" b="1" dirty="0" err="1" smtClean="0"/>
              <a:t>Commission</a:t>
            </a:r>
            <a:r>
              <a:rPr lang="pt-BR" b="1" dirty="0"/>
              <a:t>: Gerenciamento de Riscos Corporativos – Estrutura Integrada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36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022360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tângulo de cantos arredondados 4"/>
          <p:cNvSpPr/>
          <p:nvPr/>
        </p:nvSpPr>
        <p:spPr>
          <a:xfrm>
            <a:off x="1828383" y="1663739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Objetivos</a:t>
            </a:r>
            <a:endParaRPr lang="pt-BR" sz="3200" dirty="0"/>
          </a:p>
        </p:txBody>
      </p:sp>
      <p:sp>
        <p:nvSpPr>
          <p:cNvPr id="18" name="Retângulo de cantos arredondados 17"/>
          <p:cNvSpPr/>
          <p:nvPr/>
        </p:nvSpPr>
        <p:spPr>
          <a:xfrm>
            <a:off x="1855970" y="3628650"/>
            <a:ext cx="1975673" cy="1656184"/>
          </a:xfrm>
          <a:prstGeom prst="roundRect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">
                <a:schemeClr val="accent2">
                  <a:lumMod val="0"/>
                  <a:lumOff val="100000"/>
                </a:schemeClr>
              </a:gs>
              <a:gs pos="100000">
                <a:schemeClr val="accent2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Riscos</a:t>
            </a:r>
            <a:endParaRPr lang="pt-BR" sz="3200" dirty="0"/>
          </a:p>
        </p:txBody>
      </p:sp>
      <p:sp>
        <p:nvSpPr>
          <p:cNvPr id="19" name="Retângulo de cantos arredondados 18"/>
          <p:cNvSpPr/>
          <p:nvPr/>
        </p:nvSpPr>
        <p:spPr>
          <a:xfrm>
            <a:off x="4860032" y="3836933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0"/>
                  <a:lumOff val="100000"/>
                </a:schemeClr>
              </a:gs>
              <a:gs pos="35000">
                <a:schemeClr val="accent1">
                  <a:lumMod val="0"/>
                  <a:lumOff val="10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Controles</a:t>
            </a:r>
            <a:endParaRPr lang="pt-BR" sz="3200" dirty="0"/>
          </a:p>
        </p:txBody>
      </p:sp>
      <p:sp>
        <p:nvSpPr>
          <p:cNvPr id="17" name="Texto explicativo em elipse 16"/>
          <p:cNvSpPr/>
          <p:nvPr/>
        </p:nvSpPr>
        <p:spPr>
          <a:xfrm>
            <a:off x="3995936" y="764704"/>
            <a:ext cx="2839769" cy="933467"/>
          </a:xfrm>
          <a:prstGeom prst="wedgeEllipseCallout">
            <a:avLst>
              <a:gd name="adj1" fmla="val 78883"/>
              <a:gd name="adj2" fmla="val 5088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/>
              <a:t>Conceitos</a:t>
            </a:r>
          </a:p>
          <a:p>
            <a:pPr algn="ctr"/>
            <a:endParaRPr lang="pt-BR" dirty="0"/>
          </a:p>
        </p:txBody>
      </p:sp>
      <p:cxnSp>
        <p:nvCxnSpPr>
          <p:cNvPr id="24" name="Conector de seta reta 23"/>
          <p:cNvCxnSpPr>
            <a:stCxn id="17" idx="3"/>
          </p:cNvCxnSpPr>
          <p:nvPr/>
        </p:nvCxnSpPr>
        <p:spPr>
          <a:xfrm flipH="1">
            <a:off x="3831643" y="1561468"/>
            <a:ext cx="580168" cy="57138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ector de seta reta 25"/>
          <p:cNvCxnSpPr/>
          <p:nvPr/>
        </p:nvCxnSpPr>
        <p:spPr>
          <a:xfrm flipH="1">
            <a:off x="3804057" y="1698171"/>
            <a:ext cx="1344007" cy="2138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de seta reta 29"/>
          <p:cNvCxnSpPr>
            <a:stCxn id="17" idx="4"/>
            <a:endCxn id="19" idx="0"/>
          </p:cNvCxnSpPr>
          <p:nvPr/>
        </p:nvCxnSpPr>
        <p:spPr>
          <a:xfrm>
            <a:off x="5415821" y="1698171"/>
            <a:ext cx="432048" cy="2138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sp>
        <p:nvSpPr>
          <p:cNvPr id="2" name="Retângulo de cantos arredondados 1"/>
          <p:cNvSpPr/>
          <p:nvPr/>
        </p:nvSpPr>
        <p:spPr>
          <a:xfrm>
            <a:off x="8615026" y="6309320"/>
            <a:ext cx="525800" cy="49371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de cantos arredondados 2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01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4025507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3603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PROCESSO DE GESTÃO DE RISCOS</a:t>
            </a:r>
            <a:endParaRPr lang="pt-BR" b="1" dirty="0"/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4593" y="1478693"/>
            <a:ext cx="3478737" cy="4563332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1798852" y="3137892"/>
            <a:ext cx="1925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COMUNICAÇÃO</a:t>
            </a:r>
          </a:p>
          <a:p>
            <a:pPr algn="ctr"/>
            <a:r>
              <a:rPr lang="pt-BR" b="1" dirty="0"/>
              <a:t>E CONSULTA</a:t>
            </a:r>
          </a:p>
        </p:txBody>
      </p:sp>
      <p:sp>
        <p:nvSpPr>
          <p:cNvPr id="7" name="Retângulo 6"/>
          <p:cNvSpPr/>
          <p:nvPr/>
        </p:nvSpPr>
        <p:spPr>
          <a:xfrm>
            <a:off x="7085155" y="3214717"/>
            <a:ext cx="20556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MONITORAMENTO</a:t>
            </a:r>
          </a:p>
          <a:p>
            <a:r>
              <a:rPr lang="pt-BR" b="1" dirty="0"/>
              <a:t>E ANÁLISE CRÍTICA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37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853203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4684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PRINCÍPIOS DA GESTÃO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051720" y="2519368"/>
            <a:ext cx="6576641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Cria e protege valor.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parte integrante de todos os processos organizacionais.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parte da tomada de decisões.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Aborda explicitamente a incerteza.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sistemática, estruturada e oportuna.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Se baseia nas melhores informações disponíveis.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feita sob medida.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Considera fatores humanos e culturais.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Transparente e inclusiva.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Dinâmica, interativa e capaz de reagir a mudanças.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Facilita a melhoria contínua da organização. 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38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565815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9200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COMUNICAÇÃO E CONSULTA</a:t>
            </a:r>
          </a:p>
        </p:txBody>
      </p:sp>
      <p:sp>
        <p:nvSpPr>
          <p:cNvPr id="4" name="Retângulo 3"/>
          <p:cNvSpPr/>
          <p:nvPr/>
        </p:nvSpPr>
        <p:spPr>
          <a:xfrm>
            <a:off x="2007463" y="2165419"/>
            <a:ext cx="646246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Detalha</a:t>
            </a:r>
            <a:r>
              <a:rPr lang="pt-BR" dirty="0" smtClean="0"/>
              <a:t>:</a:t>
            </a:r>
          </a:p>
          <a:p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</a:t>
            </a:r>
            <a:r>
              <a:rPr lang="pt-BR" dirty="0"/>
              <a:t>de comunicação entre as partes </a:t>
            </a:r>
            <a:r>
              <a:rPr lang="pt-BR" dirty="0" smtClean="0"/>
              <a:t>interessadas (internas </a:t>
            </a:r>
            <a:r>
              <a:rPr lang="pt-BR" dirty="0"/>
              <a:t>e externas).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Consulta </a:t>
            </a:r>
            <a:r>
              <a:rPr lang="pt-BR" dirty="0"/>
              <a:t>a respeito de riscos.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77112" y="3782612"/>
            <a:ext cx="3676650" cy="231457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39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242788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4483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ESTABELECIMENTO DO CONTEXTO</a:t>
            </a:r>
          </a:p>
        </p:txBody>
      </p:sp>
      <p:sp>
        <p:nvSpPr>
          <p:cNvPr id="4" name="Retângulo 3"/>
          <p:cNvSpPr/>
          <p:nvPr/>
        </p:nvSpPr>
        <p:spPr>
          <a:xfrm>
            <a:off x="1187624" y="2165419"/>
            <a:ext cx="72823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Consiste em </a:t>
            </a:r>
            <a:r>
              <a:rPr lang="pt-BR" b="1" dirty="0"/>
              <a:t>entender o evento </a:t>
            </a:r>
            <a:r>
              <a:rPr lang="pt-BR" dirty="0"/>
              <a:t>conhecendo os contexto interno e externo , assim </a:t>
            </a:r>
            <a:r>
              <a:rPr lang="pt-BR" dirty="0" smtClean="0"/>
              <a:t>como </a:t>
            </a:r>
            <a:r>
              <a:rPr lang="pt-BR" b="1" dirty="0" smtClean="0"/>
              <a:t>estabelecer </a:t>
            </a:r>
            <a:r>
              <a:rPr lang="pt-BR" b="1" dirty="0"/>
              <a:t>os critérios de risco</a:t>
            </a:r>
            <a:r>
              <a:rPr lang="pt-BR" dirty="0"/>
              <a:t>. </a:t>
            </a:r>
          </a:p>
        </p:txBody>
      </p:sp>
      <p:sp>
        <p:nvSpPr>
          <p:cNvPr id="3" name="Retângulo 2"/>
          <p:cNvSpPr/>
          <p:nvPr/>
        </p:nvSpPr>
        <p:spPr>
          <a:xfrm>
            <a:off x="1763689" y="2967335"/>
            <a:ext cx="67062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A GESTÃO DE RISCOS OCORRE NO CONTEXTO </a:t>
            </a:r>
            <a:r>
              <a:rPr lang="pt-BR" b="1" dirty="0" smtClean="0"/>
              <a:t>DA ORGANIZAÇÃO</a:t>
            </a:r>
            <a:r>
              <a:rPr lang="pt-BR" dirty="0"/>
              <a:t>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30011" y="3347705"/>
            <a:ext cx="6538890" cy="260405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40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4015697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6856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DOS CRITÉRIOS DE RISCO</a:t>
            </a:r>
          </a:p>
        </p:txBody>
      </p:sp>
      <p:sp>
        <p:nvSpPr>
          <p:cNvPr id="3" name="Retângulo 2"/>
          <p:cNvSpPr/>
          <p:nvPr/>
        </p:nvSpPr>
        <p:spPr>
          <a:xfrm>
            <a:off x="1349147" y="2173839"/>
            <a:ext cx="75134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ASPECTOS A SEREM CONSIDERADOS NA DEFINIÇÃO DOS CRITÉRIOS DE RISCO</a:t>
            </a:r>
            <a:endParaRPr lang="pt-BR" dirty="0"/>
          </a:p>
        </p:txBody>
      </p:sp>
      <p:sp>
        <p:nvSpPr>
          <p:cNvPr id="5" name="Retângulo 4"/>
          <p:cNvSpPr/>
          <p:nvPr/>
        </p:nvSpPr>
        <p:spPr>
          <a:xfrm>
            <a:off x="1858310" y="2683036"/>
            <a:ext cx="6746138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Natureza </a:t>
            </a:r>
            <a:r>
              <a:rPr lang="pt-BR" dirty="0"/>
              <a:t>e tipos de causas de riscos.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  <a:r>
              <a:rPr lang="pt-BR" dirty="0"/>
              <a:t>que podem ocorrer e como serão medidas.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a probabilidade será definida.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Evolução </a:t>
            </a:r>
            <a:r>
              <a:rPr lang="pt-BR" dirty="0"/>
              <a:t>no tempo da probabilidade e/ou consequência.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o nível de risco será determinado.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Pontos </a:t>
            </a:r>
            <a:r>
              <a:rPr lang="pt-BR" dirty="0"/>
              <a:t>de vista das partes interessadas.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Definição </a:t>
            </a:r>
            <a:r>
              <a:rPr lang="pt-BR" dirty="0"/>
              <a:t>do nível em que o risco se torna aceitável.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e quais combinações de riscos serão consideradas.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8" name="Retângulo 17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41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449827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94" y="2537897"/>
            <a:ext cx="1085095" cy="1117915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868135" y="2173839"/>
            <a:ext cx="7994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A identificação de riscos refere-se a </a:t>
            </a:r>
            <a:r>
              <a:rPr lang="pt-BR" b="1" dirty="0"/>
              <a:t>assinalar de </a:t>
            </a:r>
            <a:r>
              <a:rPr lang="pt-BR" b="1" dirty="0" smtClean="0"/>
              <a:t>forma ampla </a:t>
            </a:r>
            <a:r>
              <a:rPr lang="pt-BR" b="1" dirty="0"/>
              <a:t>os riscos </a:t>
            </a:r>
            <a:r>
              <a:rPr lang="pt-BR" dirty="0"/>
              <a:t>que podem </a:t>
            </a:r>
            <a:r>
              <a:rPr lang="pt-BR" u="sng" dirty="0"/>
              <a:t>afetar a segurança</a:t>
            </a:r>
            <a:r>
              <a:rPr lang="pt-BR" dirty="0"/>
              <a:t>.</a:t>
            </a:r>
          </a:p>
        </p:txBody>
      </p:sp>
      <p:sp>
        <p:nvSpPr>
          <p:cNvPr id="4" name="Retângulo 3"/>
          <p:cNvSpPr/>
          <p:nvPr/>
        </p:nvSpPr>
        <p:spPr>
          <a:xfrm>
            <a:off x="1979712" y="3053909"/>
            <a:ext cx="6480720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Determina-se: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as </a:t>
            </a:r>
            <a:r>
              <a:rPr lang="pt-BR" dirty="0"/>
              <a:t>fontes de riscos (ameaças)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áreas </a:t>
            </a:r>
            <a:r>
              <a:rPr lang="pt-BR" dirty="0"/>
              <a:t>de impactos (locais/vítimas/ativos)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eventos </a:t>
            </a:r>
            <a:r>
              <a:rPr lang="pt-BR" dirty="0"/>
              <a:t>(acontecimentos/mudanças de circunstâncias)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(motivações)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  <a:r>
              <a:rPr lang="pt-BR" dirty="0"/>
              <a:t>(impactos)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deficiências/fragilidades </a:t>
            </a:r>
            <a:r>
              <a:rPr lang="pt-BR" dirty="0"/>
              <a:t>dos controles existentes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42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450065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475656" y="2073067"/>
            <a:ext cx="709895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PROCESSO PARA IDENTIFICAR OS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Identificar </a:t>
            </a:r>
            <a:r>
              <a:rPr lang="pt-BR" dirty="0"/>
              <a:t>os fatores chave.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Em </a:t>
            </a:r>
            <a:r>
              <a:rPr lang="pt-BR" dirty="0"/>
              <a:t>cada fator chave relacionar as fontes de riscos (ameaça/perigo).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Detalhar </a:t>
            </a:r>
            <a:r>
              <a:rPr lang="pt-BR" dirty="0"/>
              <a:t>as fontes de risco (ação, ator, capacidade).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Descrever </a:t>
            </a:r>
            <a:r>
              <a:rPr lang="pt-BR" dirty="0"/>
              <a:t>as deficiências (fragilidades) ou os fatores críticos relacionados.</a:t>
            </a:r>
          </a:p>
        </p:txBody>
      </p:sp>
      <p:sp>
        <p:nvSpPr>
          <p:cNvPr id="7" name="Retângulo 6"/>
          <p:cNvSpPr/>
          <p:nvPr/>
        </p:nvSpPr>
        <p:spPr>
          <a:xfrm>
            <a:off x="1664714" y="3914213"/>
            <a:ext cx="665170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DEVEM SER CONSIDERADOS: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Fatores que podem influenciar a realização dos objetivos propostos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Mudanças </a:t>
            </a:r>
            <a:r>
              <a:rPr lang="pt-BR" dirty="0"/>
              <a:t>na situação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Alterações </a:t>
            </a:r>
            <a:r>
              <a:rPr lang="pt-BR" dirty="0"/>
              <a:t>nas circunstâncias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e consequências.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42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780418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835696" y="2274838"/>
            <a:ext cx="6768752" cy="32778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ELEMENTOS INTEGRANTES DO RISCO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Fonte </a:t>
            </a:r>
            <a:r>
              <a:rPr lang="pt-BR" dirty="0"/>
              <a:t>de risco/ameaça/perigo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Evento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Causa/motivação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Impacto/consequência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Deficiências</a:t>
            </a:r>
            <a:r>
              <a:rPr lang="pt-BR" dirty="0"/>
              <a:t>/ fragilidades/fatores críticos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Horizonte </a:t>
            </a:r>
            <a:r>
              <a:rPr lang="pt-BR" dirty="0"/>
              <a:t>temporal e espacial da ocorrência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Controles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43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437221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2286000" y="2274838"/>
            <a:ext cx="4572000" cy="286232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b="1" dirty="0"/>
              <a:t>TÉCNICAS PARA A IDENTIFICAÇÃO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Brainstorming.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Discussões dirigidas.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err="1"/>
              <a:t>What-if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Entrevista com especialistas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Relatórios </a:t>
            </a:r>
            <a:r>
              <a:rPr lang="pt-BR" dirty="0"/>
              <a:t>de eventos anteriores.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Listas de verificação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44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429304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17439" y="6312324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476292" y="2038890"/>
            <a:ext cx="698413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É a </a:t>
            </a:r>
            <a:r>
              <a:rPr lang="pt-BR" b="1" dirty="0"/>
              <a:t>compreensão dos riscos</a:t>
            </a:r>
            <a:r>
              <a:rPr lang="pt-BR" dirty="0"/>
              <a:t>, que fornecerá subsídios para a avalição </a:t>
            </a:r>
            <a:r>
              <a:rPr lang="pt-BR" dirty="0" smtClean="0"/>
              <a:t>de riscos </a:t>
            </a:r>
            <a:r>
              <a:rPr lang="pt-BR" dirty="0"/>
              <a:t>e as </a:t>
            </a:r>
            <a:r>
              <a:rPr lang="pt-BR" b="1" dirty="0"/>
              <a:t>decisões de tratamento</a:t>
            </a:r>
            <a:r>
              <a:rPr lang="pt-BR" dirty="0"/>
              <a:t>. </a:t>
            </a:r>
          </a:p>
        </p:txBody>
      </p:sp>
      <p:sp>
        <p:nvSpPr>
          <p:cNvPr id="5" name="Retângulo 4"/>
          <p:cNvSpPr/>
          <p:nvPr/>
        </p:nvSpPr>
        <p:spPr>
          <a:xfrm>
            <a:off x="1753817" y="2904083"/>
            <a:ext cx="710882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“A análise de risco envolve </a:t>
            </a:r>
            <a:r>
              <a:rPr lang="pt-BR" dirty="0" smtClean="0"/>
              <a:t>a </a:t>
            </a:r>
            <a:r>
              <a:rPr lang="pt-BR" b="1" dirty="0" smtClean="0"/>
              <a:t>apreciação </a:t>
            </a:r>
            <a:r>
              <a:rPr lang="pt-BR" b="1" dirty="0"/>
              <a:t>das causas e as fontes </a:t>
            </a:r>
            <a:r>
              <a:rPr lang="pt-BR" b="1" dirty="0" smtClean="0"/>
              <a:t>de risco</a:t>
            </a:r>
            <a:r>
              <a:rPr lang="pt-BR" dirty="0"/>
              <a:t>, suas </a:t>
            </a:r>
            <a:r>
              <a:rPr lang="pt-BR" b="1" dirty="0"/>
              <a:t>consequências positivas </a:t>
            </a:r>
            <a:r>
              <a:rPr lang="pt-BR" b="1" dirty="0" smtClean="0"/>
              <a:t>e negativas</a:t>
            </a:r>
            <a:r>
              <a:rPr lang="pt-BR" dirty="0"/>
              <a:t>, e a </a:t>
            </a:r>
            <a:r>
              <a:rPr lang="pt-BR" b="1" dirty="0"/>
              <a:t>probabilidade</a:t>
            </a:r>
            <a:r>
              <a:rPr lang="pt-BR" dirty="0"/>
              <a:t> de </a:t>
            </a:r>
            <a:r>
              <a:rPr lang="pt-BR" dirty="0" smtClean="0"/>
              <a:t>que estas </a:t>
            </a:r>
            <a:r>
              <a:rPr lang="pt-BR" dirty="0"/>
              <a:t>consequências </a:t>
            </a:r>
            <a:r>
              <a:rPr lang="pt-BR" dirty="0" smtClean="0"/>
              <a:t>possam </a:t>
            </a:r>
            <a:r>
              <a:rPr lang="pt-BR" b="1" dirty="0" smtClean="0"/>
              <a:t>ocorrer</a:t>
            </a:r>
            <a:r>
              <a:rPr lang="pt-BR" dirty="0"/>
              <a:t>.”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33961" y="3712107"/>
            <a:ext cx="2306864" cy="2564868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1691680" y="3827413"/>
            <a:ext cx="514228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Para cada evento de risco:</a:t>
            </a:r>
          </a:p>
          <a:p>
            <a:r>
              <a:rPr lang="pt-BR" dirty="0"/>
              <a:t>1. estimar a probabilidade (com que frequência pode</a:t>
            </a:r>
          </a:p>
          <a:p>
            <a:r>
              <a:rPr lang="pt-BR" dirty="0"/>
              <a:t>ocorrer)</a:t>
            </a:r>
          </a:p>
          <a:p>
            <a:r>
              <a:rPr lang="pt-BR" dirty="0"/>
              <a:t>2. classificar os impactos (consequências) pela sua</a:t>
            </a:r>
          </a:p>
          <a:p>
            <a:r>
              <a:rPr lang="pt-BR" dirty="0"/>
              <a:t>gravidade</a:t>
            </a:r>
          </a:p>
          <a:p>
            <a:r>
              <a:rPr lang="pt-BR" dirty="0"/>
              <a:t>3. determinar o nível do risco com base na combinação</a:t>
            </a:r>
          </a:p>
          <a:p>
            <a:r>
              <a:rPr lang="pt-BR" dirty="0"/>
              <a:t>entre probabilidade e impactos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45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886262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tângulo de cantos arredondados 4"/>
          <p:cNvSpPr/>
          <p:nvPr/>
        </p:nvSpPr>
        <p:spPr>
          <a:xfrm>
            <a:off x="1828383" y="1663739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Objetivos</a:t>
            </a:r>
            <a:endParaRPr lang="pt-BR" sz="3200" dirty="0"/>
          </a:p>
        </p:txBody>
      </p:sp>
      <p:sp>
        <p:nvSpPr>
          <p:cNvPr id="17" name="Texto explicativo em elipse 16"/>
          <p:cNvSpPr/>
          <p:nvPr/>
        </p:nvSpPr>
        <p:spPr>
          <a:xfrm>
            <a:off x="3995936" y="764704"/>
            <a:ext cx="2839769" cy="933467"/>
          </a:xfrm>
          <a:prstGeom prst="wedgeEllipseCallout">
            <a:avLst>
              <a:gd name="adj1" fmla="val 78883"/>
              <a:gd name="adj2" fmla="val 5088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/>
              <a:t>Conceitos</a:t>
            </a:r>
          </a:p>
          <a:p>
            <a:pPr algn="ctr"/>
            <a:endParaRPr lang="pt-BR" dirty="0"/>
          </a:p>
        </p:txBody>
      </p:sp>
      <p:cxnSp>
        <p:nvCxnSpPr>
          <p:cNvPr id="24" name="Conector de seta reta 23"/>
          <p:cNvCxnSpPr>
            <a:stCxn id="17" idx="3"/>
          </p:cNvCxnSpPr>
          <p:nvPr/>
        </p:nvCxnSpPr>
        <p:spPr>
          <a:xfrm flipH="1">
            <a:off x="3831643" y="1561468"/>
            <a:ext cx="580168" cy="57138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6139" y="2889526"/>
            <a:ext cx="2695575" cy="253365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3379862" y="5387862"/>
            <a:ext cx="40469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que se estabelece para ser alcançado.</a:t>
            </a:r>
          </a:p>
        </p:txBody>
      </p:sp>
      <p:sp>
        <p:nvSpPr>
          <p:cNvPr id="18" name="Retângulo de cantos arredondados 17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02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658713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1482232" y="2075062"/>
            <a:ext cx="661815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O risco é analisado considerando-se as </a:t>
            </a:r>
            <a:r>
              <a:rPr lang="pt-BR" dirty="0" smtClean="0"/>
              <a:t>suas</a:t>
            </a:r>
          </a:p>
          <a:p>
            <a:r>
              <a:rPr lang="pt-BR" dirty="0" smtClean="0"/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Probabilidades </a:t>
            </a:r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1664715" y="3549719"/>
            <a:ext cx="639045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FATORES QUE INFLUENCIAM A </a:t>
            </a:r>
            <a:r>
              <a:rPr lang="pt-BR" b="1" dirty="0" smtClean="0"/>
              <a:t>ANÁLISE</a:t>
            </a:r>
          </a:p>
          <a:p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Disponibilidade </a:t>
            </a:r>
            <a:r>
              <a:rPr lang="pt-BR" dirty="0"/>
              <a:t>de dados a respeito do risco (quantidade).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Existência de </a:t>
            </a:r>
            <a:r>
              <a:rPr lang="pt-BR" dirty="0"/>
              <a:t>dados que podem ser mensurados.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Registros </a:t>
            </a:r>
            <a:r>
              <a:rPr lang="pt-BR" dirty="0"/>
              <a:t>de estatística histórica.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Experiência </a:t>
            </a:r>
            <a:r>
              <a:rPr lang="pt-BR" dirty="0"/>
              <a:t>dos analistas.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</a:t>
            </a:r>
            <a:r>
              <a:rPr lang="pt-BR" dirty="0"/>
              <a:t>do contexto (detalhamento e foco).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Tempo </a:t>
            </a:r>
            <a:r>
              <a:rPr lang="pt-BR" dirty="0"/>
              <a:t>disponível para levantamento de dados.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46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169110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19223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TIPOS DE ANÁLISE</a:t>
            </a:r>
          </a:p>
        </p:txBody>
      </p:sp>
      <p:sp>
        <p:nvSpPr>
          <p:cNvPr id="5" name="Retângulo 4"/>
          <p:cNvSpPr/>
          <p:nvPr/>
        </p:nvSpPr>
        <p:spPr>
          <a:xfrm>
            <a:off x="1664715" y="2545761"/>
            <a:ext cx="7098953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ANÁLISE PODE SER QUALITATIVA, QUANTITATIVA E SEMIQUANTITATIVA.</a:t>
            </a:r>
          </a:p>
          <a:p>
            <a:endParaRPr lang="pt-BR" dirty="0" smtClean="0"/>
          </a:p>
          <a:p>
            <a:r>
              <a:rPr lang="pt-BR" dirty="0" smtClean="0"/>
              <a:t>O </a:t>
            </a:r>
            <a:r>
              <a:rPr lang="pt-BR" dirty="0"/>
              <a:t>que define: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Tipos </a:t>
            </a:r>
            <a:r>
              <a:rPr lang="pt-BR" dirty="0"/>
              <a:t>de </a:t>
            </a:r>
            <a:r>
              <a:rPr lang="pt-BR" dirty="0" smtClean="0"/>
              <a:t>dados;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Existência </a:t>
            </a:r>
            <a:r>
              <a:rPr lang="pt-BR" dirty="0"/>
              <a:t>de estatísticas de históricos de </a:t>
            </a:r>
            <a:r>
              <a:rPr lang="pt-BR" dirty="0" smtClean="0"/>
              <a:t>ocorrências;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Estatísticas atualizadas;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Dados numéricos;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Análises </a:t>
            </a:r>
            <a:r>
              <a:rPr lang="pt-BR" dirty="0"/>
              <a:t>de Inteligência.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47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657191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11960" y="1570768"/>
            <a:ext cx="23052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QUALITATIVA</a:t>
            </a:r>
          </a:p>
        </p:txBody>
      </p:sp>
      <p:sp>
        <p:nvSpPr>
          <p:cNvPr id="4" name="Retângulo 3"/>
          <p:cNvSpPr/>
          <p:nvPr/>
        </p:nvSpPr>
        <p:spPr>
          <a:xfrm>
            <a:off x="1883791" y="1940100"/>
            <a:ext cx="6576641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Utiliza a descrição ou escalas explicativas para definir uma grau </a:t>
            </a:r>
            <a:r>
              <a:rPr lang="pt-BR" dirty="0" smtClean="0"/>
              <a:t>de probabilidade </a:t>
            </a:r>
            <a:r>
              <a:rPr lang="pt-BR" dirty="0"/>
              <a:t>ou impacto. É realizada com base nos componentes do risco.</a:t>
            </a:r>
          </a:p>
          <a:p>
            <a:pPr algn="just"/>
            <a:r>
              <a:rPr lang="pt-BR" dirty="0"/>
              <a:t>Envolve relação imagem e reputação e dados intangíveis.</a:t>
            </a:r>
          </a:p>
          <a:p>
            <a:pPr algn="just"/>
            <a:r>
              <a:rPr lang="pt-BR" dirty="0"/>
              <a:t>Pode utilizar análises de Inteligência.</a:t>
            </a:r>
          </a:p>
          <a:p>
            <a:pPr algn="just"/>
            <a:r>
              <a:rPr lang="pt-BR" dirty="0"/>
              <a:t>Utilizada: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Na </a:t>
            </a:r>
            <a:r>
              <a:rPr lang="pt-BR" dirty="0"/>
              <a:t>análise inicial do risco.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Quando </a:t>
            </a:r>
            <a:r>
              <a:rPr lang="pt-BR" dirty="0"/>
              <a:t>não se dispõe de dados numéricos.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Quando </a:t>
            </a:r>
            <a:r>
              <a:rPr lang="pt-BR" dirty="0"/>
              <a:t>os dados numéricos são inadequados ou insuficientes.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Situações </a:t>
            </a:r>
            <a:r>
              <a:rPr lang="pt-BR" dirty="0"/>
              <a:t>complexas.</a:t>
            </a:r>
          </a:p>
          <a:p>
            <a:pPr algn="just"/>
            <a:r>
              <a:rPr lang="pt-BR" b="1" dirty="0" smtClean="0"/>
              <a:t>OBS: Exige </a:t>
            </a:r>
            <a:r>
              <a:rPr lang="pt-BR" b="1" dirty="0"/>
              <a:t>grupo de controle com especialistas experientes. </a:t>
            </a:r>
          </a:p>
        </p:txBody>
      </p:sp>
      <p:sp>
        <p:nvSpPr>
          <p:cNvPr id="7" name="Retângulo 6"/>
          <p:cNvSpPr/>
          <p:nvPr/>
        </p:nvSpPr>
        <p:spPr>
          <a:xfrm>
            <a:off x="1859546" y="5012973"/>
            <a:ext cx="691276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Maior facilidade de chegar a resultados.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Resultados </a:t>
            </a:r>
            <a:r>
              <a:rPr lang="pt-BR" dirty="0"/>
              <a:t>dependem da experiência e qualidade dos especialistas.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Não </a:t>
            </a:r>
            <a:r>
              <a:rPr lang="pt-BR" dirty="0"/>
              <a:t>há necessidade de quantificar a frequência da ameaça.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Facilidade </a:t>
            </a:r>
            <a:r>
              <a:rPr lang="pt-BR" dirty="0"/>
              <a:t>para destacar riscos graves ou diferenciados.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48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757517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252646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QUANTITATIVA </a:t>
            </a:r>
          </a:p>
        </p:txBody>
      </p:sp>
      <p:sp>
        <p:nvSpPr>
          <p:cNvPr id="5" name="Retângulo 4"/>
          <p:cNvSpPr/>
          <p:nvPr/>
        </p:nvSpPr>
        <p:spPr>
          <a:xfrm>
            <a:off x="1835696" y="2411700"/>
            <a:ext cx="662473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Utilização de uma unidade de medida conhecida (%, </a:t>
            </a:r>
            <a:r>
              <a:rPr lang="pt-BR" dirty="0" smtClean="0"/>
              <a:t>custos, tempos </a:t>
            </a:r>
            <a:r>
              <a:rPr lang="pt-BR" dirty="0"/>
              <a:t>gasto)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Podem </a:t>
            </a:r>
            <a:r>
              <a:rPr lang="pt-BR" dirty="0"/>
              <a:t>ser estatísticas, percentuais, valores de custo e lucro.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É </a:t>
            </a:r>
            <a:r>
              <a:rPr lang="pt-BR" dirty="0"/>
              <a:t>a representação em dados numéricos da probabilidade e do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impacto.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Há </a:t>
            </a:r>
            <a:r>
              <a:rPr lang="pt-BR" dirty="0"/>
              <a:t>necessidade de precisão na coleta de valores numéricos.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Relaciona </a:t>
            </a:r>
            <a:r>
              <a:rPr lang="pt-BR" dirty="0"/>
              <a:t>custo ou % </a:t>
            </a:r>
            <a:r>
              <a:rPr lang="pt-BR" dirty="0" smtClean="0"/>
              <a:t>a </a:t>
            </a:r>
            <a:r>
              <a:rPr lang="pt-BR" dirty="0"/>
              <a:t>um valor.</a:t>
            </a:r>
          </a:p>
        </p:txBody>
      </p:sp>
      <p:sp>
        <p:nvSpPr>
          <p:cNvPr id="7" name="Retângulo 6"/>
          <p:cNvSpPr/>
          <p:nvPr/>
        </p:nvSpPr>
        <p:spPr>
          <a:xfrm>
            <a:off x="1855360" y="4725591"/>
            <a:ext cx="686467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Facilita o envolvimento de pessoas que não são especialistas.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Riscos </a:t>
            </a:r>
            <a:r>
              <a:rPr lang="pt-BR" dirty="0"/>
              <a:t>são avaliados de acordo com impactos numéricos.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Resultados </a:t>
            </a:r>
            <a:r>
              <a:rPr lang="pt-BR" dirty="0"/>
              <a:t>é expresso por valores ou percentuais.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Coleta </a:t>
            </a:r>
            <a:r>
              <a:rPr lang="pt-BR" dirty="0"/>
              <a:t>de registros históricos tendem a aumentar a precisão.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48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434799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30811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SEMI-QUANTITATIVA </a:t>
            </a:r>
          </a:p>
        </p:txBody>
      </p:sp>
      <p:sp>
        <p:nvSpPr>
          <p:cNvPr id="4" name="Retângulo 3"/>
          <p:cNvSpPr/>
          <p:nvPr/>
        </p:nvSpPr>
        <p:spPr>
          <a:xfrm>
            <a:off x="1997967" y="2343250"/>
            <a:ext cx="6864673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Consiste em atribuir valores a escala descritivas.</a:t>
            </a:r>
          </a:p>
          <a:p>
            <a:r>
              <a:rPr lang="pt-BR" dirty="0"/>
              <a:t>Exemplo.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Raramente ocorre – 1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Esporadicamente ocorre – 2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Normalmente ocorre – 3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Com frequência ocorre -4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Com muita frequência ocorre - 5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Não </a:t>
            </a:r>
            <a:r>
              <a:rPr lang="pt-BR" dirty="0"/>
              <a:t>há necessidade de grande exatidão.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Combinação </a:t>
            </a:r>
            <a:r>
              <a:rPr lang="pt-BR" dirty="0"/>
              <a:t>de números e descrição pode ser de acordo </a:t>
            </a:r>
            <a:r>
              <a:rPr lang="pt-BR" dirty="0" smtClean="0"/>
              <a:t>com qualquer </a:t>
            </a:r>
            <a:r>
              <a:rPr lang="pt-BR" dirty="0"/>
              <a:t>fórmula selecionada.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49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732729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339752" y="2033251"/>
            <a:ext cx="517885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CONSIDERAÇÕES A RESPEITO DE ANÁLISE DE RISCOS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664715" y="2450273"/>
            <a:ext cx="6678488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/>
              <a:t>Análise inicial</a:t>
            </a:r>
            <a:r>
              <a:rPr lang="pt-BR" dirty="0"/>
              <a:t>: qualitativa.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Disponibilidade </a:t>
            </a:r>
            <a:r>
              <a:rPr lang="pt-BR" dirty="0"/>
              <a:t>de dados mensuráveis: quantitativa.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Adequação </a:t>
            </a:r>
            <a:r>
              <a:rPr lang="pt-BR" dirty="0"/>
              <a:t>da análise ao tipo mais indicado (quantitativa ou qualitativa).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Não </a:t>
            </a:r>
            <a:r>
              <a:rPr lang="pt-BR" b="1" dirty="0"/>
              <a:t>forçar </a:t>
            </a:r>
            <a:r>
              <a:rPr lang="pt-BR" dirty="0"/>
              <a:t>análises quantitativas </a:t>
            </a:r>
            <a:r>
              <a:rPr lang="pt-BR" b="1" dirty="0"/>
              <a:t>quando não for possível </a:t>
            </a:r>
            <a:r>
              <a:rPr lang="pt-BR" dirty="0"/>
              <a:t>mensurar </a:t>
            </a:r>
            <a:r>
              <a:rPr lang="pt-BR" dirty="0" smtClean="0"/>
              <a:t>com propriedade</a:t>
            </a:r>
            <a:r>
              <a:rPr lang="pt-BR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Influencia </a:t>
            </a:r>
            <a:r>
              <a:rPr lang="pt-BR" dirty="0"/>
              <a:t>a </a:t>
            </a:r>
            <a:r>
              <a:rPr lang="pt-BR" b="1" dirty="0"/>
              <a:t>seleção do método </a:t>
            </a:r>
            <a:r>
              <a:rPr lang="pt-BR" dirty="0"/>
              <a:t>de análise: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 </a:t>
            </a:r>
            <a:r>
              <a:rPr lang="pt-BR" dirty="0"/>
              <a:t>de aplicação da GR (empresa, grandes eventos, projetos).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dirty="0" smtClean="0"/>
              <a:t>objetivos</a:t>
            </a:r>
            <a:r>
              <a:rPr lang="pt-BR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As </a:t>
            </a:r>
            <a:r>
              <a:rPr lang="pt-BR" dirty="0"/>
              <a:t>considerações devem ser realizadas com </a:t>
            </a:r>
            <a:r>
              <a:rPr lang="pt-BR" b="1" dirty="0"/>
              <a:t>base em dados e informações </a:t>
            </a:r>
            <a:r>
              <a:rPr lang="pt-BR" b="1" dirty="0" smtClean="0"/>
              <a:t>e não </a:t>
            </a:r>
            <a:r>
              <a:rPr lang="pt-BR" b="1" dirty="0"/>
              <a:t>em suposições.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50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385722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339752" y="2033251"/>
            <a:ext cx="48013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TABELAS DE PROBABILIDADE E CONSEQUÊNCIAS</a:t>
            </a:r>
          </a:p>
        </p:txBody>
      </p:sp>
      <p:sp>
        <p:nvSpPr>
          <p:cNvPr id="4" name="Retângulo 3"/>
          <p:cNvSpPr/>
          <p:nvPr/>
        </p:nvSpPr>
        <p:spPr>
          <a:xfrm>
            <a:off x="1664715" y="2551837"/>
            <a:ext cx="693973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Elaboradas para definir escalas de classificação de probabilidades e consequências</a:t>
            </a:r>
            <a:r>
              <a:rPr lang="pt-BR" dirty="0" smtClean="0"/>
              <a:t>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Facilitam </a:t>
            </a:r>
            <a:r>
              <a:rPr lang="pt-BR" dirty="0"/>
              <a:t>o entendimento dos graus de probabilidade e consequências</a:t>
            </a:r>
            <a:r>
              <a:rPr lang="pt-BR" dirty="0" smtClean="0"/>
              <a:t>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Devem </a:t>
            </a:r>
            <a:r>
              <a:rPr lang="pt-BR" dirty="0"/>
              <a:t>ser coerentes com o contexto. </a:t>
            </a:r>
            <a:endParaRPr lang="pt-BR" dirty="0" smtClean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Compostas </a:t>
            </a:r>
            <a:r>
              <a:rPr lang="pt-BR" dirty="0"/>
              <a:t>por uma escala numérica, descrição e um descritor.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51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983818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907618" y="2042824"/>
            <a:ext cx="18349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CONSEQUÊNCIAS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907618" y="2406442"/>
            <a:ext cx="657664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Índice relacionado ao impacto decorrente de um incidente de </a:t>
            </a:r>
            <a:r>
              <a:rPr lang="pt-BR" dirty="0" smtClean="0"/>
              <a:t>segurança relacionado </a:t>
            </a:r>
            <a:r>
              <a:rPr lang="pt-BR" dirty="0"/>
              <a:t>a um risco específico. </a:t>
            </a:r>
          </a:p>
        </p:txBody>
      </p:sp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41614"/>
              </p:ext>
            </p:extLst>
          </p:nvPr>
        </p:nvGraphicFramePr>
        <p:xfrm>
          <a:off x="1664715" y="2499994"/>
          <a:ext cx="7371780" cy="2791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7045"/>
                <a:gridCol w="1440160"/>
                <a:gridCol w="518457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NÍVEL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DESCRITOR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DEFINIÇÃO</a:t>
                      </a:r>
                    </a:p>
                    <a:p>
                      <a:pPr algn="ctr"/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Irrelevante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Impacto insignificante nos objetivos 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2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Menor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Efeitos menores que são facilmente remediados.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3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Moderado</a:t>
                      </a:r>
                      <a:endParaRPr lang="pt-BR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Alguns objetivos afetados.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4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Sério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Alguns objetivos importantes não podem ser atingidos.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  <a:r>
                        <a:rPr lang="pt-BR" dirty="0" smtClean="0"/>
                        <a:t> 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 maioria dos objetivos não pode ser atingidos.</a:t>
                      </a:r>
                      <a:endParaRPr lang="pt-BR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52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485887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5577233"/>
              </p:ext>
            </p:extLst>
          </p:nvPr>
        </p:nvGraphicFramePr>
        <p:xfrm>
          <a:off x="1887536" y="2297275"/>
          <a:ext cx="6572896" cy="3015717"/>
        </p:xfrm>
        <a:graphic>
          <a:graphicData uri="http://schemas.openxmlformats.org/drawingml/2006/table">
            <a:tbl>
              <a:tblPr firstRow="1" firstCol="1" bandRow="1"/>
              <a:tblGrid>
                <a:gridCol w="1535360"/>
                <a:gridCol w="404247"/>
                <a:gridCol w="995069"/>
                <a:gridCol w="839589"/>
                <a:gridCol w="932877"/>
                <a:gridCol w="932877"/>
                <a:gridCol w="932877"/>
              </a:tblGrid>
              <a:tr h="301572">
                <a:tc gridSpan="7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Matriz de Avaliação de Risco IFAM (Atual)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Probabilidade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904713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Impacto</a:t>
                      </a:r>
                      <a:endParaRPr lang="pt-B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Improvável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(1)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Pouco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(2)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(3)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Muito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(4)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Altemente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(5)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05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Sério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08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Moderado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03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Menor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02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08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Irrelevante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01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03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807433"/>
              </p:ext>
            </p:extLst>
          </p:nvPr>
        </p:nvGraphicFramePr>
        <p:xfrm>
          <a:off x="1904304" y="5436207"/>
          <a:ext cx="1254125" cy="717552"/>
        </p:xfrm>
        <a:graphic>
          <a:graphicData uri="http://schemas.openxmlformats.org/drawingml/2006/table">
            <a:tbl>
              <a:tblPr firstRow="1" firstCol="1" bandRow="1"/>
              <a:tblGrid>
                <a:gridCol w="682625"/>
                <a:gridCol w="571500"/>
              </a:tblGrid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Alto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Médio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Baixo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53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580236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3330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AVALIAÇÃO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664715" y="2690336"/>
            <a:ext cx="737178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Proporciona subsídios para a tomada de decisão com base na análise </a:t>
            </a:r>
            <a:r>
              <a:rPr lang="pt-BR" dirty="0" smtClean="0"/>
              <a:t>de riscos</a:t>
            </a:r>
            <a:r>
              <a:rPr lang="pt-BR" dirty="0"/>
              <a:t>. </a:t>
            </a:r>
            <a:endParaRPr lang="pt-BR" dirty="0" smtClean="0"/>
          </a:p>
          <a:p>
            <a:endParaRPr lang="pt-BR" dirty="0" smtClean="0"/>
          </a:p>
          <a:p>
            <a:r>
              <a:rPr lang="pt-BR" b="1" dirty="0" smtClean="0"/>
              <a:t>DECISÕES </a:t>
            </a:r>
            <a:r>
              <a:rPr lang="pt-BR" b="1" dirty="0"/>
              <a:t>A RESPEITO DE</a:t>
            </a:r>
            <a:r>
              <a:rPr lang="pt-BR" b="1" dirty="0" smtClean="0"/>
              <a:t>: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Riscos </a:t>
            </a:r>
            <a:r>
              <a:rPr lang="pt-BR" dirty="0"/>
              <a:t>que precisam ser tratados. 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Prioridade </a:t>
            </a:r>
            <a:r>
              <a:rPr lang="pt-BR" dirty="0"/>
              <a:t>no tratamento destes riscos.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54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409798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196622" y="1975001"/>
            <a:ext cx="663908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que faz com que o objetivo alcançado seja diferente do pretendido?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54050" y="3887758"/>
            <a:ext cx="3324225" cy="2209800"/>
          </a:xfrm>
          <a:prstGeom prst="rect">
            <a:avLst/>
          </a:prstGeom>
        </p:spPr>
      </p:pic>
      <p:pic>
        <p:nvPicPr>
          <p:cNvPr id="8" name="Imagem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90857" y="4163088"/>
            <a:ext cx="3687973" cy="1930616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2479083" y="3426791"/>
            <a:ext cx="2074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 Pretendido</a:t>
            </a:r>
          </a:p>
        </p:txBody>
      </p:sp>
      <p:sp>
        <p:nvSpPr>
          <p:cNvPr id="18" name="Retângulo 17"/>
          <p:cNvSpPr/>
          <p:nvPr/>
        </p:nvSpPr>
        <p:spPr>
          <a:xfrm>
            <a:off x="6135595" y="3800805"/>
            <a:ext cx="20249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 Alcançado</a:t>
            </a: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03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4070649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3330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AVALIAÇÃO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3635896" y="1922060"/>
            <a:ext cx="148989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PRIORIDADES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835695" y="2413338"/>
            <a:ext cx="7026945" cy="2957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dirty="0"/>
              <a:t>IMPOSTAS EM FACE DE: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Grau </a:t>
            </a:r>
            <a:r>
              <a:rPr lang="pt-BR" dirty="0"/>
              <a:t>de risco.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Recursos </a:t>
            </a:r>
            <a:r>
              <a:rPr lang="pt-BR" dirty="0"/>
              <a:t>financeiros.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Recursos </a:t>
            </a:r>
            <a:r>
              <a:rPr lang="pt-BR" dirty="0"/>
              <a:t>humanos capacitados.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Escassez </a:t>
            </a:r>
            <a:r>
              <a:rPr lang="pt-BR" dirty="0"/>
              <a:t>de equipamentos.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Tempo </a:t>
            </a:r>
            <a:r>
              <a:rPr lang="pt-BR" dirty="0"/>
              <a:t>disponível para execução.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Capacidade </a:t>
            </a:r>
            <a:r>
              <a:rPr lang="pt-BR" dirty="0"/>
              <a:t>dos recursos humanos.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55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738057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68233" y="3107209"/>
            <a:ext cx="3288043" cy="2973301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sp>
        <p:nvSpPr>
          <p:cNvPr id="3" name="Retângulo 2"/>
          <p:cNvSpPr/>
          <p:nvPr/>
        </p:nvSpPr>
        <p:spPr>
          <a:xfrm>
            <a:off x="2411760" y="2048692"/>
            <a:ext cx="6854825" cy="8803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Seleção de uma ou mais opções de modificação do risco.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Implementação destas opções. </a:t>
            </a:r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56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652376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51720" y="1992459"/>
            <a:ext cx="1440160" cy="1418339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3491880" y="205538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dirty="0"/>
              <a:t>• Descontinuar as atividades que geram o risco.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491880" y="3094788"/>
            <a:ext cx="5086350" cy="28765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57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8286615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2076" y="1936968"/>
            <a:ext cx="1609725" cy="1609725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3563888" y="2350848"/>
            <a:ext cx="25621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• Seguro ou Terceirização</a:t>
            </a:r>
          </a:p>
        </p:txBody>
      </p:sp>
      <p:pic>
        <p:nvPicPr>
          <p:cNvPr id="19" name="Imagem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39952" y="2777500"/>
            <a:ext cx="3320206" cy="3195210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58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10257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79712" y="1915065"/>
            <a:ext cx="1628775" cy="1524000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3608487" y="1873945"/>
            <a:ext cx="525415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risco é aceito ou tolerado sem que nenhuma ação específica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seja tomada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1ª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opção – Risco muito caro para tratar, mas retido com um plano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contingência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(plano “B”), caso ocorram.</a:t>
            </a:r>
          </a:p>
          <a:p>
            <a:pPr algn="just"/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2ª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opção - Risco inerente baixo, dentro das tolerâncias a risco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da organização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bastando aceitar e monitorar.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59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920177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77452" y="1946241"/>
            <a:ext cx="1800225" cy="1704975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3768233" y="2048692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Resposta mais comum.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Exemplo: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Limitar o acesso à internet a apenas alguns sites confiáveis 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necessários à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execução das atividades laborais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61532" y="3515977"/>
            <a:ext cx="3714750" cy="26479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60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762475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777" y="3270527"/>
            <a:ext cx="1285875" cy="819150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2123728" y="1578451"/>
            <a:ext cx="6624736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pt-BR" sz="2800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Formalização de procedimentos;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Segregação de funções;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/>
              <a:t>Controles gerais e de acompanhamento de atividades</a:t>
            </a:r>
            <a:r>
              <a:rPr lang="pt-BR" sz="2800" dirty="0" smtClean="0"/>
              <a:t>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/>
              <a:t>Controles físicos;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Controles </a:t>
            </a:r>
            <a:r>
              <a:rPr lang="pt-BR" sz="2800" dirty="0"/>
              <a:t>preventivos de fraudes e conluios;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Revisões independentes</a:t>
            </a:r>
            <a:endParaRPr lang="pt-BR" sz="2800" dirty="0"/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61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04114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777" y="3270527"/>
            <a:ext cx="1285875" cy="81915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91680" y="1455786"/>
            <a:ext cx="2438400" cy="109537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63266" y="2607649"/>
            <a:ext cx="6497166" cy="3248583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62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839606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1906028" y="1537895"/>
            <a:ext cx="6576641" cy="1421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1) As informações são documentadas e de qualidade;</a:t>
            </a:r>
          </a:p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2) As informações são oportunas e precisas;</a:t>
            </a:r>
          </a:p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3) A comunicação ocorre em todos os níveis da organização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55775" y="3101246"/>
            <a:ext cx="5611927" cy="293879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63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750087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2" name="Retângulo 1"/>
          <p:cNvSpPr/>
          <p:nvPr/>
        </p:nvSpPr>
        <p:spPr>
          <a:xfrm>
            <a:off x="1806060" y="1562560"/>
            <a:ext cx="657664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de normas e procedimentos, transmissão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e-mails, boletins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corporativos, memorandos, quadros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avisos, videoconferências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redes sociais, páginas na internet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intranet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quadro de avisos dentre outros. 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98780" y="2792848"/>
            <a:ext cx="5791200" cy="330517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64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635407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39842" y="2327954"/>
            <a:ext cx="6115050" cy="3800475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239082" y="776828"/>
            <a:ext cx="113992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617928" y="1484830"/>
            <a:ext cx="679102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Qualquer evento em potencial que possa impedir ou desvirtuar o cumprimento de objetivos.</a:t>
            </a: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04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50638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744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Informação e Comunicação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369121" y="2142201"/>
            <a:ext cx="8647624" cy="25853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 smtClean="0"/>
              <a:t>Princípios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Informações relevantes e de qualidade;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Comunicação interna quanto aos objetivos e responsabilidades pelo Controle Interno;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Comunicação com os agentes externos no que for relevante à Instituição.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</p:txBody>
      </p:sp>
      <p:sp>
        <p:nvSpPr>
          <p:cNvPr id="17" name="Retângulo de cantos arredondados 16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65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814616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744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Informação e Comunicação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1644538" y="2142201"/>
            <a:ext cx="5411738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 smtClean="0"/>
              <a:t>Pontos de foco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Identificar os requisitos da informação;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Capturar fontes internas e externas de dados;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Processar dado relevantes em informações;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Manter a qualidade durante todo o processamento;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Considerar custos e benefícios.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</p:txBody>
      </p:sp>
      <p:sp>
        <p:nvSpPr>
          <p:cNvPr id="17" name="Retângulo de cantos arredondados 16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66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4104827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744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Informação e Comunicação</a:t>
            </a:r>
            <a:endParaRPr lang="pt-BR" b="1" dirty="0"/>
          </a:p>
        </p:txBody>
      </p:sp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1644538" y="1952287"/>
            <a:ext cx="199952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 smtClean="0"/>
              <a:t>Modelo de solução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9384020"/>
              </p:ext>
            </p:extLst>
          </p:nvPr>
        </p:nvGraphicFramePr>
        <p:xfrm>
          <a:off x="1349147" y="2492896"/>
          <a:ext cx="6463213" cy="3624403"/>
        </p:xfrm>
        <a:graphic>
          <a:graphicData uri="http://schemas.openxmlformats.org/drawingml/2006/table">
            <a:tbl>
              <a:tblPr firstRow="1" firstCol="1" bandRow="1"/>
              <a:tblGrid>
                <a:gridCol w="1616926"/>
                <a:gridCol w="1115611"/>
                <a:gridCol w="1268250"/>
                <a:gridCol w="2462426"/>
              </a:tblGrid>
              <a:tr h="138152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 b="1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ESTUDO DE CASO – MODELO DE SOLUÇÃO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96069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Princípio nº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presentes? (S/N)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funcionando? (S/N)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Comentários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</a:tr>
              <a:tr h="61827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13 – Usa Informações Relevantes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91087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14 – Comunica-se Internamente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8296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15 – Comunica-se Externamente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7862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 b="1" u="sng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Conclusão Preliminar: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6" name="Retângulo de cantos arredondados 15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67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231403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1230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MONITORAMENTO 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1806060" y="2015380"/>
            <a:ext cx="4572000" cy="212686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Atividade permanente.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Definição de responsabilidades.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Avaliação dos controles de segurança.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Acompanhamento do contexto.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Identificação de novos riscos. 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pic>
        <p:nvPicPr>
          <p:cNvPr id="5" name="Imagem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06775" y="4265752"/>
            <a:ext cx="3599354" cy="2011223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1825349" y="4191117"/>
            <a:ext cx="3697367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i="1" dirty="0"/>
              <a:t>Verificação, ao longo do tempo e de forma contínua, se os controles instituídos estão presentes e funcionando efetivamente como previsto.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68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631487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408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MONITORAMENTO </a:t>
            </a:r>
            <a:r>
              <a:rPr lang="pt-BR" b="1" dirty="0" smtClean="0"/>
              <a:t>: TIPO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sp>
        <p:nvSpPr>
          <p:cNvPr id="6" name="Retângulo de cantos arredondados 5"/>
          <p:cNvSpPr/>
          <p:nvPr/>
        </p:nvSpPr>
        <p:spPr>
          <a:xfrm>
            <a:off x="2627784" y="2780928"/>
            <a:ext cx="2376264" cy="1440160"/>
          </a:xfrm>
          <a:prstGeom prst="roundRect">
            <a:avLst/>
          </a:prstGeom>
          <a:gradFill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Tipos de Monitoramento </a:t>
            </a: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6059116" y="1596921"/>
            <a:ext cx="2376264" cy="1440160"/>
          </a:xfrm>
          <a:prstGeom prst="roundRect">
            <a:avLst/>
          </a:prstGeom>
          <a:gradFill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Monitoramento Contínuo </a:t>
            </a: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6059116" y="4013132"/>
            <a:ext cx="2376264" cy="1440160"/>
          </a:xfrm>
          <a:prstGeom prst="roundRect">
            <a:avLst/>
          </a:prstGeom>
          <a:gradFill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/>
              <a:t>Avaliações Separadas ou independentes</a:t>
            </a:r>
          </a:p>
        </p:txBody>
      </p:sp>
      <p:cxnSp>
        <p:nvCxnSpPr>
          <p:cNvPr id="19" name="Conector reto 18"/>
          <p:cNvCxnSpPr>
            <a:stCxn id="6" idx="3"/>
            <a:endCxn id="21" idx="1"/>
          </p:cNvCxnSpPr>
          <p:nvPr/>
        </p:nvCxnSpPr>
        <p:spPr>
          <a:xfrm flipV="1">
            <a:off x="5004048" y="2317001"/>
            <a:ext cx="1055068" cy="11840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ector reto 23"/>
          <p:cNvCxnSpPr>
            <a:stCxn id="6" idx="3"/>
            <a:endCxn id="22" idx="1"/>
          </p:cNvCxnSpPr>
          <p:nvPr/>
        </p:nvCxnSpPr>
        <p:spPr>
          <a:xfrm>
            <a:off x="5004048" y="3501008"/>
            <a:ext cx="1055068" cy="12322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3" name="Retângulo de cantos arredondados 22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69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852845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7379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MONITORAMENTO – Estudo de Caso 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084224"/>
              </p:ext>
            </p:extLst>
          </p:nvPr>
        </p:nvGraphicFramePr>
        <p:xfrm>
          <a:off x="2524432" y="2492896"/>
          <a:ext cx="4609974" cy="3652561"/>
        </p:xfrm>
        <a:graphic>
          <a:graphicData uri="http://schemas.openxmlformats.org/drawingml/2006/table">
            <a:tbl>
              <a:tblPr firstRow="1" firstCol="1" bandRow="1"/>
              <a:tblGrid>
                <a:gridCol w="1153294"/>
                <a:gridCol w="795725"/>
                <a:gridCol w="904596"/>
                <a:gridCol w="1756359"/>
              </a:tblGrid>
              <a:tr h="120202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ESTUDO DE CASO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57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Princípio nº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presentes? (S/N)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funcionando? (S/N)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Comentários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</a:tr>
              <a:tr h="10304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16 – Conduz Avaliações Contínuas e/ou Separadas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N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Pela avaliação de controle da gerência: revisões contínuas estão sendo conduzidas formalmente e uma atividade de AI foi estabelecida. Para funcionar com eficácia, os “proprietários” do controle precisam ter um melhor entendimento de seu “controle principal” e a atividade de AI precisa implementar o programa completamente.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0213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17 – Avalia e Comunica Deficiências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N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Pela avaliação de controle da gerência, eles fizeram um “esforço de boa fé” por meio de sua avaliação informal de deficiências e ações corretivas.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Pela entrevista do Conselho: “precisamos ter um sistema eficaz de controle interno e uma atividade de auditoria interna, para que possamos desempenhar nosso papel – e gerenciar nosso pessoal e nossos riscos de responsabilidade”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42223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 b="1" u="sng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Conclusão Preliminar: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Os controles foram estabelecidos para esses componentes, mas ações adicionais são necessárias para que sejam totalmente eficazes. As deficiências são descritas nos comentários.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" name="Retângulo de cantos arredondados 17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70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1565821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52835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Conexões fundamentais para o funcionamento do SCI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18" name="Imagem 17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2492896"/>
            <a:ext cx="5760640" cy="2556510"/>
          </a:xfrm>
          <a:prstGeom prst="rect">
            <a:avLst/>
          </a:prstGeom>
        </p:spPr>
      </p:pic>
      <p:sp>
        <p:nvSpPr>
          <p:cNvPr id="19" name="Retângulo de cantos arredondados 18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71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149394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bg1"/>
                </a:solidFill>
              </a:rPr>
              <a:t>1</a:t>
            </a:r>
            <a:endParaRPr lang="pt-BR" sz="1400" b="1" dirty="0">
              <a:solidFill>
                <a:schemeClr val="bg1"/>
              </a:solidFill>
            </a:endParaRPr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38100" y="6237312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17" name="Group 8"/>
          <p:cNvGrpSpPr>
            <a:grpSpLocks noChangeAspect="1"/>
          </p:cNvGrpSpPr>
          <p:nvPr/>
        </p:nvGrpSpPr>
        <p:grpSpPr bwMode="auto">
          <a:xfrm>
            <a:off x="126772" y="6324625"/>
            <a:ext cx="1260475" cy="406400"/>
            <a:chOff x="2483" y="2032"/>
            <a:chExt cx="794" cy="256"/>
          </a:xfrm>
        </p:grpSpPr>
        <p:sp>
          <p:nvSpPr>
            <p:cNvPr id="1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4" name="CaixaDeTexto 23"/>
          <p:cNvSpPr txBox="1"/>
          <p:nvPr/>
        </p:nvSpPr>
        <p:spPr>
          <a:xfrm>
            <a:off x="5690220" y="6377177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sp>
        <p:nvSpPr>
          <p:cNvPr id="4" name="AutoShape 2" descr="Resultado de imagem para GASTOS COM PESSOAL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1121541" y="2967335"/>
            <a:ext cx="69009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pt-BR" sz="5400" b="1" cap="none" spc="0" dirty="0" smtClean="0">
                <a:ln/>
                <a:solidFill>
                  <a:schemeClr val="accent3"/>
                </a:solidFill>
                <a:effectLst/>
              </a:rPr>
              <a:t>Obrigado pela atenção!</a:t>
            </a:r>
            <a:endParaRPr lang="pt-BR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730422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295828" y="776828"/>
            <a:ext cx="166776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Controles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5936" y="2905892"/>
            <a:ext cx="3047156" cy="3160313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420460" y="1415512"/>
            <a:ext cx="675986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Estruturas, normas, processos e outros mecanismos adotados para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minimizar os riscos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05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3475582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283" y="-8556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404864" y="776828"/>
            <a:ext cx="27517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</a:t>
            </a:r>
          </a:p>
        </p:txBody>
      </p:sp>
      <p:sp>
        <p:nvSpPr>
          <p:cNvPr id="2" name="Retângulo 1"/>
          <p:cNvSpPr/>
          <p:nvPr/>
        </p:nvSpPr>
        <p:spPr>
          <a:xfrm>
            <a:off x="420460" y="2413338"/>
            <a:ext cx="84720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Conjunto de atividades, planos, métodos, indicadores e procedimentos interligados, utilizado com vistas a assegurar a conformidade dos atos de gestão e 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concorrer para que os objetivos e metas estabelecidos para as unidades jurisdicionadas sejam alcançados.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(IN TCU 63/2010, Art. 1. inciso X)</a:t>
            </a: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64761" y="6376392"/>
            <a:ext cx="576064" cy="45898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 smtClean="0"/>
              <a:t>06</a:t>
            </a:r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179799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1010</TotalTime>
  <Words>3075</Words>
  <Application>Microsoft Office PowerPoint</Application>
  <PresentationFormat>Apresentação na tela (4:3)</PresentationFormat>
  <Paragraphs>818</Paragraphs>
  <Slides>77</Slides>
  <Notes>76</Notes>
  <HiddenSlides>0</HiddenSlides>
  <MMClips>0</MMClips>
  <ScaleCrop>false</ScaleCrop>
  <HeadingPairs>
    <vt:vector size="6" baseType="variant">
      <vt:variant>
        <vt:lpstr>Fontes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77</vt:i4>
      </vt:variant>
    </vt:vector>
  </HeadingPairs>
  <TitlesOfParts>
    <vt:vector size="82" baseType="lpstr">
      <vt:lpstr>Arial</vt:lpstr>
      <vt:lpstr>Calibri</vt:lpstr>
      <vt:lpstr>Times New Roman</vt:lpstr>
      <vt:lpstr>Wingdings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Erlison Soares Lima</dc:creator>
  <cp:lastModifiedBy>Joao Luiz Cavalcante Ferreira</cp:lastModifiedBy>
  <cp:revision>241</cp:revision>
  <dcterms:created xsi:type="dcterms:W3CDTF">2015-03-03T18:02:17Z</dcterms:created>
  <dcterms:modified xsi:type="dcterms:W3CDTF">2016-05-11T18:28:02Z</dcterms:modified>
</cp:coreProperties>
</file>