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57" r:id="rId3"/>
    <p:sldId id="271" r:id="rId4"/>
    <p:sldId id="272" r:id="rId5"/>
    <p:sldId id="273" r:id="rId6"/>
    <p:sldId id="274" r:id="rId7"/>
    <p:sldId id="270" r:id="rId8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AC15970E-353F-4062-BBCD-74A4BCE35612}">
          <p14:sldIdLst>
            <p14:sldId id="262"/>
            <p14:sldId id="257"/>
            <p14:sldId id="271"/>
            <p14:sldId id="272"/>
            <p14:sldId id="273"/>
          </p14:sldIdLst>
        </p14:section>
        <p14:section name="Seção sem Título" id="{0F9FBE00-C52F-4FF3-B871-9C2A3D463162}">
          <p14:sldIdLst>
            <p14:sldId id="274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0" y="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3124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4092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618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0897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2409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17/05/2016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17/05/2016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17/05/2016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17/05/2016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17/05/2016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17/05/2016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17/05/2016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17/05/2016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17/05/2016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17/05/2016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17/05/2016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17/05/2016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4052603" y="5041873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PRODIN</a:t>
            </a:r>
          </a:p>
          <a:p>
            <a:pPr algn="ctr"/>
            <a:r>
              <a:rPr lang="pt-BR" dirty="0" smtClean="0"/>
              <a:t>DIRETORIA DE PLANEJAMENTO</a:t>
            </a:r>
          </a:p>
          <a:p>
            <a:pPr algn="ctr"/>
            <a:r>
              <a:rPr lang="pt-BR" dirty="0" smtClean="0"/>
              <a:t>COLDI de 17 a 21 maio/2016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DIRETORIA DE PLANEJAMENTO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16" name="Título 3"/>
          <p:cNvSpPr txBox="1">
            <a:spLocks/>
          </p:cNvSpPr>
          <p:nvPr/>
        </p:nvSpPr>
        <p:spPr>
          <a:xfrm>
            <a:off x="644297" y="1268761"/>
            <a:ext cx="7672119" cy="352839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dirty="0" smtClean="0"/>
              <a:t>Agenda DIPLAN:</a:t>
            </a:r>
          </a:p>
          <a:p>
            <a:pPr algn="l"/>
            <a:endParaRPr lang="pt-BR" sz="2400" dirty="0" smtClean="0"/>
          </a:p>
          <a:p>
            <a:pPr lvl="1">
              <a:lnSpc>
                <a:spcPct val="150000"/>
              </a:lnSpc>
            </a:pPr>
            <a:r>
              <a:rPr lang="pt-BR" dirty="0" smtClean="0"/>
              <a:t>PDA </a:t>
            </a:r>
            <a:r>
              <a:rPr lang="pt-BR" dirty="0"/>
              <a:t>– 2015: Ultima atualização</a:t>
            </a:r>
            <a:endParaRPr lang="pt-BR" sz="1600" dirty="0"/>
          </a:p>
          <a:p>
            <a:pPr lvl="1">
              <a:lnSpc>
                <a:spcPct val="150000"/>
              </a:lnSpc>
            </a:pPr>
            <a:r>
              <a:rPr lang="pt-BR" dirty="0"/>
              <a:t>Avaliação da Gestão 2015: Análise das ações dos campi e </a:t>
            </a:r>
            <a:r>
              <a:rPr lang="pt-BR" dirty="0" err="1"/>
              <a:t>Pró-reitorias</a:t>
            </a:r>
            <a:r>
              <a:rPr lang="pt-BR" dirty="0"/>
              <a:t> como medida para diminuir os pontos fracos e ameaças e fortalecer os pontos fortes e oportunidades;</a:t>
            </a:r>
            <a:endParaRPr lang="pt-BR" sz="1600" dirty="0"/>
          </a:p>
          <a:p>
            <a:pPr lvl="1">
              <a:lnSpc>
                <a:spcPct val="150000"/>
              </a:lnSpc>
            </a:pPr>
            <a:r>
              <a:rPr lang="pt-BR" dirty="0"/>
              <a:t>Indicadores de Gestão:</a:t>
            </a:r>
            <a:endParaRPr lang="pt-BR" sz="1600" dirty="0"/>
          </a:p>
          <a:p>
            <a:pPr lvl="2">
              <a:lnSpc>
                <a:spcPct val="150000"/>
              </a:lnSpc>
            </a:pPr>
            <a:r>
              <a:rPr lang="pt-BR" dirty="0"/>
              <a:t>Apresentação conceitual e forma de cálculo;</a:t>
            </a:r>
          </a:p>
          <a:p>
            <a:pPr lvl="2">
              <a:lnSpc>
                <a:spcPct val="150000"/>
              </a:lnSpc>
            </a:pPr>
            <a:r>
              <a:rPr lang="pt-BR" dirty="0"/>
              <a:t>Indicadores de gestão no relatório de gestão - 2015 </a:t>
            </a:r>
          </a:p>
          <a:p>
            <a:pPr algn="l"/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69973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DIRETORIA DE PLANEJAMENTO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16" name="Título 3"/>
          <p:cNvSpPr txBox="1">
            <a:spLocks/>
          </p:cNvSpPr>
          <p:nvPr/>
        </p:nvSpPr>
        <p:spPr>
          <a:xfrm>
            <a:off x="630148" y="851679"/>
            <a:ext cx="7672119" cy="36003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>
              <a:lnSpc>
                <a:spcPct val="150000"/>
              </a:lnSpc>
            </a:pPr>
            <a:r>
              <a:rPr lang="pt-BR" dirty="0" smtClean="0"/>
              <a:t>PDA </a:t>
            </a:r>
            <a:r>
              <a:rPr lang="pt-BR" dirty="0"/>
              <a:t>– </a:t>
            </a:r>
            <a:r>
              <a:rPr lang="pt-BR" dirty="0" smtClean="0"/>
              <a:t>2016: </a:t>
            </a:r>
            <a:r>
              <a:rPr lang="pt-BR" dirty="0"/>
              <a:t>Ultima </a:t>
            </a:r>
            <a:r>
              <a:rPr lang="pt-BR" dirty="0" smtClean="0"/>
              <a:t>atualização</a:t>
            </a:r>
            <a:endParaRPr lang="pt-BR" sz="16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309" y="1421593"/>
            <a:ext cx="7602138" cy="41148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115616" y="566124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COPLAN maio/2016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086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DIRETORIA DE PLANEJAMENTO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16" name="Título 3"/>
          <p:cNvSpPr txBox="1">
            <a:spLocks/>
          </p:cNvSpPr>
          <p:nvPr/>
        </p:nvSpPr>
        <p:spPr>
          <a:xfrm>
            <a:off x="611560" y="851679"/>
            <a:ext cx="7992887" cy="113716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just"/>
            <a:r>
              <a:rPr lang="pt-BR" dirty="0" smtClean="0"/>
              <a:t>Avaliação </a:t>
            </a:r>
            <a:r>
              <a:rPr lang="pt-BR" dirty="0"/>
              <a:t>da Gestão 2015: Análise das ações dos campi e </a:t>
            </a:r>
            <a:r>
              <a:rPr lang="pt-BR" dirty="0" err="1"/>
              <a:t>Pró-reitorias</a:t>
            </a:r>
            <a:r>
              <a:rPr lang="pt-BR" dirty="0"/>
              <a:t> como medida para diminuir os pontos fracos e ameaças e fortalecer os pontos fortes e oportunidades;</a:t>
            </a:r>
            <a:endParaRPr lang="pt-BR" sz="1600" dirty="0"/>
          </a:p>
          <a:p>
            <a:pPr algn="just"/>
            <a:endParaRPr lang="pt-BR" sz="2400" dirty="0" smtClean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876363"/>
              </p:ext>
            </p:extLst>
          </p:nvPr>
        </p:nvGraphicFramePr>
        <p:xfrm>
          <a:off x="1328211" y="2053151"/>
          <a:ext cx="5922973" cy="145459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65445"/>
                <a:gridCol w="3357528"/>
              </a:tblGrid>
              <a:tr h="218664">
                <a:tc>
                  <a:txBody>
                    <a:bodyPr/>
                    <a:lstStyle/>
                    <a:p>
                      <a:r>
                        <a:rPr lang="pt-BR" sz="1100" dirty="0">
                          <a:effectLst/>
                        </a:rPr>
                        <a:t>Categoria da Demanda</a:t>
                      </a:r>
                      <a:endParaRPr lang="pt-BR" sz="1100" b="1" dirty="0">
                        <a:effectLst/>
                      </a:endParaRPr>
                    </a:p>
                  </a:txBody>
                  <a:tcPr marL="23768" marR="23768" marT="23768" marB="23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>
                          <a:effectLst/>
                        </a:rPr>
                        <a:t>Quantidade de ações</a:t>
                      </a:r>
                      <a:endParaRPr lang="pt-BR" sz="1100" b="1" dirty="0">
                        <a:effectLst/>
                      </a:endParaRPr>
                    </a:p>
                  </a:txBody>
                  <a:tcPr marL="23768" marR="23768" marT="23768" marB="23768" anchor="ctr"/>
                </a:tc>
              </a:tr>
              <a:tr h="19489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dirty="0">
                          <a:effectLst/>
                        </a:rPr>
                        <a:t>Ameaças - And das obras</a:t>
                      </a:r>
                    </a:p>
                  </a:txBody>
                  <a:tcPr marL="11884" marR="59419" marT="11884" marB="1188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dirty="0" smtClean="0">
                          <a:effectLst/>
                        </a:rPr>
                        <a:t>00</a:t>
                      </a:r>
                      <a:endParaRPr lang="pt-BR" sz="1100" dirty="0">
                        <a:effectLst/>
                      </a:endParaRPr>
                    </a:p>
                  </a:txBody>
                  <a:tcPr marL="11884" marR="59419" marT="11884" marB="11884"/>
                </a:tc>
              </a:tr>
              <a:tr h="19489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effectLst/>
                        </a:rPr>
                        <a:t>Ameaças - Limi de rec financ</a:t>
                      </a:r>
                    </a:p>
                  </a:txBody>
                  <a:tcPr marL="11884" marR="59419" marT="11884" marB="1188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dirty="0" smtClean="0">
                          <a:effectLst/>
                        </a:rPr>
                        <a:t>08</a:t>
                      </a:r>
                      <a:endParaRPr lang="pt-BR" sz="1100" dirty="0">
                        <a:effectLst/>
                      </a:endParaRPr>
                    </a:p>
                  </a:txBody>
                  <a:tcPr marL="11884" marR="59419" marT="11884" marB="11884"/>
                </a:tc>
              </a:tr>
              <a:tr h="19489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effectLst/>
                        </a:rPr>
                        <a:t>Ameaças - Log. de materiais</a:t>
                      </a:r>
                    </a:p>
                  </a:txBody>
                  <a:tcPr marL="11884" marR="59419" marT="11884" marB="1188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dirty="0" smtClean="0">
                          <a:effectLst/>
                        </a:rPr>
                        <a:t>01</a:t>
                      </a:r>
                      <a:endParaRPr lang="pt-BR" sz="1100" dirty="0">
                        <a:effectLst/>
                      </a:endParaRPr>
                    </a:p>
                  </a:txBody>
                  <a:tcPr marL="11884" marR="59419" marT="11884" marB="11884"/>
                </a:tc>
              </a:tr>
              <a:tr h="19489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dirty="0">
                          <a:effectLst/>
                        </a:rPr>
                        <a:t>Ameaças - Logística</a:t>
                      </a:r>
                    </a:p>
                  </a:txBody>
                  <a:tcPr marL="11884" marR="59419" marT="11884" marB="1188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dirty="0" smtClean="0">
                          <a:effectLst/>
                        </a:rPr>
                        <a:t>05</a:t>
                      </a:r>
                      <a:endParaRPr lang="pt-BR" sz="1100" dirty="0">
                        <a:effectLst/>
                      </a:endParaRPr>
                    </a:p>
                  </a:txBody>
                  <a:tcPr marL="11884" marR="59419" marT="11884" marB="11884"/>
                </a:tc>
              </a:tr>
              <a:tr h="228171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pt-BR" sz="1100" kern="1200" dirty="0">
                          <a:effectLst/>
                        </a:rPr>
                        <a:t>Ameaças - Perm do Servidor</a:t>
                      </a:r>
                      <a:endParaRPr lang="pt-B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4" marR="59419" marT="11884" marB="118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00</a:t>
                      </a:r>
                      <a:endParaRPr lang="pt-BR" sz="1100" dirty="0"/>
                    </a:p>
                  </a:txBody>
                  <a:tcPr marL="57043" marR="57043" marT="28521" marB="28521"/>
                </a:tc>
              </a:tr>
              <a:tr h="228171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pt-BR" sz="1100" kern="1200" dirty="0" smtClean="0">
                          <a:effectLst/>
                        </a:rPr>
                        <a:t>Ameaças – And Projetos</a:t>
                      </a:r>
                      <a:endParaRPr lang="pt-B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4" marR="59419" marT="11884" marB="118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02</a:t>
                      </a:r>
                      <a:endParaRPr lang="pt-BR" sz="1100" dirty="0"/>
                    </a:p>
                  </a:txBody>
                  <a:tcPr marL="57043" marR="57043" marT="28521" marB="28521"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017247"/>
              </p:ext>
            </p:extLst>
          </p:nvPr>
        </p:nvGraphicFramePr>
        <p:xfrm>
          <a:off x="1325365" y="3519140"/>
          <a:ext cx="5925820" cy="120265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545749"/>
                <a:gridCol w="3380071"/>
              </a:tblGrid>
              <a:tr h="19489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dirty="0">
                          <a:effectLst/>
                        </a:rPr>
                        <a:t>P. Fracos - Cont. de demandas</a:t>
                      </a:r>
                    </a:p>
                  </a:txBody>
                  <a:tcPr marL="11884" marR="59419" marT="11884" marB="1188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dirty="0" smtClean="0">
                          <a:effectLst/>
                        </a:rPr>
                        <a:t>00</a:t>
                      </a:r>
                      <a:endParaRPr lang="pt-BR" sz="1100" dirty="0">
                        <a:effectLst/>
                      </a:endParaRPr>
                    </a:p>
                  </a:txBody>
                  <a:tcPr marL="11884" marR="59419" marT="11884" marB="11884"/>
                </a:tc>
              </a:tr>
              <a:tr h="19489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effectLst/>
                        </a:rPr>
                        <a:t>P. Fracos - . Cap. do servidor</a:t>
                      </a:r>
                    </a:p>
                  </a:txBody>
                  <a:tcPr marL="11884" marR="59419" marT="11884" marB="1188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dirty="0" smtClean="0">
                          <a:effectLst/>
                        </a:rPr>
                        <a:t>20</a:t>
                      </a:r>
                      <a:endParaRPr lang="pt-BR" sz="1100" dirty="0">
                        <a:effectLst/>
                      </a:endParaRPr>
                    </a:p>
                  </a:txBody>
                  <a:tcPr marL="11884" marR="59419" marT="11884" marB="11884"/>
                </a:tc>
              </a:tr>
              <a:tr h="19489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effectLst/>
                        </a:rPr>
                        <a:t>P. Fracos - Bem estar do serv</a:t>
                      </a:r>
                    </a:p>
                  </a:txBody>
                  <a:tcPr marL="11884" marR="59419" marT="11884" marB="1188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dirty="0" smtClean="0">
                          <a:effectLst/>
                        </a:rPr>
                        <a:t>00</a:t>
                      </a:r>
                      <a:endParaRPr lang="pt-BR" sz="1100" dirty="0">
                        <a:effectLst/>
                      </a:endParaRPr>
                    </a:p>
                  </a:txBody>
                  <a:tcPr marL="11884" marR="59419" marT="11884" marB="11884"/>
                </a:tc>
              </a:tr>
              <a:tr h="19489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effectLst/>
                        </a:rPr>
                        <a:t>P. Fracos - Incentivo à pesq</a:t>
                      </a:r>
                    </a:p>
                  </a:txBody>
                  <a:tcPr marL="11884" marR="59419" marT="11884" marB="1188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dirty="0" smtClean="0">
                          <a:effectLst/>
                        </a:rPr>
                        <a:t>07</a:t>
                      </a:r>
                      <a:endParaRPr lang="pt-BR" sz="1100" dirty="0">
                        <a:effectLst/>
                      </a:endParaRPr>
                    </a:p>
                  </a:txBody>
                  <a:tcPr marL="11884" marR="59419" marT="11884" marB="11884"/>
                </a:tc>
              </a:tr>
              <a:tr h="194896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effectLst/>
                        </a:rPr>
                        <a:t>P. Fracos - Planejamento</a:t>
                      </a:r>
                    </a:p>
                  </a:txBody>
                  <a:tcPr marL="11884" marR="59419" marT="11884" marB="1188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dirty="0" smtClean="0">
                          <a:effectLst/>
                        </a:rPr>
                        <a:t>02</a:t>
                      </a:r>
                      <a:endParaRPr lang="pt-BR" sz="1100" dirty="0">
                        <a:effectLst/>
                      </a:endParaRPr>
                    </a:p>
                  </a:txBody>
                  <a:tcPr marL="11884" marR="59419" marT="11884" marB="11884"/>
                </a:tc>
              </a:tr>
              <a:tr h="228171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dirty="0">
                          <a:effectLst/>
                        </a:rPr>
                        <a:t>P. Fracos - </a:t>
                      </a:r>
                      <a:r>
                        <a:rPr lang="pt-BR" sz="1100" dirty="0" err="1">
                          <a:effectLst/>
                        </a:rPr>
                        <a:t>Rec</a:t>
                      </a:r>
                      <a:r>
                        <a:rPr lang="pt-BR" sz="1100" dirty="0">
                          <a:effectLst/>
                        </a:rPr>
                        <a:t> Hum. Limitados</a:t>
                      </a:r>
                    </a:p>
                  </a:txBody>
                  <a:tcPr marL="11884" marR="59419" marT="11884" marB="118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01</a:t>
                      </a:r>
                      <a:endParaRPr lang="pt-BR" sz="1100" dirty="0"/>
                    </a:p>
                  </a:txBody>
                  <a:tcPr marL="57043" marR="57043" marT="28521" marB="285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78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r>
              <a:rPr lang="pt-BR" sz="4800" dirty="0" smtClean="0"/>
              <a:t>DIRETORIA DE PLANEJAMENTO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630" y="580722"/>
            <a:ext cx="8425646" cy="539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78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DIRETORIA DE PLANEJAMENTO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16" name="Título 3"/>
          <p:cNvSpPr txBox="1">
            <a:spLocks/>
          </p:cNvSpPr>
          <p:nvPr/>
        </p:nvSpPr>
        <p:spPr>
          <a:xfrm>
            <a:off x="76947" y="2852936"/>
            <a:ext cx="2190798" cy="16561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r>
              <a:rPr lang="pt-BR" sz="1600" dirty="0" smtClean="0"/>
              <a:t>Indicadores </a:t>
            </a:r>
            <a:r>
              <a:rPr lang="pt-BR" sz="1600" dirty="0"/>
              <a:t>de Gestão:</a:t>
            </a:r>
            <a:endParaRPr lang="pt-BR" sz="1400" dirty="0"/>
          </a:p>
          <a:p>
            <a:pPr marL="0" lvl="2" defTabSz="179388"/>
            <a:r>
              <a:rPr lang="pt-BR" sz="1600" dirty="0"/>
              <a:t>Apresentação conceitual e forma de cálculo;</a:t>
            </a:r>
          </a:p>
          <a:p>
            <a:pPr marL="0" lvl="2"/>
            <a:r>
              <a:rPr lang="pt-BR" sz="1600" dirty="0"/>
              <a:t>Indicadores de gestão no relatório de gestão - 2015 </a:t>
            </a:r>
          </a:p>
          <a:p>
            <a:pPr algn="l"/>
            <a:endParaRPr lang="pt-BR" sz="2000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9" y="841352"/>
            <a:ext cx="6480718" cy="493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14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0461" y="1268760"/>
            <a:ext cx="8472020" cy="4608512"/>
          </a:xfrm>
        </p:spPr>
        <p:txBody>
          <a:bodyPr>
            <a:normAutofit/>
          </a:bodyPr>
          <a:lstStyle/>
          <a:p>
            <a:endParaRPr lang="pt-BR" dirty="0"/>
          </a:p>
          <a:p>
            <a:endParaRPr lang="pt-BR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23</a:t>
            </a:r>
            <a:endParaRPr lang="pt-BR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232594"/>
              </p:ext>
            </p:extLst>
          </p:nvPr>
        </p:nvGraphicFramePr>
        <p:xfrm>
          <a:off x="420460" y="1124744"/>
          <a:ext cx="8229600" cy="2951036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endParaRPr lang="pt-BR" sz="7200" kern="1200" dirty="0" smtClean="0">
                        <a:solidFill>
                          <a:schemeClr val="tx1">
                            <a:tint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914400" rtl="0" eaLnBrk="1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pt-BR" sz="7200" kern="1200" dirty="0" smtClean="0">
                          <a:solidFill>
                            <a:schemeClr val="tx1">
                              <a:tint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Agradecemos a atenção</a:t>
                      </a:r>
                      <a:endParaRPr lang="pt-BR" sz="7200" kern="1200" dirty="0">
                        <a:solidFill>
                          <a:schemeClr val="tx1">
                            <a:tint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40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</TotalTime>
  <Words>253</Words>
  <Application>Microsoft Office PowerPoint</Application>
  <PresentationFormat>Apresentação na tela (4:3)</PresentationFormat>
  <Paragraphs>76</Paragraphs>
  <Slides>7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Joao Luiz Cavalcante Ferreira</cp:lastModifiedBy>
  <cp:revision>209</cp:revision>
  <cp:lastPrinted>2016-05-16T21:12:50Z</cp:lastPrinted>
  <dcterms:created xsi:type="dcterms:W3CDTF">2015-03-03T18:02:17Z</dcterms:created>
  <dcterms:modified xsi:type="dcterms:W3CDTF">2016-05-17T20:02:15Z</dcterms:modified>
</cp:coreProperties>
</file>