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57" r:id="rId3"/>
    <p:sldId id="263" r:id="rId4"/>
    <p:sldId id="273" r:id="rId5"/>
    <p:sldId id="272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4" r:id="rId18"/>
    <p:sldId id="267" r:id="rId19"/>
    <p:sldId id="268" r:id="rId20"/>
    <p:sldId id="269" r:id="rId21"/>
    <p:sldId id="285" r:id="rId22"/>
    <p:sldId id="271" r:id="rId23"/>
    <p:sldId id="270" r:id="rId24"/>
    <p:sldId id="286" r:id="rId25"/>
    <p:sldId id="265" r:id="rId26"/>
    <p:sldId id="266" r:id="rId27"/>
    <p:sldId id="287" r:id="rId28"/>
    <p:sldId id="28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099" autoAdjust="0"/>
  </p:normalViewPr>
  <p:slideViewPr>
    <p:cSldViewPr>
      <p:cViewPr>
        <p:scale>
          <a:sx n="76" d="100"/>
          <a:sy n="76" d="100"/>
        </p:scale>
        <p:origin x="-263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aseline="0"/>
              <a:t>PDA 2016 CMC </a:t>
            </a:r>
            <a:endParaRPr lang="pt-BR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Plan1!$A$1:$A$3</c:f>
              <c:strCache>
                <c:ptCount val="3"/>
                <c:pt idx="0">
                  <c:v>NOVA</c:v>
                </c:pt>
                <c:pt idx="1">
                  <c:v>EM ANDAMENTO</c:v>
                </c:pt>
                <c:pt idx="2">
                  <c:v>CONCLUIDA</c:v>
                </c:pt>
              </c:strCache>
            </c:strRef>
          </c:cat>
          <c:val>
            <c:numRef>
              <c:f>Plan1!$B$1:$B$3</c:f>
              <c:numCache>
                <c:formatCode>General</c:formatCode>
                <c:ptCount val="3"/>
                <c:pt idx="0">
                  <c:v>12</c:v>
                </c:pt>
                <c:pt idx="1">
                  <c:v>102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aseline="0"/>
              <a:t>PDA 2016 CMC </a:t>
            </a:r>
            <a:endParaRPr lang="pt-BR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28/06/2016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28/06/2016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980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28/06/2016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iaconectada.eb.mil.b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522920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36º COLDI – AVALIAÇÃO DA GESTÃO – 1º SEMESTRE 2016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CAMPUS MANAUS CENTRO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051720" y="338129"/>
            <a:ext cx="6912769" cy="81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Forma de acesso ao ensino Técnico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 da Reitoria.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Forma de acesso ao ensino 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uperior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Reitoria.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 de acesso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às Licenciaturas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Reitoria.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Programas de apoio a estudantes com elevado desempenho.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dirty="0" smtClean="0"/>
              <a:t>*Acompanhamento dos alunos nas Olímpiadas de </a:t>
            </a:r>
            <a:r>
              <a:rPr lang="pt-BR" sz="2000" dirty="0" smtClean="0"/>
              <a:t>Física</a:t>
            </a:r>
            <a:r>
              <a:rPr lang="pt-BR" sz="2000" smtClean="0"/>
              <a:t>, </a:t>
            </a:r>
            <a:r>
              <a:rPr lang="pt-BR" sz="2000" smtClean="0"/>
              <a:t>Matemática</a:t>
            </a:r>
            <a:r>
              <a:rPr lang="pt-BR" sz="2000" smtClean="0"/>
              <a:t>, </a:t>
            </a:r>
            <a:r>
              <a:rPr lang="pt-BR" sz="2000" smtClean="0"/>
              <a:t>Geografia </a:t>
            </a:r>
            <a:r>
              <a:rPr lang="pt-BR" sz="2000" smtClean="0"/>
              <a:t>e </a:t>
            </a:r>
            <a:r>
              <a:rPr lang="pt-BR" sz="2000" smtClean="0"/>
              <a:t>Química </a:t>
            </a:r>
            <a:r>
              <a:rPr lang="pt-BR" sz="2000" dirty="0"/>
              <a:t>oferecendo todo o apoio logístico e de </a:t>
            </a:r>
            <a:r>
              <a:rPr lang="pt-BR" sz="2000" dirty="0" smtClean="0"/>
              <a:t>infraestrutura.</a:t>
            </a:r>
            <a:endParaRPr lang="pt-BR" sz="2000" dirty="0"/>
          </a:p>
          <a:p>
            <a:pPr lvl="0" algn="just"/>
            <a:r>
              <a:rPr lang="pt-BR" sz="2000" dirty="0" smtClean="0"/>
              <a:t>*Disponibilização </a:t>
            </a:r>
            <a:r>
              <a:rPr lang="pt-BR" sz="2000" dirty="0"/>
              <a:t>do corpo docente e incentivo à participação dos alunos nos programas de </a:t>
            </a:r>
            <a:r>
              <a:rPr lang="pt-BR" sz="2000" dirty="0" smtClean="0"/>
              <a:t>monitoria.</a:t>
            </a: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Pesquisa e Inovação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Seleção de 50 projetos </a:t>
            </a:r>
            <a:r>
              <a:rPr lang="pt-BR" sz="2000" dirty="0"/>
              <a:t>de iniciação </a:t>
            </a:r>
            <a:r>
              <a:rPr lang="pt-BR" sz="2000" dirty="0" smtClean="0"/>
              <a:t>científica (35 alunos e PIBIC Graduação e 15 alunos PIBIC Jr) no primeiro semestre de 2016 para o campus Manaus Centro.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606481" cy="863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Projeto de Ação Social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dirty="0" smtClean="0"/>
              <a:t>* IFAM </a:t>
            </a:r>
            <a:r>
              <a:rPr lang="pt-BR" sz="2000" dirty="0"/>
              <a:t>vai ao Bairro: Realizado, anualmente, tendo como objetivo levar às comunidades menos favorecidas economicamente uma mostra institucional com apresentações culturais, oferta de capacitação em diferentes áreas do conhecimento; além de serviços institucionais com a parceria de outras </a:t>
            </a:r>
            <a:r>
              <a:rPr lang="pt-BR" sz="2000" dirty="0" smtClean="0"/>
              <a:t>instituições.</a:t>
            </a:r>
          </a:p>
          <a:p>
            <a:pPr marL="342900" lvl="0" indent="-342900" algn="just">
              <a:buFont typeface="Arial" charset="0"/>
              <a:buChar char="•"/>
            </a:pPr>
            <a:endParaRPr lang="pt-BR" sz="2000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pt-BR" sz="2000" dirty="0"/>
              <a:t>Natal Solidário: Tem como objetivo recolher brinquedos e outros equipamentos lúdicos destinados à doações nas instituições de acolhimento institucional de públicos infantis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charset="0"/>
              <a:buChar char="•"/>
            </a:pPr>
            <a:endParaRPr lang="pt-BR" sz="2000" dirty="0"/>
          </a:p>
          <a:p>
            <a:pPr algn="just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* Festa </a:t>
            </a:r>
            <a:r>
              <a:rPr lang="pt-BR" sz="2000" dirty="0"/>
              <a:t>Junina: Objetivando participar das festividades folclóricas,  proporcionando entretenimento à sociedade </a:t>
            </a:r>
            <a:r>
              <a:rPr lang="pt-BR" sz="2000" dirty="0" smtClean="0"/>
              <a:t>local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pt-BR" sz="2000" dirty="0"/>
              <a:t>Diversos Projetos desenvolvidos pelo Núcleo de Atendimento às Pessoas com Necessidades Especiais – NAPNE/CMC</a:t>
            </a: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606481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Núcleo de Inovação Tecnológica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/>
              <a:t>Apesar de não ter um Núcleo de Inovação Tecnológica implantado no CMC, o Campus possui, sob a orientação do Coordenador do NIT/PPGI, 02 pedidos de patentes depositados e 04 pedidos de patentes em análise para ser depositado ainda em </a:t>
            </a:r>
            <a:r>
              <a:rPr lang="pt-BR" sz="2000" dirty="0" smtClean="0"/>
              <a:t>2016.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663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Programas de ensino, pesquisa e extensão Inter campi e interinstitucional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Competência da Reitoria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SIMEC, SISTEC e Sistema de Registro de Preços MEC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Sistema em pleno funcionamento visando alimentação das bases de dados para o MEC.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773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SIGA-EPT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/>
              <a:t>Sistema Integrado de </a:t>
            </a:r>
            <a:r>
              <a:rPr lang="pt-BR" sz="2000" dirty="0" smtClean="0"/>
              <a:t>Gestão - SIG:</a:t>
            </a:r>
            <a:endParaRPr lang="pt-BR" sz="2000" dirty="0"/>
          </a:p>
          <a:p>
            <a:pPr lvl="0" algn="just"/>
            <a:endParaRPr lang="pt-BR" sz="2000" dirty="0" smtClean="0"/>
          </a:p>
          <a:p>
            <a:pPr lvl="0" algn="just"/>
            <a:r>
              <a:rPr lang="pt-BR" sz="2000" dirty="0" smtClean="0"/>
              <a:t>* Módulo </a:t>
            </a:r>
            <a:r>
              <a:rPr lang="pt-BR" sz="2000" dirty="0"/>
              <a:t>SIPAC (Sistema Integrado de Patrimônio, </a:t>
            </a:r>
            <a:r>
              <a:rPr lang="pt-BR" sz="2000" dirty="0" smtClean="0"/>
              <a:t>Administração, Contratos, Protocolo e Memorando Eletrônico) </a:t>
            </a:r>
            <a:r>
              <a:rPr lang="pt-BR" sz="2000" dirty="0"/>
              <a:t>em plena utilização por todos os setores do Campus, gerando economia de recursos e celeridade na tramitação de processos e documentos em geral.</a:t>
            </a:r>
          </a:p>
          <a:p>
            <a:pPr lvl="0" algn="just"/>
            <a:r>
              <a:rPr lang="pt-BR" sz="2000" dirty="0" smtClean="0"/>
              <a:t>*    Todos </a:t>
            </a:r>
            <a:r>
              <a:rPr lang="pt-BR" sz="2000" dirty="0"/>
              <a:t>os Coordenadores, Chefes de Departamento, Diretores e responsáveis por setores administrativos foram cadastrados e ocorreram treinamentos para a utilização do sistema.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 II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Bem estar do Servidor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Revitalização da sala de musculação, com troca de equipamentos (Pregão Eletrônico n° 40/2015) para promover o bem estar e a qualidade de vida do servidor no ambiente de trabalho.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Programa de atividades físicas realizadas na piscina do CMC no período de 17h as 18h em três dias da semana.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Realização da semana mundial da saúde. programação: prevenção de DST, ginástica laboral, cuidados odontológicos e doação de sangue e outros. 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Capacitação de servidores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Edital n° 10/2016 – Bolsa de aporte financeiro aos servidores para custeio de cursos em nível de graduação, pós-graduação, mestrado e doutorado.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Cursos de curta duração atendendo 15 servidores do Campus Manaus Centro.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Demandas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O Campus Manaus Centro desempenha o acompanhamento das demandas contidas no PDA 2016, visando otimização dos gastos e também da aplicação eficiente do Recurso Orçamentário.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Por meio do sistema SGD, tem-se um acompanhamento de todas as demandas por setores, associada a execução do orçamento realizado via SIAFI.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3" y="332657"/>
            <a:ext cx="1959728" cy="24482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(TAM);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Incentivo à pesquisa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Curso de capacitação para orientadores de iniciação científica (25 a 29/04/2016).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Defesa dos relatórios parciais de iniciação científica – PIBIC 2015 / 2016 (12 A 15/04/2016).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Envio de relatórios de cadastro de projetos de pesquisa dos docentes para PPGI para que seus projetos sejam cadastrados via Reitoria.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Organização dos grupos de pesquisa disponíveis no site do diretório de pesquisa do CNPq no CMC.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50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projetos de iniciação científica (35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alunos, PIBIC Graduação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15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alunos,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PIBIC Jr) no primeiro semestre de 2016 n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Campus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Manaus Centro.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Recursos Humanos limitados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Nomeação de novos servidores através do Edital do Concurso de dez/2014, mediante abertura de código de vaga por aposentadoria ou autorização do MPOG para abertura de vaga.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Redistribuição da força de trabalho visando a otimização da mão de obra.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0648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Acesso à Internet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problemas de acesso à internet no campus ocorrem, em grande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maioria,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situações externas ao campus, a proposta é a contratação de um acesso à internet alternativo para funcionar como contingência. 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tualmente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solução se daria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contratação por processo licitatório ou pela inclusão do CMC no Programa Amazônia Conectada (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http://www.amazoniaconectada.eb.mil.br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qual encontra-se em andamento.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979713" y="707461"/>
            <a:ext cx="691276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Limitação de Recursos Financeiros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Campus Manaus Centro vem enfrentado dificuldades no que tange o repasse financeiro por parte do MEC, visto que, esses repasses chegam a comprometer efetivamente as despesas liquidadas, devido os mesmos estarem a quem das necessidades. 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Sendo repassado em torno de 30% a 40% do total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liquidado, dessa forma, ocasionando o atraso nos pagamentos das terceirizadas e fornecedores.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 III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46066"/>
              </p:ext>
            </p:extLst>
          </p:nvPr>
        </p:nvGraphicFramePr>
        <p:xfrm>
          <a:off x="2483768" y="1432333"/>
          <a:ext cx="6192687" cy="4810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798"/>
                <a:gridCol w="664798"/>
                <a:gridCol w="540148"/>
                <a:gridCol w="664798"/>
                <a:gridCol w="664798"/>
                <a:gridCol w="664798"/>
                <a:gridCol w="2328549"/>
              </a:tblGrid>
              <a:tr h="249401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Acadêmicos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vert="vert27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Candidato </a:t>
                      </a:r>
                      <a:r>
                        <a:rPr lang="pt-BR" sz="1600" b="1" u="none" strike="noStrike" dirty="0">
                          <a:effectLst/>
                        </a:rPr>
                        <a:t>Vaga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Vagas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effectLst/>
                        </a:rPr>
                        <a:t>Incritos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3579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5566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64,30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Ingressos X Alunos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Ingressantes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Matriculados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871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3747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23,25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Concluintes X Alunos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Concluintes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Matriculados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509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3737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13,62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Eficiência Acadêmica X Concluinte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Concluintes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Ingressos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509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871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58,44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Relação Alunos x Docentes em tempo integral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Docentes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Matriculados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Índice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204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3737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18,32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7433" y="35332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 IV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702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Demandas: 169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Concluídas: 12      Em andamento: 102    Nova:  55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79460"/>
              </p:ext>
            </p:extLst>
          </p:nvPr>
        </p:nvGraphicFramePr>
        <p:xfrm>
          <a:off x="336612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07895"/>
              </p:ext>
            </p:extLst>
          </p:nvPr>
        </p:nvGraphicFramePr>
        <p:xfrm>
          <a:off x="2555776" y="1844824"/>
          <a:ext cx="521970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734742"/>
              </p:ext>
            </p:extLst>
          </p:nvPr>
        </p:nvGraphicFramePr>
        <p:xfrm>
          <a:off x="336612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438361"/>
              </p:ext>
            </p:extLst>
          </p:nvPr>
        </p:nvGraphicFramePr>
        <p:xfrm>
          <a:off x="2555776" y="1844824"/>
          <a:ext cx="521970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92149"/>
              </p:ext>
            </p:extLst>
          </p:nvPr>
        </p:nvGraphicFramePr>
        <p:xfrm>
          <a:off x="2411761" y="338129"/>
          <a:ext cx="6120680" cy="5825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729"/>
                <a:gridCol w="1629293"/>
                <a:gridCol w="1482658"/>
              </a:tblGrid>
              <a:tr h="197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Principais aquisições realizadas pelo Campus Manaus Centro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3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 smtClean="0">
                          <a:effectLst/>
                        </a:rPr>
                        <a:t>Contratação </a:t>
                      </a:r>
                      <a:r>
                        <a:rPr lang="pt-BR" sz="1300" b="1" u="none" strike="noStrike" dirty="0">
                          <a:effectLst/>
                        </a:rPr>
                        <a:t>de empresa especializada em locação de controle de acesso e </a:t>
                      </a:r>
                      <a:r>
                        <a:rPr lang="pt-BR" sz="1300" b="1" u="none" strike="noStrike" dirty="0" smtClean="0">
                          <a:effectLst/>
                        </a:rPr>
                        <a:t>assistência </a:t>
                      </a:r>
                      <a:r>
                        <a:rPr lang="pt-BR" sz="1300" b="1" u="none" strike="noStrike" dirty="0">
                          <a:effectLst/>
                        </a:rPr>
                        <a:t>técnica (catracas </a:t>
                      </a:r>
                      <a:r>
                        <a:rPr lang="pt-BR" sz="1300" b="1" u="none" strike="noStrike" dirty="0" smtClean="0">
                          <a:effectLst/>
                        </a:rPr>
                        <a:t>eletrônicas)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 R$          190.800,00 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845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Contratação de empresa para serviços de reprográfia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 R$          104.717,00 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62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Registro de Preços para </a:t>
                      </a:r>
                      <a:r>
                        <a:rPr lang="pt-BR" sz="1300" b="1" u="none" strike="noStrike" dirty="0" smtClean="0">
                          <a:effectLst/>
                        </a:rPr>
                        <a:t>aquisição </a:t>
                      </a:r>
                      <a:r>
                        <a:rPr lang="pt-BR" sz="1300" b="1" u="none" strike="noStrike" dirty="0">
                          <a:effectLst/>
                        </a:rPr>
                        <a:t>de </a:t>
                      </a:r>
                      <a:r>
                        <a:rPr lang="pt-BR" sz="1300" b="1" u="none" strike="noStrike" dirty="0" smtClean="0">
                          <a:effectLst/>
                        </a:rPr>
                        <a:t>combustível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 R$    </a:t>
                      </a:r>
                      <a:r>
                        <a:rPr lang="pt-BR" sz="1300" b="1" u="none" strike="noStrike" dirty="0" smtClean="0">
                          <a:effectLst/>
                        </a:rPr>
                        <a:t>        51.350,00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62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Registro de Preços para </a:t>
                      </a:r>
                      <a:r>
                        <a:rPr lang="pt-BR" sz="1300" b="1" u="none" strike="noStrike" dirty="0" smtClean="0">
                          <a:effectLst/>
                        </a:rPr>
                        <a:t>aquisição </a:t>
                      </a:r>
                      <a:r>
                        <a:rPr lang="pt-BR" sz="1300" b="1" u="none" strike="noStrike" dirty="0">
                          <a:effectLst/>
                        </a:rPr>
                        <a:t>de material de expediente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 R$          132.700,60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62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Contratação de empresa para prestação de serviços de motorista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 R$          109.781,16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62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Contratação de empresa para prestação de serviços de recarga de extintores de incendio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 R$            66.288,51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62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Registro de Preços para contratação de empresa para cofecção de carimbos e chaves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 R$            22.148,64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 gridSpan="2"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3648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Registro de preços para aquisição de equipamentos para laboratório de automação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 R$          668.899,80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ctr"/>
                </a:tc>
              </a:tr>
              <a:tr h="186091"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</a:tr>
              <a:tr h="19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>
                          <a:effectLst/>
                        </a:rPr>
                        <a:t>Registro de Preços para aquisição de material hidraúlico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 </a:t>
                      </a:r>
                      <a:r>
                        <a:rPr lang="pt-BR" sz="1300" b="1" u="none" strike="noStrike" dirty="0" smtClean="0">
                          <a:effectLst/>
                        </a:rPr>
                        <a:t>R</a:t>
                      </a:r>
                      <a:r>
                        <a:rPr lang="pt-BR" sz="1300" b="1" u="none" strike="noStrike" dirty="0">
                          <a:effectLst/>
                        </a:rPr>
                        <a:t>$      1.003.257,07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</a:tr>
              <a:tr h="197200"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</a:tr>
              <a:tr h="362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>
                          <a:effectLst/>
                        </a:rPr>
                        <a:t>Aquisição de softwares e banco imagens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 R$            32.037,00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7" marR="8527" marT="85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4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22048"/>
              </p:ext>
            </p:extLst>
          </p:nvPr>
        </p:nvGraphicFramePr>
        <p:xfrm>
          <a:off x="336612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2286000" y="2242970"/>
            <a:ext cx="4572000" cy="15274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9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OBRIGADO!!!</a:t>
            </a:r>
            <a:endParaRPr lang="pt-BR" sz="29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TEMA</a:t>
            </a:r>
            <a:r>
              <a:rPr lang="pt-BR" dirty="0" smtClean="0"/>
              <a:t> I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141985" y="707461"/>
            <a:ext cx="7000427" cy="28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1. Índice de eficiência da Instituição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 Índice de eficácia da Instituição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60201"/>
              </p:ext>
            </p:extLst>
          </p:nvPr>
        </p:nvGraphicFramePr>
        <p:xfrm>
          <a:off x="2276872" y="1919784"/>
          <a:ext cx="6399584" cy="4357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04"/>
                <a:gridCol w="451254"/>
                <a:gridCol w="629873"/>
                <a:gridCol w="528811"/>
                <a:gridCol w="451254"/>
                <a:gridCol w="698030"/>
                <a:gridCol w="780291"/>
                <a:gridCol w="585218"/>
                <a:gridCol w="678345"/>
                <a:gridCol w="1409704"/>
              </a:tblGrid>
              <a:tr h="245673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Matriculados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Qtde</a:t>
                      </a:r>
                      <a:r>
                        <a:rPr lang="pt-BR" sz="900" u="none" strike="noStrike">
                          <a:effectLst/>
                        </a:rPr>
                        <a:t>. PS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Períodos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Total de vagas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Concluintes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Índice de Eficiência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Índice de Eficácia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IEDF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102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97,14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91,43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IELT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100,00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72,50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IINF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188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60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104,44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80,56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IMEC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117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97,50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67,50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IQUI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117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97,50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PEDF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80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PMEC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75,00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SEDF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280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80,00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77,14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SELT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160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81,88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72,50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SINF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90,28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44,44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SMEC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107,50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SQUI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129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140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92,14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SST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150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71,43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58,57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SMA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90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75,00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52,50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LM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55,00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15,00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LF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56,88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10,00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LCB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127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79,38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50,00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LQ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62,50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75,83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15,00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TADS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2,50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TCE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73,75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TPP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111,67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70,00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136076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TPQ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97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80,83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5995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ENG. MEC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98,00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35,00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45673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ENG. CIV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85,00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0,00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  <a:tr h="265995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3747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Totais: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u="none" strike="noStrike" dirty="0" err="1">
                          <a:effectLst/>
                        </a:rPr>
                        <a:t>Indice</a:t>
                      </a:r>
                      <a:r>
                        <a:rPr lang="pt-BR" sz="900" b="1" u="none" strike="noStrike" dirty="0">
                          <a:effectLst/>
                        </a:rPr>
                        <a:t>-Eficiência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85,45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u="none" strike="noStrike" dirty="0" err="1">
                          <a:effectLst/>
                        </a:rPr>
                        <a:t>Indice-Eficacia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47,79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Alunos matriculados em relação a força de trabalho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prevista no Acordo de 20 alunos nos cursos presenciais por professor.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742"/>
              </p:ext>
            </p:extLst>
          </p:nvPr>
        </p:nvGraphicFramePr>
        <p:xfrm>
          <a:off x="1115617" y="3119438"/>
          <a:ext cx="7704858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912"/>
                <a:gridCol w="470487"/>
                <a:gridCol w="1584176"/>
                <a:gridCol w="1008112"/>
                <a:gridCol w="602865"/>
                <a:gridCol w="909306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Relação Aluno - Professor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18,36916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Profs</a:t>
                      </a:r>
                      <a:r>
                        <a:rPr lang="pt-BR" sz="1800" u="none" strike="noStrike" dirty="0">
                          <a:effectLst/>
                        </a:rPr>
                        <a:t>. 20h = 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Profs</a:t>
                      </a:r>
                      <a:r>
                        <a:rPr lang="pt-BR" sz="1800" u="none" strike="noStrike" dirty="0">
                          <a:effectLst/>
                        </a:rPr>
                        <a:t>. </a:t>
                      </a:r>
                      <a:r>
                        <a:rPr lang="pt-BR" sz="1800" u="none" strike="noStrike" dirty="0" smtClean="0">
                          <a:effectLst/>
                        </a:rPr>
                        <a:t>40h = 20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182 profs. 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Total-</a:t>
                      </a:r>
                      <a:r>
                        <a:rPr lang="pt-BR" sz="1800" u="none" strike="noStrike" dirty="0" err="1">
                          <a:effectLst/>
                        </a:rPr>
                        <a:t>profs</a:t>
                      </a:r>
                      <a:r>
                        <a:rPr lang="pt-BR" sz="1800" u="none" strike="noStrike" dirty="0">
                          <a:effectLst/>
                        </a:rPr>
                        <a:t>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Total-alunos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3931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0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Vagas para cursos técnicos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Manutenção de pelo menos 50% das vagas para o ensino técnico de nível médio.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52725"/>
              </p:ext>
            </p:extLst>
          </p:nvPr>
        </p:nvGraphicFramePr>
        <p:xfrm>
          <a:off x="2311452" y="1916832"/>
          <a:ext cx="5080818" cy="260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450"/>
                <a:gridCol w="432048"/>
                <a:gridCol w="1008112"/>
                <a:gridCol w="2453208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Total de alunos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3931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Matrículas - Técnico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Porcentagem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Integrado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630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47,32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PROEJA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      Subsequente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800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PRONATEC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80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err="1" smtClean="0">
                          <a:effectLst/>
                        </a:rPr>
                        <a:t>EaD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Técnico </a:t>
                      </a:r>
                      <a:r>
                        <a:rPr lang="pt-BR" sz="1500" u="none" strike="noStrike" dirty="0">
                          <a:effectLst/>
                        </a:rPr>
                        <a:t>- total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1860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67848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Vagas para a formação de professores e licenciaturas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 menos 20% das vagas para os cursos de licenciaturas e de formação de professores.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1458"/>
              </p:ext>
            </p:extLst>
          </p:nvPr>
        </p:nvGraphicFramePr>
        <p:xfrm>
          <a:off x="2479586" y="1916832"/>
          <a:ext cx="5958410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078"/>
                <a:gridCol w="1077078"/>
                <a:gridCol w="1077078"/>
                <a:gridCol w="1077078"/>
                <a:gridCol w="497970"/>
                <a:gridCol w="1152128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Total de alunos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3931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Matrículas - PARFOR e Licenciaturas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LM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Porcentagem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19,07911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LF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LCB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LQ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PARFOR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170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Form.Lic. - 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Vagas PROEJA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83446"/>
              </p:ext>
            </p:extLst>
          </p:nvPr>
        </p:nvGraphicFramePr>
        <p:xfrm>
          <a:off x="2279737" y="2060848"/>
          <a:ext cx="5742383" cy="2333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334"/>
                <a:gridCol w="1402905"/>
                <a:gridCol w="938845"/>
                <a:gridCol w="1251794"/>
                <a:gridCol w="1486505"/>
              </a:tblGrid>
              <a:tr h="2941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Total de vagas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</a:tr>
              <a:tr h="294154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980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2941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Matrículas -PROEJA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Porcentagem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8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PEDF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4,08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8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PMEC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2941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PROEJA - 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9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Programa de melhoria da qualidade da educação básica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Programas Integrais:   Bolsas para 20 projetos selecionados e monitoria.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Formação Inicial 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continuada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/>
              <a:t>Oferta </a:t>
            </a:r>
            <a:r>
              <a:rPr lang="pt-BR" sz="2000" dirty="0" smtClean="0"/>
              <a:t>de </a:t>
            </a:r>
            <a:r>
              <a:rPr lang="pt-BR" sz="2000" dirty="0"/>
              <a:t>12 </a:t>
            </a:r>
            <a:r>
              <a:rPr lang="pt-BR" sz="2000" dirty="0" smtClean="0"/>
              <a:t>turmas, em média, </a:t>
            </a:r>
            <a:r>
              <a:rPr lang="pt-BR" sz="2000" dirty="0"/>
              <a:t>com 20 alunos cada, desde o segundo semestre de 2012 dos Cursos de Formação Inicial e Continuada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5999" y="707461"/>
            <a:ext cx="6856413" cy="551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e compromissos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Oferta de cursos a distância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 smtClean="0"/>
              <a:t>*Criação </a:t>
            </a:r>
            <a:r>
              <a:rPr lang="pt-BR" sz="2000" dirty="0"/>
              <a:t>do Núcleo Tecnológico de Educação à Distância – </a:t>
            </a:r>
            <a:r>
              <a:rPr lang="pt-BR" sz="2000" dirty="0" err="1"/>
              <a:t>Nutead</a:t>
            </a:r>
            <a:r>
              <a:rPr lang="pt-BR" sz="2000" dirty="0"/>
              <a:t> que está em fase de </a:t>
            </a:r>
            <a:r>
              <a:rPr lang="pt-BR" sz="2000" dirty="0" smtClean="0"/>
              <a:t>estruturação.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 smtClean="0"/>
              <a:t>*Constante </a:t>
            </a:r>
            <a:r>
              <a:rPr lang="pt-BR" sz="2000" dirty="0"/>
              <a:t>oferta dos cursos à distância com apoio do Campus, utilizando infraestrutura de salas, laboratórios e </a:t>
            </a:r>
            <a:r>
              <a:rPr lang="pt-BR" sz="2000" dirty="0" smtClean="0"/>
              <a:t>ambientes.</a:t>
            </a:r>
            <a:endParaRPr lang="pt-BR" sz="2000" dirty="0"/>
          </a:p>
          <a:p>
            <a:pPr lvl="0"/>
            <a:endParaRPr lang="pt-BR" sz="2000" dirty="0" smtClean="0"/>
          </a:p>
          <a:p>
            <a:pPr lvl="0"/>
            <a:r>
              <a:rPr lang="pt-BR" sz="2000" dirty="0"/>
              <a:t>*</a:t>
            </a:r>
            <a:r>
              <a:rPr lang="pt-BR" sz="2000" dirty="0" smtClean="0"/>
              <a:t>Liberação </a:t>
            </a:r>
            <a:r>
              <a:rPr lang="pt-BR" sz="2000" dirty="0"/>
              <a:t>de professores e técnico-administrativos para atender à demanda da Educação à </a:t>
            </a:r>
            <a:r>
              <a:rPr lang="pt-BR" sz="2000" dirty="0" smtClean="0"/>
              <a:t>Distância.</a:t>
            </a: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 smtClean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2018</Words>
  <Application>Microsoft Office PowerPoint</Application>
  <PresentationFormat>Apresentação na tela (4:3)</PresentationFormat>
  <Paragraphs>727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Maria Stela de Vasconcelos Nunes de Mello</cp:lastModifiedBy>
  <cp:revision>64</cp:revision>
  <dcterms:created xsi:type="dcterms:W3CDTF">2015-03-03T18:02:17Z</dcterms:created>
  <dcterms:modified xsi:type="dcterms:W3CDTF">2016-06-28T12:44:53Z</dcterms:modified>
</cp:coreProperties>
</file>