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64" r:id="rId14"/>
    <p:sldId id="266" r:id="rId15"/>
    <p:sldId id="27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17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28/06/2016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28/06/2016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36º COLDI – AVALIAÇÃO DA GESTÃO – 1º SEMESTRE 2016</a:t>
            </a:r>
          </a:p>
          <a:p>
            <a:pPr algn="ctr"/>
            <a:r>
              <a:rPr lang="pt-BR" dirty="0" smtClean="0"/>
              <a:t>IFAM CAMPUS TEFÉ</a:t>
            </a:r>
          </a:p>
          <a:p>
            <a:pPr algn="ctr"/>
            <a:r>
              <a:rPr lang="pt-BR" dirty="0" smtClean="0"/>
              <a:t>DIREÇÃO GERAL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10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469046"/>
            <a:ext cx="7560840" cy="5130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7: Projetos de Ação Social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Apresentação e desenvolvimento de projetos de ação social e, ampliação e implementação de projetos de ações inclusivas e de tecnologias sociais, preferencialmente, para populações e comunidades em situação de risco, atendendo às áreas temáticas da extensão.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Projeto Organização, Informação e Mobilização Produtiva de Mulheres da Floresta na Promoção de Autonomia por Meio do Estímulo à Prática Agroextrativista e Agroecológica na Perspectiva da Economia Feminista: 70 participantes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Parcerias: UEA, </a:t>
            </a:r>
            <a:r>
              <a:rPr lang="pt-B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ICMBio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APAFE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6983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11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469046"/>
            <a:ext cx="7560840" cy="3813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8: Programas de Ensino, Pesquisa e Extensão intercampi e interinstitucionais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Desenvolvimento de programas de ensino, pesquisa e extensão interagindo os 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campi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Instituto Federal; e programas interinstitucionais interagindo o Instituto Federal com outras Instituições Nacionais e Internacionais.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7188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 de Bolsas de Iniciação Científica Júnior (PIBIC Jr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03 projetos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88569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12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581573" y="332656"/>
            <a:ext cx="7560840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10: SIMEC, SISTec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Sistema de Registro de Preços do MEC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Adesão, a partir de 2010, ao SIMEC, SISTec e Sistema de Registro de Preços do MEC e a outros programas de interesse coletivo da REDE FEDERAL, com compromisso de alimentação das bases de dados do Ministério da Educação.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IFAM/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Tefé, utiliza-se o </a:t>
            </a:r>
            <a:r>
              <a:rPr lang="pt-B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SISTec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SIMEC.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16028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90364"/>
              </p:ext>
            </p:extLst>
          </p:nvPr>
        </p:nvGraphicFramePr>
        <p:xfrm>
          <a:off x="1115616" y="2248272"/>
          <a:ext cx="6912768" cy="305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2304256"/>
              </a:tblGrid>
              <a:tr h="44905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DEMANDA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FRAGILIDADE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TRATAMENTO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77508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Capacitação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>
                          <a:solidFill>
                            <a:sysClr val="windowText" lastClr="000000"/>
                          </a:solidFill>
                        </a:rPr>
                        <a:t>Contigenciamento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orçamentário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Realização de eventos </a:t>
                      </a:r>
                      <a:r>
                        <a:rPr lang="pt-BR" i="1" dirty="0" smtClean="0">
                          <a:solidFill>
                            <a:sysClr val="windowText" lastClr="000000"/>
                          </a:solidFill>
                        </a:rPr>
                        <a:t>In</a:t>
                      </a:r>
                      <a:r>
                        <a:rPr lang="pt-BR" i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pt-BR" i="1" baseline="0" dirty="0" err="1" smtClean="0">
                          <a:solidFill>
                            <a:sysClr val="windowText" lastClr="000000"/>
                          </a:solidFill>
                        </a:rPr>
                        <a:t>Company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7508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Melhorar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a infraestrutura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Atraso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na entrega do prédio definitivo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Fortalecimento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da parceria com a Prefeitura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7508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Implantação do curso Técnico em Agropecuária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Falta de Infraestrutura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física – aulas práticas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Apoio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 de instituições parceiras (UEA, </a:t>
                      </a:r>
                      <a:r>
                        <a:rPr lang="pt-BR" baseline="0" dirty="0" err="1" smtClean="0">
                          <a:solidFill>
                            <a:sysClr val="windowText" lastClr="000000"/>
                          </a:solidFill>
                        </a:rPr>
                        <a:t>Mamirauá</a:t>
                      </a:r>
                      <a:r>
                        <a:rPr lang="pt-BR" baseline="0" dirty="0" smtClean="0">
                          <a:solidFill>
                            <a:sysClr val="windowText" lastClr="000000"/>
                          </a:solidFill>
                        </a:rPr>
                        <a:t>, IDAM etc.)</a:t>
                      </a:r>
                      <a:endParaRPr lang="pt-BR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404664"/>
            <a:ext cx="6030416" cy="138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(Em andamento, Concluídas, Atendida, Parcialmente atendida Não atendida, Rejeitada e Canceladas)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14014"/>
              </p:ext>
            </p:extLst>
          </p:nvPr>
        </p:nvGraphicFramePr>
        <p:xfrm>
          <a:off x="1070353" y="2060848"/>
          <a:ext cx="725730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613"/>
                <a:gridCol w="578167"/>
                <a:gridCol w="1083902"/>
                <a:gridCol w="1455230"/>
                <a:gridCol w="126739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PERSPECTIVAS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ysClr val="windowText" lastClr="000000"/>
                          </a:solidFill>
                        </a:rPr>
                        <a:t>Ações</a:t>
                      </a:r>
                      <a:endParaRPr lang="pt-B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Nº</a:t>
                      </a:r>
                      <a:endParaRPr lang="pt-BR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Não iniciadas</a:t>
                      </a:r>
                      <a:endParaRPr lang="pt-BR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Em execução</a:t>
                      </a:r>
                      <a:endParaRPr lang="pt-BR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Finalizadas</a:t>
                      </a:r>
                      <a:endParaRPr lang="pt-BR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 smtClean="0"/>
                        <a:t>Orçamentária e Financeira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17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 smtClean="0"/>
                        <a:t>Eficiência Gerencial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16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9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 smtClean="0"/>
                        <a:t>Pessoas e Infraestrutura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21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6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600" dirty="0" smtClean="0"/>
                        <a:t>Eficiência Acadêmica e Inovação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76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19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36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21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TOTAL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153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47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58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46</a:t>
                      </a:r>
                      <a:endParaRPr lang="pt-BR" sz="1600" b="1" dirty="0"/>
                    </a:p>
                  </a:txBody>
                  <a:tcPr anchor="ctr"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PERCENTUAL</a:t>
                      </a:r>
                      <a:r>
                        <a:rPr lang="pt-BR" sz="1600" b="1" baseline="0" dirty="0" smtClean="0"/>
                        <a:t> DE EXECUÇÃO</a:t>
                      </a:r>
                      <a:endParaRPr lang="pt-BR" sz="16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30,06%</a:t>
                      </a:r>
                      <a:endParaRPr lang="pt-BR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005910" y="5253264"/>
            <a:ext cx="1760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SGD – junho/2016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847572" y="3019437"/>
            <a:ext cx="7560840" cy="71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OBRIGADO!</a:t>
            </a:r>
            <a:endParaRPr lang="pt-BR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3" y="332657"/>
            <a:ext cx="1959728" cy="244827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(TAM);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das tratativas de fragilidades encontradas na Avaliação de 2015 (Pontos fracos e 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502024" y="541701"/>
            <a:ext cx="6030416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2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(TAM) através da Apresentação dos Indicadores referentes ao 1º Semestre de 2016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 startAt="2"/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325281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8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4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475656" y="197819"/>
            <a:ext cx="756084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1: Índice de eficiência da Instituição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ofertar novas vagas, em relação à procura do público.</a:t>
            </a: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3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 txBox="1">
            <a:spLocks/>
          </p:cNvSpPr>
          <p:nvPr/>
        </p:nvSpPr>
        <p:spPr>
          <a:xfrm>
            <a:off x="8604447" y="6377227"/>
            <a:ext cx="537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/>
                </a:solidFill>
              </a:rPr>
              <a:t>1</a:t>
            </a:r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930816"/>
              </p:ext>
            </p:extLst>
          </p:nvPr>
        </p:nvGraphicFramePr>
        <p:xfrm>
          <a:off x="1440007" y="1556792"/>
          <a:ext cx="7344816" cy="408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068"/>
                <a:gridCol w="1588068"/>
                <a:gridCol w="2306743"/>
                <a:gridCol w="1861937"/>
              </a:tblGrid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SADM1: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SINF1: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SSEC1: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INFO2: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ADM3: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INFO3: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SADM3: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SINF3: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07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SSEC3: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2000" b="0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  <a:endParaRPr lang="pt-BR" sz="2000" b="0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5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1</a:t>
            </a:r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6" name="Espaço Reservado para Número de Slide 18"/>
          <p:cNvSpPr txBox="1">
            <a:spLocks/>
          </p:cNvSpPr>
          <p:nvPr/>
        </p:nvSpPr>
        <p:spPr>
          <a:xfrm>
            <a:off x="8604447" y="6377227"/>
            <a:ext cx="537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475656" y="469046"/>
            <a:ext cx="756084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2: Índice de eficácia da Instituição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renovação do quadro discente.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16163"/>
              </p:ext>
            </p:extLst>
          </p:nvPr>
        </p:nvGraphicFramePr>
        <p:xfrm>
          <a:off x="1547664" y="1988840"/>
          <a:ext cx="6480720" cy="1677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1237"/>
                <a:gridCol w="1401237"/>
                <a:gridCol w="2035361"/>
                <a:gridCol w="1642885"/>
              </a:tblGrid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ADM3: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INFO3: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SADM3: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SINF3: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SSEC3: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2000" b="0" i="0" u="none" strike="noStrike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  <a:endParaRPr lang="pt-BR" sz="2000" b="0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7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6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5" name="Espaço Reservado para Número de Slide 18"/>
          <p:cNvSpPr txBox="1">
            <a:spLocks/>
          </p:cNvSpPr>
          <p:nvPr/>
        </p:nvSpPr>
        <p:spPr>
          <a:xfrm>
            <a:off x="8604447" y="6377227"/>
            <a:ext cx="537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475656" y="469046"/>
            <a:ext cx="7560840" cy="4933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3: Alunos matriculado em relação à força de trabalho.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atendimento em relação à força de trabalho.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Alunos (Matriculados)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444 alunos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Força de trabalho (Docentes)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25 professores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Média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17,76 alunos para um professor.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7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8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1475656" y="469046"/>
            <a:ext cx="7560840" cy="2595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4: Vagas para os cursos técnicos.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Manutenção de pelo menos 50% de vagas para o ensino técnico de nível médio.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Alunos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240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alunos (120%) para ensino médio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84492"/>
              </p:ext>
            </p:extLst>
          </p:nvPr>
        </p:nvGraphicFramePr>
        <p:xfrm>
          <a:off x="1043608" y="3789040"/>
          <a:ext cx="7344816" cy="20421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068"/>
                <a:gridCol w="1588068"/>
                <a:gridCol w="2306743"/>
                <a:gridCol w="1861937"/>
              </a:tblGrid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SADM1: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SINF1: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SSEC1: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pt-BR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vagas ofertadas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0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475656" y="469046"/>
            <a:ext cx="7560840" cy="394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5: Ofertas de cursos à distância.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Implantação da modalidade </a:t>
            </a:r>
            <a:r>
              <a:rPr lang="pt-B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EaD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atividade regular.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Vagas ofertadas: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 vagas.</a:t>
            </a:r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Cursos: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Técnico em Recursos Pesqueiros = 35 matriculados (2015).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21" name="CaixaDeTexto 20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3559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9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378883" y="303368"/>
            <a:ext cx="7560840" cy="5888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de acesso ao ensino técnico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Adoção, até 2014, de formas de acesso assentadas em ações afirmativas que contemplem as realidades locais dos 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campi.</a:t>
            </a: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de acesso ao ensino: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 Processo Seletivo</a:t>
            </a: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distribuição de vagas: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Ampla Concorrência (AC) – 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2,50% das vagas.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126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L1 (renda = ou &lt; 1,5). – 32,9% das vagas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 = 79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L2 (renda &lt; 1,5). – 12,9% das vagas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atriculados = 31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</a:t>
            </a:r>
            <a:r>
              <a:rPr lang="pt-B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1,6%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 = 4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4236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924</Words>
  <Application>Microsoft Office PowerPoint</Application>
  <PresentationFormat>Apresentação na tela (4:3)</PresentationFormat>
  <Paragraphs>261</Paragraphs>
  <Slides>15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GAB-CTEFE</cp:lastModifiedBy>
  <cp:revision>39</cp:revision>
  <dcterms:created xsi:type="dcterms:W3CDTF">2015-03-03T18:02:17Z</dcterms:created>
  <dcterms:modified xsi:type="dcterms:W3CDTF">2016-06-28T12:30:08Z</dcterms:modified>
</cp:coreProperties>
</file>