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257" r:id="rId3"/>
    <p:sldId id="263" r:id="rId4"/>
    <p:sldId id="267" r:id="rId5"/>
    <p:sldId id="264" r:id="rId6"/>
    <p:sldId id="268" r:id="rId7"/>
    <p:sldId id="269" r:id="rId8"/>
    <p:sldId id="270" r:id="rId9"/>
    <p:sldId id="265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377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689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45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305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756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980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28/06/2016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28/06/2016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03848" y="5229200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36º COLDI – AVALIAÇÃO DA GESTÃO – 1º SEMESTRE 2016</a:t>
            </a:r>
          </a:p>
          <a:p>
            <a:pPr algn="ctr"/>
            <a:r>
              <a:rPr lang="pt-BR" b="1" i="1" dirty="0" smtClean="0">
                <a:solidFill>
                  <a:srgbClr val="FF0000"/>
                </a:solidFill>
              </a:rPr>
              <a:t>Campus - </a:t>
            </a:r>
            <a:r>
              <a:rPr lang="pt-BR" b="1" dirty="0" smtClean="0">
                <a:solidFill>
                  <a:srgbClr val="FF0000"/>
                </a:solidFill>
              </a:rPr>
              <a:t>COARI</a:t>
            </a:r>
            <a:endParaRPr lang="pt-BR" b="1" i="1" dirty="0" smtClean="0">
              <a:solidFill>
                <a:srgbClr val="FF0000"/>
              </a:solidFill>
            </a:endParaRPr>
          </a:p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404664"/>
            <a:ext cx="6030416" cy="138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(Em andamento, Concluídas, Atendida, Parcialmente atendida Não atendida, Rejeitada e Canceladas)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73055"/>
              </p:ext>
            </p:extLst>
          </p:nvPr>
        </p:nvGraphicFramePr>
        <p:xfrm>
          <a:off x="856700" y="2204864"/>
          <a:ext cx="7632848" cy="36004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6424"/>
                <a:gridCol w="3816424"/>
              </a:tblGrid>
              <a:tr h="51434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SITUAÇÃO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QUANTIDADE</a:t>
                      </a:r>
                      <a:endParaRPr lang="pt-BR" dirty="0"/>
                    </a:p>
                  </a:txBody>
                  <a:tcPr/>
                </a:tc>
              </a:tr>
              <a:tr h="51434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34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Andamento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34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Concluída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34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Cancelada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343">
                <a:tc>
                  <a:txBody>
                    <a:bodyPr/>
                    <a:lstStyle/>
                    <a:p>
                      <a:pPr algn="ctr"/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34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6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3" y="332657"/>
            <a:ext cx="1959728" cy="244827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394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do acompanhamento das Metas do Termo de Acordos e Metas (TAM);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das tratativas de fragilidades encontradas na Avaliação de 2015 (Pontos fracos e 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dos Indicadores referentes ao 1º Semestre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da Situação das Demandas do PDA2016 por situação (Em andamento, Concluídas, Atendida, Parcialmente atendida Não atendida, Rejeitada e Canceladas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2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5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19200"/>
              </p:ext>
            </p:extLst>
          </p:nvPr>
        </p:nvGraphicFramePr>
        <p:xfrm>
          <a:off x="802798" y="2348880"/>
          <a:ext cx="7513618" cy="36724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56809"/>
                <a:gridCol w="3756809"/>
              </a:tblGrid>
              <a:tr h="37079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PONTOS</a:t>
                      </a:r>
                      <a:r>
                        <a:rPr lang="pt-BR" baseline="0" dirty="0" smtClean="0"/>
                        <a:t> FRACOS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AMEAÇAS</a:t>
                      </a:r>
                      <a:endParaRPr lang="pt-BR" dirty="0"/>
                    </a:p>
                  </a:txBody>
                  <a:tcPr/>
                </a:tc>
              </a:tr>
              <a:tr h="37079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Demandas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Andamento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das Obras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79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Capacitação do Servidor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Andamento de Projetos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0005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Bem estar do Servidor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Limitação de Recursos Financeiros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0005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Incentivo a Pesquisa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Logística de Materiais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0005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Logística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0005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 Humanos Limitados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Permanência do Servidor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4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0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079238"/>
              </p:ext>
            </p:extLst>
          </p:nvPr>
        </p:nvGraphicFramePr>
        <p:xfrm>
          <a:off x="220434" y="2420888"/>
          <a:ext cx="8744055" cy="329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14685"/>
                <a:gridCol w="2914685"/>
                <a:gridCol w="29146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AMEAÇAS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PONTOS FRACOS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TRATATIVAS</a:t>
                      </a:r>
                    </a:p>
                    <a:p>
                      <a:pPr algn="ctr"/>
                      <a:r>
                        <a:rPr lang="pt-BR" dirty="0" smtClean="0"/>
                        <a:t> (DEMANDAS PDA</a:t>
                      </a:r>
                      <a:r>
                        <a:rPr lang="pt-BR" baseline="0" dirty="0" smtClean="0"/>
                        <a:t> 2016)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Incentivo</a:t>
                      </a:r>
                      <a:r>
                        <a:rPr lang="pt-BR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Pesquisa</a:t>
                      </a:r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19151-Fortalecer atividades de Apoio a Pesquisa (Contratação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Serviços e Ações que fomentem a Pesquisa)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19175-Implantação de uma Unidade da Incubadora de Empresas AYTY no </a:t>
                      </a:r>
                      <a:r>
                        <a:rPr lang="pt-BR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campus </a:t>
                      </a:r>
                      <a:r>
                        <a:rPr lang="pt-BR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Coari.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3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0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01260"/>
              </p:ext>
            </p:extLst>
          </p:nvPr>
        </p:nvGraphicFramePr>
        <p:xfrm>
          <a:off x="220434" y="2420888"/>
          <a:ext cx="8744055" cy="2468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14685"/>
                <a:gridCol w="2914685"/>
                <a:gridCol w="29146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AMEAÇAS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PONTOS FRACOS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TRATATIVAS</a:t>
                      </a:r>
                    </a:p>
                    <a:p>
                      <a:pPr algn="ctr"/>
                      <a:r>
                        <a:rPr lang="pt-BR" dirty="0" smtClean="0"/>
                        <a:t> (DEMANDAS PDA</a:t>
                      </a:r>
                      <a:r>
                        <a:rPr lang="pt-BR" baseline="0" dirty="0" smtClean="0"/>
                        <a:t> 2016)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Andamento</a:t>
                      </a:r>
                      <a:r>
                        <a:rPr lang="pt-BR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Projetos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19245- Projetos e Ações da Coordenação de Extensão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Andamento</a:t>
                      </a:r>
                      <a:r>
                        <a:rPr lang="pt-BR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Projetos</a:t>
                      </a:r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19255- Projetos Interdisciplinares. 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3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0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7641"/>
              </p:ext>
            </p:extLst>
          </p:nvPr>
        </p:nvGraphicFramePr>
        <p:xfrm>
          <a:off x="78403" y="1794320"/>
          <a:ext cx="8921952" cy="438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73984"/>
                <a:gridCol w="2973984"/>
                <a:gridCol w="2973984"/>
              </a:tblGrid>
              <a:tr h="61237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AMEAÇAS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PONTOS FRACOS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TRATATIVAS</a:t>
                      </a:r>
                    </a:p>
                    <a:p>
                      <a:pPr algn="ctr"/>
                      <a:r>
                        <a:rPr lang="pt-BR" dirty="0" smtClean="0"/>
                        <a:t> (DEMANDAS PDA</a:t>
                      </a:r>
                      <a:r>
                        <a:rPr lang="pt-BR" baseline="0" dirty="0" smtClean="0"/>
                        <a:t> 2016)</a:t>
                      </a:r>
                      <a:endParaRPr lang="pt-BR" dirty="0"/>
                    </a:p>
                  </a:txBody>
                  <a:tcPr/>
                </a:tc>
              </a:tr>
              <a:tr h="1137267">
                <a:tc>
                  <a:txBody>
                    <a:bodyPr/>
                    <a:lstStyle/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Capacitação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Servidor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19466- Contratação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Prestação de Serviços de Agenciamento de Viagens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49499">
                <a:tc>
                  <a:txBody>
                    <a:bodyPr/>
                    <a:lstStyle/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Capacitação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Servidor</a:t>
                      </a:r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19273- Aquisição</a:t>
                      </a:r>
                      <a:r>
                        <a:rPr lang="pt-BR" b="1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Diárias para Servidores do </a:t>
                      </a:r>
                      <a:r>
                        <a:rPr lang="pt-BR" b="1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campus </a:t>
                      </a:r>
                      <a:r>
                        <a:rPr lang="pt-BR" b="1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(Treinamentos, Capacitação e Qualificação, a serviço e outros)</a:t>
                      </a:r>
                    </a:p>
                    <a:p>
                      <a:pPr algn="ctr"/>
                      <a:r>
                        <a:rPr lang="pt-BR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73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0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63980"/>
              </p:ext>
            </p:extLst>
          </p:nvPr>
        </p:nvGraphicFramePr>
        <p:xfrm>
          <a:off x="114544" y="2337701"/>
          <a:ext cx="8921952" cy="36115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73984"/>
                <a:gridCol w="2973984"/>
                <a:gridCol w="2973984"/>
              </a:tblGrid>
              <a:tr h="5353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AMEAÇAS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PONTOS FRACOS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TRATATIVAS</a:t>
                      </a:r>
                    </a:p>
                    <a:p>
                      <a:pPr algn="ctr"/>
                      <a:r>
                        <a:rPr lang="pt-BR" dirty="0" smtClean="0"/>
                        <a:t> (DEMANDAS PDA</a:t>
                      </a:r>
                      <a:r>
                        <a:rPr lang="pt-BR" baseline="0" dirty="0" smtClean="0"/>
                        <a:t> 2016)</a:t>
                      </a:r>
                      <a:endParaRPr lang="pt-BR" dirty="0"/>
                    </a:p>
                  </a:txBody>
                  <a:tcPr/>
                </a:tc>
              </a:tr>
              <a:tr h="994233">
                <a:tc>
                  <a:txBody>
                    <a:bodyPr/>
                    <a:lstStyle/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Incentivo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Pesquisa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19158- Adquirir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Livros, Revistas e Outros Materiais para Compor o Acervo da Biblioteca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782779">
                <a:tc>
                  <a:txBody>
                    <a:bodyPr/>
                    <a:lstStyle/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Logística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Materiais</a:t>
                      </a:r>
                      <a:endParaRPr lang="pt-BR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21876-</a:t>
                      </a:r>
                      <a:r>
                        <a:rPr lang="pt-BR" b="1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Contratação de Serviços Postais</a:t>
                      </a:r>
                    </a:p>
                    <a:p>
                      <a:pPr algn="ctr"/>
                      <a:r>
                        <a:rPr lang="pt-BR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7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2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Indicadores referentes ao 1º Semestre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20082"/>
              </p:ext>
            </p:extLst>
          </p:nvPr>
        </p:nvGraphicFramePr>
        <p:xfrm>
          <a:off x="1588" y="1440290"/>
          <a:ext cx="9034908" cy="4836684"/>
        </p:xfrm>
        <a:graphic>
          <a:graphicData uri="http://schemas.openxmlformats.org/drawingml/2006/table">
            <a:tbl>
              <a:tblPr/>
              <a:tblGrid>
                <a:gridCol w="4511609"/>
                <a:gridCol w="1525299"/>
                <a:gridCol w="1525299"/>
                <a:gridCol w="1472701"/>
              </a:tblGrid>
              <a:tr h="28531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Indicadores Acadêmicos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3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Relação Candidato/Vaga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Vagas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Inscritos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2853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2853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Relação Ingressos/Aluno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Ingressos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Matriculados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853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853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Relação Concluintes/Aluno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Concluinte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Alunos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2853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2853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Eficiência Acadêmica -</a:t>
                      </a:r>
                      <a:b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Concluintes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Concluinte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Ingressos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5706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853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Retenção do Fluxo Escolar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Matriculados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2853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</a:tr>
              <a:tr h="2853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Relação de Alunos/Docente em</a:t>
                      </a:r>
                      <a:b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 Integral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Matriculados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717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85310"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31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Indicadores Administrativos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31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Correntes por Alunos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5.705,52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6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510</Words>
  <Application>Microsoft Office PowerPoint</Application>
  <PresentationFormat>Apresentação na tela (4:3)</PresentationFormat>
  <Paragraphs>168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Robson Eloi</cp:lastModifiedBy>
  <cp:revision>39</cp:revision>
  <dcterms:created xsi:type="dcterms:W3CDTF">2015-03-03T18:02:17Z</dcterms:created>
  <dcterms:modified xsi:type="dcterms:W3CDTF">2016-06-28T14:11:13Z</dcterms:modified>
</cp:coreProperties>
</file>