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7" r:id="rId3"/>
    <p:sldId id="263" r:id="rId4"/>
    <p:sldId id="267" r:id="rId5"/>
    <p:sldId id="264" r:id="rId6"/>
    <p:sldId id="272" r:id="rId7"/>
    <p:sldId id="268" r:id="rId8"/>
    <p:sldId id="265" r:id="rId9"/>
    <p:sldId id="273" r:id="rId10"/>
    <p:sldId id="274" r:id="rId11"/>
    <p:sldId id="266" r:id="rId12"/>
    <p:sldId id="269" r:id="rId13"/>
    <p:sldId id="270" r:id="rId14"/>
    <p:sldId id="275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62681\Documents\Diretoria%20de%20Planejamento\PDA\PDA2016\Avalia&#231;&#227;o%20Parcial_COLDI28_29_062016\DESPESAS%20EMPENHADAS_%20LIQUIDADAS%20E%20PAGAS2306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Extrato!$D$2</c:f>
              <c:strCache>
                <c:ptCount val="1"/>
                <c:pt idx="0">
                  <c:v>% Empenhado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Extrato!$A$3:$A$24</c:f>
              <c:strCache>
                <c:ptCount val="22"/>
                <c:pt idx="0">
                  <c:v>PROEX</c:v>
                </c:pt>
                <c:pt idx="1">
                  <c:v>PPGI</c:v>
                </c:pt>
                <c:pt idx="2">
                  <c:v>PROAD</c:v>
                </c:pt>
                <c:pt idx="3">
                  <c:v>Reitoria Manutenção</c:v>
                </c:pt>
                <c:pt idx="4">
                  <c:v>IFAM - CAMPUS EIRUNEPE</c:v>
                </c:pt>
                <c:pt idx="5">
                  <c:v>INST.FED.DO AMAZONAS/CAMPUS MANAUS ZONA LESTE</c:v>
                </c:pt>
                <c:pt idx="6">
                  <c:v>CAMPUS MANAUS DISTRITO INDUSTRIAL</c:v>
                </c:pt>
                <c:pt idx="7">
                  <c:v>IFAM - CAMPUS MAUES</c:v>
                </c:pt>
                <c:pt idx="8">
                  <c:v>CAMPUS PRESIDENTE FIGUEIREDO</c:v>
                </c:pt>
                <c:pt idx="9">
                  <c:v>INST.FED.DO AMAZONAS/CAMPUS MANAUS CENTRO</c:v>
                </c:pt>
                <c:pt idx="10">
                  <c:v>CAMPUS PARINTINS</c:v>
                </c:pt>
                <c:pt idx="11">
                  <c:v>PRODIN</c:v>
                </c:pt>
                <c:pt idx="12">
                  <c:v>PROEN</c:v>
                </c:pt>
                <c:pt idx="13">
                  <c:v>CAMPUS COARI</c:v>
                </c:pt>
                <c:pt idx="14">
                  <c:v>CAMPUS LABREA</c:v>
                </c:pt>
                <c:pt idx="15">
                  <c:v>IFAM CAMPUS ITACOATIARA</c:v>
                </c:pt>
                <c:pt idx="16">
                  <c:v>INST.FED.DO AMAZONAS/CAMPUS S.G. DA CACHOEIRA</c:v>
                </c:pt>
                <c:pt idx="17">
                  <c:v>IFAM - CAMPUS TEFE</c:v>
                </c:pt>
                <c:pt idx="18">
                  <c:v>CAMPUS HUMAITA</c:v>
                </c:pt>
                <c:pt idx="19">
                  <c:v>IFAM CAMPUS MANACAPURU</c:v>
                </c:pt>
                <c:pt idx="20">
                  <c:v>CAMPUS TABATINGA</c:v>
                </c:pt>
                <c:pt idx="21">
                  <c:v>GABINETE DA REITORIA</c:v>
                </c:pt>
              </c:strCache>
            </c:strRef>
          </c:cat>
          <c:val>
            <c:numRef>
              <c:f>Extrato!$D$3:$D$24</c:f>
              <c:numCache>
                <c:formatCode>0.00%</c:formatCode>
                <c:ptCount val="22"/>
                <c:pt idx="0">
                  <c:v>0.38324551126463807</c:v>
                </c:pt>
                <c:pt idx="1">
                  <c:v>0.41029947533549799</c:v>
                </c:pt>
                <c:pt idx="2">
                  <c:v>0.42902785105568436</c:v>
                </c:pt>
                <c:pt idx="3">
                  <c:v>0.43259320301574344</c:v>
                </c:pt>
                <c:pt idx="4">
                  <c:v>0.4498215861983737</c:v>
                </c:pt>
                <c:pt idx="5">
                  <c:v>0.48036467855803672</c:v>
                </c:pt>
                <c:pt idx="6">
                  <c:v>0.49344103414023743</c:v>
                </c:pt>
                <c:pt idx="7">
                  <c:v>0.51293820581506111</c:v>
                </c:pt>
                <c:pt idx="8">
                  <c:v>0.54867884636603603</c:v>
                </c:pt>
                <c:pt idx="9">
                  <c:v>0.57123161371538922</c:v>
                </c:pt>
                <c:pt idx="10">
                  <c:v>0.57284637122264137</c:v>
                </c:pt>
                <c:pt idx="11">
                  <c:v>0.58514880199406327</c:v>
                </c:pt>
                <c:pt idx="12">
                  <c:v>0.61921480640987925</c:v>
                </c:pt>
                <c:pt idx="13">
                  <c:v>0.63429541924477373</c:v>
                </c:pt>
                <c:pt idx="14">
                  <c:v>0.65521145413642778</c:v>
                </c:pt>
                <c:pt idx="15">
                  <c:v>0.6578342257216987</c:v>
                </c:pt>
                <c:pt idx="16">
                  <c:v>0.70490114462697695</c:v>
                </c:pt>
                <c:pt idx="17">
                  <c:v>0.73458771080359397</c:v>
                </c:pt>
                <c:pt idx="18">
                  <c:v>0.76280201576579054</c:v>
                </c:pt>
                <c:pt idx="19">
                  <c:v>0.79690522263295205</c:v>
                </c:pt>
                <c:pt idx="20">
                  <c:v>0.80840360611957429</c:v>
                </c:pt>
                <c:pt idx="21">
                  <c:v>0.91895720807961434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432664"/>
        <c:axId val="161429528"/>
      </c:barChart>
      <c:catAx>
        <c:axId val="161432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29528"/>
        <c:crosses val="autoZero"/>
        <c:auto val="1"/>
        <c:lblAlgn val="ctr"/>
        <c:lblOffset val="100"/>
        <c:noMultiLvlLbl val="0"/>
      </c:catAx>
      <c:valAx>
        <c:axId val="16142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3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Em andamento, concluído ou canceladas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Plan1!$A$2:$A$23</c:f>
              <c:strCache>
                <c:ptCount val="22"/>
                <c:pt idx="0">
                  <c:v>CAMPUS MANAUS DISTRITO INDUSTRIAL</c:v>
                </c:pt>
                <c:pt idx="1">
                  <c:v>IFAM CAMPUS MANACAPURU</c:v>
                </c:pt>
                <c:pt idx="2">
                  <c:v>PROEX</c:v>
                </c:pt>
                <c:pt idx="3">
                  <c:v>CAMPUS COARI</c:v>
                </c:pt>
                <c:pt idx="4">
                  <c:v>INST.FED.DO AMAZONAS/CAMPUS MANAUS CENTRO</c:v>
                </c:pt>
                <c:pt idx="5">
                  <c:v>CAMPUS TABATINGA</c:v>
                </c:pt>
                <c:pt idx="6">
                  <c:v>CAMPUS PARINTINS</c:v>
                </c:pt>
                <c:pt idx="7">
                  <c:v>PROAD</c:v>
                </c:pt>
                <c:pt idx="8">
                  <c:v>INST.FED.DO AMAZONAS/CAMPUS S.G. DA CACHOEIRA</c:v>
                </c:pt>
                <c:pt idx="9">
                  <c:v>IFAM - CAMPUS MAUES</c:v>
                </c:pt>
                <c:pt idx="10">
                  <c:v>PRODIN</c:v>
                </c:pt>
                <c:pt idx="11">
                  <c:v>PROEN</c:v>
                </c:pt>
                <c:pt idx="12">
                  <c:v>INST.FED.DO AMAZONAS/CAMPUS MANAUS ZONA LESTE</c:v>
                </c:pt>
                <c:pt idx="13">
                  <c:v>IFAM CAMPUS ITACOATIARA</c:v>
                </c:pt>
                <c:pt idx="14">
                  <c:v>PPGI</c:v>
                </c:pt>
                <c:pt idx="15">
                  <c:v>CAMPUS PRESIDENTE FIGUEIREDO</c:v>
                </c:pt>
                <c:pt idx="16">
                  <c:v>CAMPUS LABREA</c:v>
                </c:pt>
                <c:pt idx="17">
                  <c:v>IFAM - CAMPUS TEFE</c:v>
                </c:pt>
                <c:pt idx="18">
                  <c:v>CAMPUS HUMAITA</c:v>
                </c:pt>
                <c:pt idx="19">
                  <c:v>GABINETE DA REITORIA</c:v>
                </c:pt>
                <c:pt idx="20">
                  <c:v>Reitoria Manutenção</c:v>
                </c:pt>
                <c:pt idx="21">
                  <c:v>IFAM - CAMPUS EIRUNEPE</c:v>
                </c:pt>
              </c:strCache>
            </c:strRef>
          </c:cat>
          <c:val>
            <c:numRef>
              <c:f>Plan1!$B$2:$B$23</c:f>
              <c:numCache>
                <c:formatCode>0.00%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0.75609756097560976</c:v>
                </c:pt>
                <c:pt idx="3">
                  <c:v>0.68965517241379315</c:v>
                </c:pt>
                <c:pt idx="4">
                  <c:v>0.64968152866242035</c:v>
                </c:pt>
                <c:pt idx="5">
                  <c:v>0.54022988505747127</c:v>
                </c:pt>
                <c:pt idx="6">
                  <c:v>0.30645161290322581</c:v>
                </c:pt>
                <c:pt idx="7">
                  <c:v>0.14285714285714285</c:v>
                </c:pt>
                <c:pt idx="8">
                  <c:v>0.14285714285714285</c:v>
                </c:pt>
                <c:pt idx="9">
                  <c:v>0.12307692307692308</c:v>
                </c:pt>
                <c:pt idx="10">
                  <c:v>0.10639999999999999</c:v>
                </c:pt>
                <c:pt idx="11">
                  <c:v>0.10638297872340426</c:v>
                </c:pt>
                <c:pt idx="12">
                  <c:v>3.5714285714285712E-2</c:v>
                </c:pt>
                <c:pt idx="13">
                  <c:v>2.8571428571428571E-2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569528"/>
        <c:axId val="230877288"/>
      </c:barChart>
      <c:catAx>
        <c:axId val="16156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0877288"/>
        <c:crosses val="autoZero"/>
        <c:auto val="1"/>
        <c:lblAlgn val="ctr"/>
        <c:lblOffset val="100"/>
        <c:noMultiLvlLbl val="0"/>
      </c:catAx>
      <c:valAx>
        <c:axId val="23087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6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28/06/2016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6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31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46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48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84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3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00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8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97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72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28/06/2016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28/06/2016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52292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36º COLDI – AVALIAÇÃO DA GESTÃO – 1º SEMESTRE 2016</a:t>
            </a:r>
          </a:p>
          <a:p>
            <a:pPr algn="ctr"/>
            <a:r>
              <a:rPr lang="pt-BR" dirty="0" smtClean="0"/>
              <a:t>PRÓ-REITORA DE DESENVOLVIMENTO 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93678"/>
              </p:ext>
            </p:extLst>
          </p:nvPr>
        </p:nvGraphicFramePr>
        <p:xfrm>
          <a:off x="1896740" y="1447800"/>
          <a:ext cx="6923732" cy="442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415"/>
                <a:gridCol w="2246415"/>
                <a:gridCol w="1504844"/>
                <a:gridCol w="926058"/>
              </a:tblGrid>
              <a:tr h="2128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CANDIDATO POR VAGA (RCV)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Campus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Vagas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Inscritos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RCV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Coari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2,07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Eirunepé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6,35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Humaitá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Itacoatiara*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Lábrea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2,09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Centro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19.076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19,47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Distrito Industrial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7.326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18,32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Zona Leste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3.444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6,97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Manacapuru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Maués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2,13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Parintins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1.380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Presidente Figueiredo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2,32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São Gabriel da Cachoeira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2.548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7,08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Tabatinga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1.472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Tefé*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IFAM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3.965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38.504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9,71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8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Fonte: Q-Seleção (Abril - 2016)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5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*Não dispõe da informação no Q-Seleção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despesas empenhadas, liquidadas e pagas até 23 de junho de 2016 – Fonte Tesouro Gerencial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01" y="1790364"/>
            <a:ext cx="6860827" cy="43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018068"/>
              </p:ext>
            </p:extLst>
          </p:nvPr>
        </p:nvGraphicFramePr>
        <p:xfrm>
          <a:off x="941536" y="2047335"/>
          <a:ext cx="7662911" cy="363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/>
          <p:cNvSpPr/>
          <p:nvPr/>
        </p:nvSpPr>
        <p:spPr>
          <a:xfrm>
            <a:off x="2286000" y="404664"/>
            <a:ext cx="60304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despesas empenhadas, liquidadas e pagas até 23 de junho de 2016 – Fonte Tesouro Gerencial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55120"/>
              </p:ext>
            </p:extLst>
          </p:nvPr>
        </p:nvGraphicFramePr>
        <p:xfrm>
          <a:off x="242660" y="2186462"/>
          <a:ext cx="8229600" cy="315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861"/>
                <a:gridCol w="839645"/>
                <a:gridCol w="573220"/>
                <a:gridCol w="731998"/>
                <a:gridCol w="1237939"/>
                <a:gridCol w="1786937"/>
              </a:tblGrid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Unidade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Ações PDA2016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Planejadas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Situação Nova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Situação em Andamento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Concluída, atendidas ou canceladas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PROEX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PPGI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PROAD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Reitoria Manutenção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IFAM - CAMPUS EIRUNEPE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INST.FED.DO AMAZONAS/CAMPUS MANAUS ZONA LESTE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MANAUS DISTRITO INDUSTRIAL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IFAM - CAMPUS MAUES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PRESIDENTE FIGUEIREDO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INST.FED.DO AMAZONAS/CAMPUS MANAUS CENTRO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102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PARINTINS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PRODIN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PROEN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COARI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LABREA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IFAM CAMPUS ITACOATIARA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INST.FED.DO AMAZONAS/CAMPUS S.G. DA CACHOEIRA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IFAM - CAMPUS TEFE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HUMAITA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IFAM CAMPUS MANACAPURU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CAMPUS TABATINGA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GABINETE DA REITORIA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79" marR="8079" marT="807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68450" y="2001044"/>
          <a:ext cx="6007100" cy="3724275"/>
        </p:xfrm>
        <a:graphic>
          <a:graphicData uri="http://schemas.openxmlformats.org/drawingml/2006/table">
            <a:tbl>
              <a:tblPr/>
              <a:tblGrid>
                <a:gridCol w="3608068"/>
                <a:gridCol w="239903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 andamento, concluído ou canceladas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MANAUS DISTRITO INDUSTRIAL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IFAM CAMPUS MANACAPURU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COARI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INST.FED.DO AMAZONAS/CAMPUS MANAUS 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TABATINGA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PARINTINS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INST.FED.DO AMAZONAS/CAMPUS S.G. DA CACHOEIRA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IFAM - CAMPUS MAUES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INST.FED.DO AMAZONAS/CAMPUS MANAUS ZONA LESTE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IFAM CAMPUS ITACOATIARA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PRESIDENTE FIGUEIREDO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LABREA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IFAM - CAMPUS TEFE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HUMAITA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GABINETE DA REITORIA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Reitoria Manutenção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IFAM - CAMPUS EIRUNEPE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6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006193"/>
              </p:ext>
            </p:extLst>
          </p:nvPr>
        </p:nvGraphicFramePr>
        <p:xfrm>
          <a:off x="683569" y="1877677"/>
          <a:ext cx="7602538" cy="42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96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3" y="332657"/>
            <a:ext cx="1959728" cy="2448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(TAM);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212976"/>
            <a:ext cx="3657600" cy="201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5696" y="1777465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Ações de Monitoramento: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Foram  criadas demandas para o registro do acompanhamento das Metas pelo Estatístico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Foi criado uma consulta para monitorar as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2050170"/>
            <a:ext cx="8048203" cy="32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89040"/>
            <a:ext cx="3238500" cy="146685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47664" y="22146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Ações de Monitoramento: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Foram  criadas categorias para classificar as demandas de fragilidades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Foi criado uma consulta para monitorar as fragilidades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60" y="3726336"/>
            <a:ext cx="2711380" cy="14508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154" y="3752825"/>
            <a:ext cx="22669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21" y="1844824"/>
            <a:ext cx="5800725" cy="3838575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2339752" y="3068960"/>
            <a:ext cx="1944216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029757" y="5315360"/>
            <a:ext cx="1944216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4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201" y="1772816"/>
            <a:ext cx="6730246" cy="43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84581"/>
              </p:ext>
            </p:extLst>
          </p:nvPr>
        </p:nvGraphicFramePr>
        <p:xfrm>
          <a:off x="1619672" y="1628800"/>
          <a:ext cx="6840760" cy="432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494"/>
                <a:gridCol w="2219494"/>
                <a:gridCol w="1486811"/>
                <a:gridCol w="914961"/>
              </a:tblGrid>
              <a:tr h="2273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DE INGRESSOS POR MATRÍCULAS ATENDIDAS(RIM)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Campus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Matrículas Atendidas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Ingressantes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RIM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Coari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38,71%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Eirunepé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72,07%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Humaitá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29,95%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Itacoatiara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67,24%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Lábrea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33,29%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Centro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3.270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1.008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30,83%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Distrito Industrial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42,87%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Zona Leste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1.214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44,07%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Manacapuru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47,31%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Maués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28,99%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Parintins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46,10%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Presidente Figueiredo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47,20%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São Gabriel da Cachoeira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1.036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34,46%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Tabatinga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47,48%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Tefé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51,99%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IFAM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11.718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4.596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39,22%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Fonte: Q-Acadêmico (Abril - 2016)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20020"/>
              </p:ext>
            </p:extLst>
          </p:nvPr>
        </p:nvGraphicFramePr>
        <p:xfrm>
          <a:off x="1421154" y="1700808"/>
          <a:ext cx="7615342" cy="382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408"/>
                <a:gridCol w="1892408"/>
                <a:gridCol w="1267700"/>
                <a:gridCol w="780123"/>
                <a:gridCol w="1197611"/>
                <a:gridCol w="585092"/>
              </a:tblGrid>
              <a:tr h="1836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DE ALUNOS POR DOCENTE EM TEMPO INTEGRAL (RAD)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Campus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Matrículas Atendidas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Regime de Trabalho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 Horas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 Horas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Dedicação Exclusiva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RAD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Coari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11,42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Eirunepé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10,74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Humaitá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15,55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Itacoatiara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11,15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Lábrea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Centro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3.270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13,91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Distrito Industrial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11,78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Manaus Zona Leste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1.214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13,12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Manacapuru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12,40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Maués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12,11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Parintins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11,28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Presidente Figueiredo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11,11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São Gabriel da Cachoeira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1.036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17,27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Tabatinga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13,94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Tefé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17,67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36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IFAM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11.718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24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Fonte: Q-Acadêmico (Abril - </a:t>
                      </a:r>
                      <a:r>
                        <a:rPr lang="pt-BR" sz="1100" u="none" strike="noStrike" dirty="0" smtClean="0">
                          <a:effectLst/>
                        </a:rPr>
                        <a:t>2016</a:t>
                      </a:r>
                      <a:r>
                        <a:rPr lang="pt-BR" sz="1100" u="none" strike="noStrike" dirty="0">
                          <a:effectLst/>
                        </a:rPr>
                        <a:t>);DGP (Abril - 2016)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1040</Words>
  <Application>Microsoft Office PowerPoint</Application>
  <PresentationFormat>Apresentação na tela (4:3)</PresentationFormat>
  <Paragraphs>500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43</cp:revision>
  <dcterms:created xsi:type="dcterms:W3CDTF">2015-03-03T18:02:17Z</dcterms:created>
  <dcterms:modified xsi:type="dcterms:W3CDTF">2016-06-28T16:12:56Z</dcterms:modified>
</cp:coreProperties>
</file>