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7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5195" autoAdjust="0"/>
  </p:normalViewPr>
  <p:slideViewPr>
    <p:cSldViewPr>
      <p:cViewPr>
        <p:scale>
          <a:sx n="93" d="100"/>
          <a:sy n="93" d="100"/>
        </p:scale>
        <p:origin x="-492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55779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36º COLDI – AVALIAÇÃO DA GESTÃO – 1º SEMESTRE 2016</a:t>
            </a:r>
          </a:p>
          <a:p>
            <a:pPr algn="ctr"/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PRÓ-REITORIA DE EXTENSÃO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5225" y="6330950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78446"/>
              </p:ext>
            </p:extLst>
          </p:nvPr>
        </p:nvGraphicFramePr>
        <p:xfrm>
          <a:off x="119965" y="2060848"/>
          <a:ext cx="8928992" cy="41230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0067"/>
                <a:gridCol w="1855917"/>
                <a:gridCol w="1884083"/>
                <a:gridCol w="4188925"/>
              </a:tblGrid>
              <a:tr h="6244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Nº da</a:t>
                      </a:r>
                      <a:r>
                        <a:rPr lang="pt-BR" sz="1400" baseline="0" dirty="0" smtClean="0"/>
                        <a:t> d</a:t>
                      </a:r>
                      <a:r>
                        <a:rPr lang="pt-BR" sz="1400" dirty="0" smtClean="0"/>
                        <a:t>emandas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Nome da demanda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Meta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Resultado parcial</a:t>
                      </a:r>
                      <a:endParaRPr lang="pt-BR" sz="14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19639</a:t>
                      </a:r>
                      <a:endParaRPr lang="pt-BR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Encontro</a:t>
                      </a:r>
                      <a:r>
                        <a:rPr lang="pt-BR" sz="140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dos Subcoordenadores dos NAPNES</a:t>
                      </a:r>
                      <a:endParaRPr lang="pt-BR" sz="140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Realizar</a:t>
                      </a:r>
                      <a:r>
                        <a:rPr lang="pt-BR" sz="1400" baseline="0" dirty="0" smtClean="0"/>
                        <a:t> encontro com os subcoordenadores do NAPNE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Programação encaminhada aos Diretores de Campi que possuem NAPNE para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indicação do servidor que virá participar do encontro.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prazo para indicação dos servidores é ate dia 28 de junho </a:t>
                      </a:r>
                      <a:r>
                        <a:rPr lang="pt-BR" sz="1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2016.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959716">
                <a:tc>
                  <a:txBody>
                    <a:bodyPr/>
                    <a:lstStyle/>
                    <a:p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19637</a:t>
                      </a:r>
                      <a:endParaRPr lang="pt-BR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Concurso Prêmio IFAM Empreendedor - Acreditando nas suas ideias</a:t>
                      </a:r>
                      <a:endParaRPr lang="pt-B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Premiar as melhores ideias de empreendedorismo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effectLst/>
                        </a:rPr>
                        <a:t>Comissão</a:t>
                      </a:r>
                      <a:r>
                        <a:rPr lang="pt-BR" sz="1400" kern="1200" baseline="0" dirty="0" smtClean="0">
                          <a:effectLst/>
                        </a:rPr>
                        <a:t> trabalhando na elaboração do Regulamento </a:t>
                      </a:r>
                      <a:r>
                        <a:rPr lang="pt-BR" sz="1400" b="0" kern="1200" baseline="0" dirty="0" smtClean="0">
                          <a:effectLst/>
                        </a:rPr>
                        <a:t>do </a:t>
                      </a:r>
                      <a:r>
                        <a:rPr lang="pt-B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PRÊMIO IFAM EMPREENDEDOR - 2016</a:t>
                      </a:r>
                    </a:p>
                    <a:p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1398955">
                <a:tc>
                  <a:txBody>
                    <a:bodyPr/>
                    <a:lstStyle/>
                    <a:p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19740</a:t>
                      </a:r>
                      <a:endParaRPr lang="pt-BR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Articulação</a:t>
                      </a:r>
                      <a:r>
                        <a:rPr lang="pt-BR" sz="140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do Curso especial para tripulação e embarcação no Serviço Público - ETPS </a:t>
                      </a:r>
                      <a:endParaRPr lang="pt-B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Ofertar curso de ETSP para Servidores dos Campi e Órgãos Públicos que fazem uso de veículo hidroviário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 encaminhado expediente aos diretores gerais para indicação de dois servidores por campi para compor a primeira turma. Até o presente momento, oito campi encaminharam suas indicações.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tângulo de cantos arredondados 16"/>
          <p:cNvSpPr/>
          <p:nvPr/>
        </p:nvSpPr>
        <p:spPr>
          <a:xfrm>
            <a:off x="3235461" y="692696"/>
            <a:ext cx="4041576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EMANDAS EM ANDAMENTO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Principais demandas 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12909"/>
              </p:ext>
            </p:extLst>
          </p:nvPr>
        </p:nvGraphicFramePr>
        <p:xfrm>
          <a:off x="43541" y="1940444"/>
          <a:ext cx="8928992" cy="43125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/>
                <a:gridCol w="1847872"/>
                <a:gridCol w="1960507"/>
                <a:gridCol w="4112501"/>
              </a:tblGrid>
              <a:tr h="6244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Nº da</a:t>
                      </a:r>
                      <a:r>
                        <a:rPr lang="pt-BR" sz="1400" baseline="0" dirty="0" smtClean="0"/>
                        <a:t> d</a:t>
                      </a:r>
                      <a:r>
                        <a:rPr lang="pt-BR" sz="1400" dirty="0" smtClean="0"/>
                        <a:t>emandas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Nome da demanda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Meta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Resultado parcial </a:t>
                      </a:r>
                      <a:endParaRPr lang="pt-BR" sz="14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19739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Promoção de Edital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apoio a projetos de eventos de Extensão </a:t>
                      </a:r>
                      <a:endParaRPr lang="pt-BR" sz="1400" u="none" dirty="0">
                        <a:effectLst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Contemplar o mínimo 2 para cada Campus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 smtClean="0">
                          <a:effectLst/>
                        </a:rPr>
                        <a:t>Edital</a:t>
                      </a:r>
                      <a:r>
                        <a:rPr lang="pt-BR" sz="1400" kern="1200" baseline="0" dirty="0" smtClean="0">
                          <a:effectLst/>
                        </a:rPr>
                        <a:t> nº 003 PROEX/IFAM – Seleção de propostas para eventos culturais </a:t>
                      </a:r>
                    </a:p>
                    <a:p>
                      <a:r>
                        <a:rPr lang="pt-BR" sz="1400" kern="1200" baseline="0" dirty="0" smtClean="0">
                          <a:effectLst/>
                        </a:rPr>
                        <a:t>Edital nº 004 PROEX/IFAM – Seleção de adesão de proposta para a Mostra de Extensão 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19627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dirty="0" smtClean="0">
                          <a:effectLst/>
                        </a:rPr>
                        <a:t>Publicação da Revista</a:t>
                      </a:r>
                      <a:r>
                        <a:rPr lang="pt-BR" sz="1400" baseline="0" dirty="0" smtClean="0">
                          <a:effectLst/>
                        </a:rPr>
                        <a:t> NEXUS (2 edições) – Versão digital e impressa </a:t>
                      </a:r>
                      <a:endParaRPr lang="pt-BR" sz="1400" dirty="0">
                        <a:effectLst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Pulicar 2 números da Revista </a:t>
                      </a:r>
                      <a:r>
                        <a:rPr lang="pt-BR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Nexus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(impressa e digital)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 smtClean="0">
                          <a:effectLst/>
                        </a:rPr>
                        <a:t>Edital</a:t>
                      </a:r>
                      <a:r>
                        <a:rPr lang="pt-BR" sz="1400" kern="1200" baseline="0" dirty="0" smtClean="0">
                          <a:effectLst/>
                        </a:rPr>
                        <a:t> nº 001PROEX/IFAM publicado em 05 de fevereiro.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de seleção dos artigos em fase de conclusão. Previsão de publicação do terceiro número em julho de 2016. Está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 processo de c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onstrução o termo de referencia para impressão do quarto número. 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93532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19738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Prospectar demanda e oferta de Cursos de Extensão</a:t>
                      </a:r>
                    </a:p>
                    <a:p>
                      <a:pPr algn="l" fontAlgn="t"/>
                      <a:endParaRPr lang="pt-BR" sz="1400" dirty="0">
                        <a:effectLst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Publicar edital para fomentar cursos de Extensão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Edital em fase de elaboração de edital.</a:t>
                      </a:r>
                      <a:r>
                        <a:rPr lang="pt-BR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erá como objetivo, desenvolver a política de extensão, visando oferecer à sociedade </a:t>
                      </a:r>
                      <a:r>
                        <a:rPr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 e externa</a:t>
                      </a:r>
                      <a:r>
                        <a:rPr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CURSOS DE EXTENSÃO, tendo como princípios norteadores a participação da comunidade acadêmica em atividades didático-pedagógica, podendo oportunizar a complementação da carga horária docente semanal Mínima exigida por lei. </a:t>
                      </a:r>
                      <a:endParaRPr lang="pt-BR" sz="1200" kern="12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tângulo de cantos arredondados 16"/>
          <p:cNvSpPr/>
          <p:nvPr/>
        </p:nvSpPr>
        <p:spPr>
          <a:xfrm>
            <a:off x="3266728" y="836712"/>
            <a:ext cx="4041576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EMANDAS EM ANDAMENTO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Principais demandas 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52640"/>
              </p:ext>
            </p:extLst>
          </p:nvPr>
        </p:nvGraphicFramePr>
        <p:xfrm>
          <a:off x="242660" y="1950536"/>
          <a:ext cx="8530852" cy="31920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2"/>
                <a:gridCol w="7522740"/>
              </a:tblGrid>
              <a:tr h="6244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Nº da</a:t>
                      </a:r>
                      <a:r>
                        <a:rPr lang="pt-BR" sz="1400" baseline="0" dirty="0" smtClean="0"/>
                        <a:t> d</a:t>
                      </a:r>
                      <a:r>
                        <a:rPr lang="pt-BR" sz="1400" dirty="0" smtClean="0"/>
                        <a:t>emandas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Nome da demanda</a:t>
                      </a:r>
                      <a:endParaRPr lang="pt-BR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21013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dirty="0" smtClean="0">
                          <a:effectLst/>
                        </a:rPr>
                        <a:t>Preparação da AYTY para</a:t>
                      </a:r>
                      <a:r>
                        <a:rPr lang="pt-BR" sz="1500" u="none" baseline="0" dirty="0" smtClean="0">
                          <a:effectLst/>
                        </a:rPr>
                        <a:t> o CERNE II</a:t>
                      </a:r>
                      <a:endParaRPr lang="pt-BR" sz="1500" u="none" dirty="0">
                        <a:effectLst/>
                      </a:endParaRPr>
                    </a:p>
                  </a:txBody>
                  <a:tcPr marL="19050" marR="95250" marT="19050" marB="19050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21012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dirty="0" smtClean="0">
                          <a:effectLst/>
                        </a:rPr>
                        <a:t>Certificação</a:t>
                      </a:r>
                      <a:r>
                        <a:rPr lang="pt-BR" sz="1500" baseline="0" dirty="0" smtClean="0">
                          <a:effectLst/>
                        </a:rPr>
                        <a:t> da AYTY no CERNE I</a:t>
                      </a:r>
                      <a:endParaRPr lang="pt-BR" sz="1500" dirty="0">
                        <a:effectLst/>
                      </a:endParaRPr>
                    </a:p>
                  </a:txBody>
                  <a:tcPr marL="19050" marR="95250" marT="19050" marB="19050"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19687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dirty="0" smtClean="0">
                          <a:effectLst/>
                        </a:rPr>
                        <a:t>Participação</a:t>
                      </a:r>
                      <a:r>
                        <a:rPr lang="pt-BR" sz="1500" baseline="0" dirty="0" smtClean="0">
                          <a:effectLst/>
                        </a:rPr>
                        <a:t> no V Fórum Distrital de Inclusão na Rede Federal de Ensino Básico e Profissionalizante</a:t>
                      </a:r>
                    </a:p>
                  </a:txBody>
                  <a:tcPr marL="19050" marR="95250" marT="19050" marB="19050"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19642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dirty="0" smtClean="0">
                          <a:effectLst/>
                        </a:rPr>
                        <a:t>I Seminário</a:t>
                      </a:r>
                      <a:r>
                        <a:rPr lang="pt-BR" sz="1500" baseline="0" dirty="0" smtClean="0">
                          <a:effectLst/>
                        </a:rPr>
                        <a:t> de Diversidades e Relações Étnico raciais do IFAM </a:t>
                      </a:r>
                      <a:endParaRPr lang="pt-BR" sz="1500" dirty="0">
                        <a:effectLst/>
                      </a:endParaRPr>
                    </a:p>
                  </a:txBody>
                  <a:tcPr marL="19050" marR="95250" marT="19050" marB="19050"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19641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dirty="0" smtClean="0">
                          <a:effectLst/>
                        </a:rPr>
                        <a:t>Implantação</a:t>
                      </a:r>
                      <a:r>
                        <a:rPr lang="pt-BR" sz="1500" baseline="0" dirty="0" smtClean="0">
                          <a:effectLst/>
                        </a:rPr>
                        <a:t> do NEABI</a:t>
                      </a:r>
                      <a:endParaRPr lang="pt-BR" sz="1500" dirty="0">
                        <a:effectLst/>
                      </a:endParaRPr>
                    </a:p>
                  </a:txBody>
                  <a:tcPr marL="19050" marR="95250" marT="19050" marB="19050"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19636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dirty="0" smtClean="0">
                          <a:effectLst/>
                        </a:rPr>
                        <a:t>VII</a:t>
                      </a:r>
                      <a:r>
                        <a:rPr lang="pt-BR" sz="1500" baseline="0" dirty="0" smtClean="0">
                          <a:effectLst/>
                        </a:rPr>
                        <a:t> Encontro dos Gestores de Extensão – Via web conferencia </a:t>
                      </a:r>
                      <a:endParaRPr lang="pt-BR" sz="1500" dirty="0">
                        <a:effectLst/>
                      </a:endParaRPr>
                    </a:p>
                  </a:txBody>
                  <a:tcPr marL="19050" marR="95250" marT="19050" marB="19050"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19629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dirty="0" smtClean="0">
                          <a:effectLst/>
                        </a:rPr>
                        <a:t>Publicação</a:t>
                      </a:r>
                      <a:r>
                        <a:rPr lang="pt-BR" sz="1500" baseline="0" dirty="0" smtClean="0">
                          <a:effectLst/>
                        </a:rPr>
                        <a:t> das Ações de Extensão </a:t>
                      </a:r>
                      <a:endParaRPr lang="pt-BR" sz="1500" dirty="0">
                        <a:effectLst/>
                      </a:endParaRPr>
                    </a:p>
                  </a:txBody>
                  <a:tcPr marL="19050" marR="95250" marT="19050" marB="19050"/>
                </a:tc>
              </a:tr>
            </a:tbl>
          </a:graphicData>
        </a:graphic>
      </p:graphicFrame>
      <p:sp>
        <p:nvSpPr>
          <p:cNvPr id="20" name="Retângulo de cantos arredondados 19"/>
          <p:cNvSpPr/>
          <p:nvPr/>
        </p:nvSpPr>
        <p:spPr>
          <a:xfrm>
            <a:off x="3266728" y="970060"/>
            <a:ext cx="3600400" cy="4216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DEMANDAS NOVAS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84836"/>
              </p:ext>
            </p:extLst>
          </p:nvPr>
        </p:nvGraphicFramePr>
        <p:xfrm>
          <a:off x="96190" y="116632"/>
          <a:ext cx="8796290" cy="6142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386"/>
                <a:gridCol w="1464342"/>
                <a:gridCol w="720080"/>
                <a:gridCol w="767906"/>
                <a:gridCol w="3408558"/>
                <a:gridCol w="792088"/>
                <a:gridCol w="983930"/>
              </a:tblGrid>
              <a:tr h="18958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RELATÓRIO COMPARATIVO DOS EMPENHOS DA PRÓ REITORIA DE EXTENSÃO  PDAPROEX 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90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</a:rPr>
                        <a:t>Demanda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Pedido de empenho realizado pela PROEX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r>
                        <a:rPr lang="pt-BR" sz="1200" b="1" u="none" strike="noStrike" dirty="0" smtClean="0">
                          <a:effectLst/>
                        </a:rPr>
                        <a:t>valor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Demanda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Despesas empenhadas para a PROEX </a:t>
                      </a:r>
                      <a:r>
                        <a:rPr lang="pt-BR" sz="1200" b="1" u="none" strike="noStrike" dirty="0" smtClean="0">
                          <a:effectLst/>
                        </a:rPr>
                        <a:t>– </a:t>
                      </a:r>
                    </a:p>
                    <a:p>
                      <a:pPr algn="ctr" fontAlgn="ctr"/>
                      <a:r>
                        <a:rPr lang="pt-BR" sz="1200" b="1" i="1" u="none" strike="noStrike" dirty="0" smtClean="0">
                          <a:effectLst/>
                        </a:rPr>
                        <a:t>Fonte: </a:t>
                      </a:r>
                      <a:r>
                        <a:rPr lang="pt-BR" sz="1200" b="1" u="none" strike="noStrike" dirty="0" smtClean="0">
                          <a:effectLst/>
                        </a:rPr>
                        <a:t>Relatório disponível</a:t>
                      </a:r>
                      <a:r>
                        <a:rPr lang="pt-BR" sz="1200" b="1" u="none" strike="noStrike" baseline="0" dirty="0" smtClean="0">
                          <a:effectLst/>
                        </a:rPr>
                        <a:t> no SGD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 smtClean="0">
                          <a:effectLst/>
                        </a:rPr>
                        <a:t> valor</a:t>
                      </a:r>
                      <a:endParaRPr lang="pt-B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Observação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</a:tr>
              <a:tr h="119162">
                <a:tc gridSpan="7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8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20535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Custeio de passagens da PROEX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26.000,00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20535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Custeio de passagens da PROEX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26.000,00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8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20532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Custeio de diarias da PROEX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40.000,00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20532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Custeio de </a:t>
                      </a:r>
                      <a:r>
                        <a:rPr lang="pt-BR" sz="1200" u="none" strike="noStrike" dirty="0" smtClean="0">
                          <a:effectLst/>
                        </a:rPr>
                        <a:t>diárias </a:t>
                      </a:r>
                      <a:r>
                        <a:rPr lang="pt-BR" sz="1200" u="none" strike="noStrike" dirty="0">
                          <a:effectLst/>
                        </a:rPr>
                        <a:t>da PROEX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40.000,00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8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20538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Custeio de passagens e diarias - Colaborador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4.000,00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20538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Custeio de passagens e diárias - colaborador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4.000,00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3085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19633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Descentralização de recursos do PIBEX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242.400,00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19633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Descentralização de recursos do PIBEX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137.700,00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4694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19635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Descentralização de recursos para passagens e diárias dos Campi ENGEEX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14.314,54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19635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Descentralização de recursos para passagens e diárias dos Campi ENGEEX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9.605,56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3018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19627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Material gráfico revista NEXUS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8.100,00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19627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Material gráfico revista NEXUS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8.100,00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642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20558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Custeio de material gráfico - pastas/canetas/sacolas/banners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1.398,79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816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Material de consumo (solicitado em 2014)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20.769,07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Não consta no </a:t>
                      </a:r>
                      <a:r>
                        <a:rPr lang="pt-BR" sz="1200" u="none" strike="noStrike" dirty="0" smtClean="0">
                          <a:effectLst/>
                        </a:rPr>
                        <a:t>PDA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6828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Custeio para aquisição de cartuchos - Memo 23/PROAD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1.285,35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Não consta no </a:t>
                      </a:r>
                      <a:r>
                        <a:rPr lang="pt-BR" sz="1200" u="none" strike="noStrike" dirty="0" smtClean="0">
                          <a:effectLst/>
                        </a:rPr>
                        <a:t>PDA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331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Empenho para TOEL ITP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2.049,60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Não consta no </a:t>
                      </a:r>
                      <a:r>
                        <a:rPr lang="pt-BR" sz="1200" u="none" strike="noStrike" dirty="0" smtClean="0">
                          <a:effectLst/>
                        </a:rPr>
                        <a:t>PDA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1647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Empenho de anuidade FAUBAI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2.000,00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Não consta no </a:t>
                      </a:r>
                      <a:r>
                        <a:rPr lang="pt-BR" sz="1200" u="none" strike="noStrike" dirty="0" smtClean="0">
                          <a:effectLst/>
                        </a:rPr>
                        <a:t>PDA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22434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Custeio de auxilio financeiro a estagiária francesa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12.500,00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Não consta no </a:t>
                      </a:r>
                      <a:r>
                        <a:rPr lang="pt-BR" sz="1200" u="none" strike="noStrike" dirty="0" smtClean="0">
                          <a:effectLst/>
                        </a:rPr>
                        <a:t>PDA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  <a:tr h="679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Solicitação de empenho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334.814,54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Total do valor empenhado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        265.408,37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07" marR="6707" marT="670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2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2627784" y="2241881"/>
            <a:ext cx="4176464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Sandra </a:t>
            </a:r>
            <a:r>
              <a:rPr lang="pt-BR" dirty="0" err="1" smtClean="0"/>
              <a:t>Magni</a:t>
            </a:r>
            <a:r>
              <a:rPr lang="pt-BR" dirty="0" smtClean="0"/>
              <a:t> </a:t>
            </a:r>
            <a:r>
              <a:rPr lang="pt-BR" dirty="0" err="1" smtClean="0"/>
              <a:t>Darwich</a:t>
            </a:r>
            <a:endParaRPr lang="pt-BR" dirty="0" smtClean="0"/>
          </a:p>
          <a:p>
            <a:pPr algn="ctr"/>
            <a:r>
              <a:rPr lang="pt-BR" dirty="0" smtClean="0"/>
              <a:t>Pró Reitora de Extensão do IFAM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6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522795"/>
            <a:ext cx="6030416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342576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1335"/>
              </p:ext>
            </p:extLst>
          </p:nvPr>
        </p:nvGraphicFramePr>
        <p:xfrm>
          <a:off x="260948" y="1584328"/>
          <a:ext cx="862385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385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 PROEX tem a missão de formular, planejar, fomentar e acompanhar as politicas de Extensão no IFAM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Item 8. Programa de Formação Inicial e Continuada </a:t>
                      </a:r>
                    </a:p>
                    <a:p>
                      <a:r>
                        <a:rPr lang="pt-BR" sz="1500" dirty="0" smtClean="0"/>
                        <a:t>Edital para incentivo a oferta de cursos FIC em fase de aprovação. </a:t>
                      </a:r>
                      <a:endParaRPr lang="pt-BR" sz="1500" dirty="0"/>
                    </a:p>
                  </a:txBody>
                  <a:tcPr/>
                </a:tc>
              </a:tr>
              <a:tr h="2082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Item 15. Projetos de Ação Social  </a:t>
                      </a:r>
                    </a:p>
                    <a:p>
                      <a:r>
                        <a:rPr lang="pt-BR" sz="1500" dirty="0" smtClean="0"/>
                        <a:t>NAPNE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 smtClean="0"/>
                        <a:t>Fomento a realização dos encontros das </a:t>
                      </a:r>
                      <a:r>
                        <a:rPr lang="pt-BR" sz="1500" dirty="0" err="1" smtClean="0"/>
                        <a:t>subcoordenações</a:t>
                      </a:r>
                      <a:r>
                        <a:rPr lang="pt-BR" sz="150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 smtClean="0"/>
                        <a:t>Aumento do nº de </a:t>
                      </a:r>
                      <a:r>
                        <a:rPr lang="pt-BR" sz="1500" dirty="0" err="1" smtClean="0"/>
                        <a:t>subcoordenações</a:t>
                      </a:r>
                      <a:endParaRPr lang="pt-BR" sz="15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 smtClean="0"/>
                        <a:t>Comissão multidisciplinar para apoio aos alunos com deficiência.</a:t>
                      </a:r>
                    </a:p>
                    <a:p>
                      <a:r>
                        <a:rPr lang="pt-BR" sz="1500" dirty="0" smtClean="0"/>
                        <a:t>NUPA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 smtClean="0"/>
                        <a:t>Fomento a realização dos encontros das </a:t>
                      </a:r>
                      <a:r>
                        <a:rPr lang="pt-BR" sz="1500" dirty="0" err="1" smtClean="0"/>
                        <a:t>subcoordenações</a:t>
                      </a:r>
                      <a:r>
                        <a:rPr lang="pt-BR" sz="150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 smtClean="0"/>
                        <a:t>Aumento do nº de </a:t>
                      </a:r>
                      <a:r>
                        <a:rPr lang="pt-BR" sz="1500" dirty="0" err="1" smtClean="0"/>
                        <a:t>subcoordenações</a:t>
                      </a:r>
                      <a:endParaRPr lang="pt-BR" sz="15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 smtClean="0"/>
                        <a:t>Curso em parceria com a Marinha do Brasil</a:t>
                      </a:r>
                      <a:endParaRPr lang="pt-BR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Item 17. Programas</a:t>
                      </a:r>
                      <a:r>
                        <a:rPr lang="pt-BR" sz="1500" b="1" baseline="0" dirty="0" smtClean="0"/>
                        <a:t> de Ensino, Pesquisa e Extensão </a:t>
                      </a:r>
                      <a:r>
                        <a:rPr lang="pt-BR" sz="1500" b="1" baseline="0" dirty="0" err="1" smtClean="0"/>
                        <a:t>intercampi</a:t>
                      </a:r>
                      <a:r>
                        <a:rPr lang="pt-BR" sz="1500" b="1" baseline="0" dirty="0" smtClean="0"/>
                        <a:t> e </a:t>
                      </a:r>
                      <a:r>
                        <a:rPr lang="pt-BR" sz="1500" b="1" baseline="0" dirty="0" err="1" smtClean="0"/>
                        <a:t>insterinstitucionais</a:t>
                      </a:r>
                      <a:r>
                        <a:rPr lang="pt-BR" sz="1500" b="1" baseline="0" dirty="0" smtClean="0"/>
                        <a:t> </a:t>
                      </a:r>
                      <a:r>
                        <a:rPr lang="pt-BR" sz="1500" b="1" dirty="0" smtClean="0"/>
                        <a:t> </a:t>
                      </a:r>
                    </a:p>
                    <a:p>
                      <a:r>
                        <a:rPr lang="pt-BR" sz="1500" dirty="0" smtClean="0"/>
                        <a:t>Programa de bolsas PIBEX -  Edital nº 002-PROEX/IFAM – 60 Projetos aprovados / 110 bolsas </a:t>
                      </a:r>
                    </a:p>
                    <a:p>
                      <a:r>
                        <a:rPr lang="pt-BR" sz="1500" dirty="0" smtClean="0"/>
                        <a:t>Programa de Apoio</a:t>
                      </a:r>
                      <a:r>
                        <a:rPr lang="pt-BR" sz="1500" baseline="0" dirty="0" smtClean="0"/>
                        <a:t> a E</a:t>
                      </a:r>
                      <a:r>
                        <a:rPr lang="pt-BR" sz="1500" dirty="0" smtClean="0"/>
                        <a:t>ventos PAEVE </a:t>
                      </a:r>
                    </a:p>
                    <a:p>
                      <a:r>
                        <a:rPr lang="pt-BR" sz="1500" dirty="0" smtClean="0"/>
                        <a:t>Mostras de Extensão</a:t>
                      </a:r>
                    </a:p>
                    <a:p>
                      <a:r>
                        <a:rPr lang="pt-BR" sz="1500" dirty="0" smtClean="0"/>
                        <a:t>Programa PROFIC</a:t>
                      </a:r>
                      <a:endParaRPr lang="pt-BR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44430"/>
              </p:ext>
            </p:extLst>
          </p:nvPr>
        </p:nvGraphicFramePr>
        <p:xfrm>
          <a:off x="446374" y="2455247"/>
          <a:ext cx="847983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466"/>
                <a:gridCol w="3168352"/>
                <a:gridCol w="26260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Capacitação do servidor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Controle  de demandas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Planejamento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1854200">
                <a:tc>
                  <a:txBody>
                    <a:bodyPr/>
                    <a:lstStyle/>
                    <a:p>
                      <a:r>
                        <a:rPr lang="pt-BR" dirty="0" smtClean="0"/>
                        <a:t>Demanda</a:t>
                      </a:r>
                      <a:r>
                        <a:rPr lang="pt-BR" baseline="0" dirty="0" smtClean="0"/>
                        <a:t> 20554 – Capacitação dos Servidores da PROEX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Desde a concepção do </a:t>
                      </a:r>
                      <a:r>
                        <a:rPr lang="pt-BR" dirty="0" smtClean="0"/>
                        <a:t>PDA, </a:t>
                      </a:r>
                      <a:r>
                        <a:rPr lang="pt-BR" dirty="0" smtClean="0"/>
                        <a:t>as Coordenações participam</a:t>
                      </a:r>
                      <a:r>
                        <a:rPr lang="pt-BR" baseline="0" dirty="0" smtClean="0"/>
                        <a:t> de sua elaboração. Em seguida o acompanhamento e atualização é responsabilidades de cada Coordenação, assim é possível que as demandas sejam atualizadas e </a:t>
                      </a:r>
                      <a:r>
                        <a:rPr lang="pt-BR" baseline="0" dirty="0" smtClean="0"/>
                        <a:t>acompanhadas pelos interessados</a:t>
                      </a:r>
                      <a:r>
                        <a:rPr lang="pt-BR" baseline="0" dirty="0" smtClean="0"/>
                        <a:t>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PDA da PROEX</a:t>
                      </a:r>
                      <a:r>
                        <a:rPr lang="pt-BR" baseline="0" dirty="0" smtClean="0"/>
                        <a:t> é realizado </a:t>
                      </a:r>
                      <a:r>
                        <a:rPr lang="pt-BR" baseline="0" dirty="0" smtClean="0"/>
                        <a:t> em reunião com </a:t>
                      </a:r>
                      <a:r>
                        <a:rPr lang="pt-BR" baseline="0" dirty="0" smtClean="0"/>
                        <a:t>as coordenações </a:t>
                      </a:r>
                      <a:r>
                        <a:rPr lang="pt-BR" baseline="0" dirty="0" smtClean="0"/>
                        <a:t> onde as demandas por capacitação  entre outras são planejadas.</a:t>
                      </a:r>
                    </a:p>
                    <a:p>
                      <a:r>
                        <a:rPr lang="pt-BR" baseline="0" dirty="0" smtClean="0"/>
                        <a:t>Foram planejadas as diversas capacitações necessárias à equipe. </a:t>
                      </a:r>
                    </a:p>
                    <a:p>
                      <a:endParaRPr lang="pt-BR" baseline="0" dirty="0" smtClean="0"/>
                    </a:p>
                    <a:p>
                      <a:endParaRPr lang="pt-BR" baseline="0" dirty="0" smtClean="0"/>
                    </a:p>
                    <a:p>
                      <a:endParaRPr lang="pt-BR" baseline="0" dirty="0" smtClean="0"/>
                    </a:p>
                    <a:p>
                      <a:endParaRPr lang="pt-BR" baseline="0" dirty="0" smtClean="0"/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2378067" y="2550995"/>
            <a:ext cx="4678209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emandas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</a:t>
            </a:r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PDA PROEX 2016 </a:t>
            </a:r>
          </a:p>
          <a:p>
            <a:pPr lvl="0" algn="ctr"/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situação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187624" y="3861048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61416"/>
              </p:ext>
            </p:extLst>
          </p:nvPr>
        </p:nvGraphicFramePr>
        <p:xfrm>
          <a:off x="93435" y="1851154"/>
          <a:ext cx="8928992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112"/>
                <a:gridCol w="1847872"/>
                <a:gridCol w="2234399"/>
                <a:gridCol w="3838609"/>
              </a:tblGrid>
              <a:tr h="431244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Nº da</a:t>
                      </a:r>
                      <a:r>
                        <a:rPr lang="pt-BR" sz="1500" baseline="0" dirty="0" smtClean="0"/>
                        <a:t> d</a:t>
                      </a:r>
                      <a:r>
                        <a:rPr lang="pt-BR" sz="1500" dirty="0" smtClean="0"/>
                        <a:t>emandas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Nome da demanda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Meta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Resultado</a:t>
                      </a:r>
                      <a:endParaRPr lang="pt-BR" sz="1500" dirty="0"/>
                    </a:p>
                  </a:txBody>
                  <a:tcPr/>
                </a:tc>
              </a:tr>
              <a:tr h="1270188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21017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Treinamento prático</a:t>
                      </a:r>
                      <a:r>
                        <a:rPr lang="pt-BR" sz="1500" baseline="0" dirty="0" smtClean="0"/>
                        <a:t> na gestão de Incubadoras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kern="1200" dirty="0" smtClean="0">
                          <a:effectLst/>
                        </a:rPr>
                        <a:t>01 treinamento para 02 futuros coordenadores da AYTY nos Campi 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kern="1200" dirty="0" smtClean="0">
                          <a:effectLst/>
                        </a:rPr>
                        <a:t>2 treinamento realizados</a:t>
                      </a:r>
                      <a:r>
                        <a:rPr lang="pt-BR" sz="1500" kern="1200" baseline="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pt-BR" sz="1500" kern="1200" dirty="0" smtClean="0">
                          <a:effectLst/>
                        </a:rPr>
                        <a:t>06 futuros coordenadores treinados:</a:t>
                      </a:r>
                      <a:r>
                        <a:rPr lang="pt-BR" sz="1500" kern="1200" baseline="0" dirty="0" smtClean="0">
                          <a:effectLst/>
                        </a:rPr>
                        <a:t> </a:t>
                      </a:r>
                      <a:r>
                        <a:rPr lang="pt-BR" sz="1500" kern="1200" dirty="0" smtClean="0">
                          <a:effectLst/>
                        </a:rPr>
                        <a:t>Coari, São Gabriel da Cachoeira e Lábrea,</a:t>
                      </a:r>
                      <a:r>
                        <a:rPr lang="pt-BR" sz="1500" kern="1200" baseline="0" dirty="0" smtClean="0">
                          <a:effectLst/>
                        </a:rPr>
                        <a:t> </a:t>
                      </a:r>
                      <a:r>
                        <a:rPr lang="pt-BR" sz="1500" kern="1200" dirty="0" smtClean="0">
                          <a:effectLst/>
                        </a:rPr>
                        <a:t>Parintins, CMDI ,</a:t>
                      </a:r>
                      <a:r>
                        <a:rPr lang="pt-BR" sz="1500" kern="1200" baseline="0" dirty="0" smtClean="0">
                          <a:effectLst/>
                        </a:rPr>
                        <a:t> além de</a:t>
                      </a:r>
                      <a:r>
                        <a:rPr lang="pt-BR" sz="1500" kern="1200" dirty="0" smtClean="0">
                          <a:effectLst/>
                        </a:rPr>
                        <a:t> 02 Servidores</a:t>
                      </a:r>
                      <a:r>
                        <a:rPr lang="pt-BR" sz="1500" kern="1200" baseline="0" dirty="0" smtClean="0">
                          <a:effectLst/>
                        </a:rPr>
                        <a:t> que já atuam</a:t>
                      </a:r>
                      <a:r>
                        <a:rPr lang="pt-BR" sz="1500" kern="1200" dirty="0" smtClean="0">
                          <a:effectLst/>
                        </a:rPr>
                        <a:t> na AYTY do Campus Zona Leste (o coordenador e o assistente</a:t>
                      </a:r>
                      <a:r>
                        <a:rPr lang="pt-BR" sz="1500" kern="1200" dirty="0" smtClean="0">
                          <a:effectLst/>
                        </a:rPr>
                        <a:t>).</a:t>
                      </a:r>
                      <a:endParaRPr lang="pt-BR" sz="1500" kern="1200" dirty="0" smtClean="0">
                        <a:effectLst/>
                      </a:endParaRPr>
                    </a:p>
                  </a:txBody>
                  <a:tcPr/>
                </a:tc>
              </a:tr>
              <a:tr h="802684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19640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Encontro</a:t>
                      </a:r>
                      <a:r>
                        <a:rPr lang="pt-BR" sz="1500" baseline="0" dirty="0" smtClean="0"/>
                        <a:t> dos subcoordenadores do NUPA – via web conferência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Realizar</a:t>
                      </a:r>
                      <a:r>
                        <a:rPr lang="pt-BR" sz="1500" baseline="0" dirty="0" smtClean="0"/>
                        <a:t> o encontro via web conferência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Presença 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de 6 das 8 </a:t>
                      </a:r>
                      <a:r>
                        <a:rPr lang="pt-BR" sz="1500" baseline="0" dirty="0" err="1" smtClean="0">
                          <a:solidFill>
                            <a:schemeClr val="tx1"/>
                          </a:solidFill>
                        </a:rPr>
                        <a:t>sub-coordenações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Discussão da  viabilidade de publicação de edital voltado para a área de pesca e aquicultura beneficiando 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o setor.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388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19635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kern="1200" dirty="0" smtClean="0">
                          <a:effectLst/>
                        </a:rPr>
                        <a:t>VI Encontro dos Gestores</a:t>
                      </a:r>
                      <a:r>
                        <a:rPr lang="pt-BR" sz="1500" kern="1200" baseline="0" dirty="0" smtClean="0">
                          <a:effectLst/>
                        </a:rPr>
                        <a:t> de Extensão ENGEEX e reunião do comitê de Extensão. </a:t>
                      </a:r>
                      <a:endParaRPr lang="pt-BR" sz="1500" u="sng" dirty="0">
                        <a:effectLst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Realizar o encontro</a:t>
                      </a:r>
                      <a:r>
                        <a:rPr lang="pt-BR" sz="1500" baseline="0" dirty="0" smtClean="0"/>
                        <a:t> com a presença de 100% dos gestores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dirty="0" smtClean="0"/>
                        <a:t>Data:</a:t>
                      </a:r>
                      <a:r>
                        <a:rPr lang="pt-BR" sz="1500" baseline="0" dirty="0" smtClean="0"/>
                        <a:t> 05 e 06 de maio. </a:t>
                      </a:r>
                      <a:r>
                        <a:rPr lang="pt-BR" sz="1500" kern="1200" dirty="0" smtClean="0">
                          <a:effectLst/>
                        </a:rPr>
                        <a:t>Durante o evento foram discutidas as ações de extensão e as metas para 2016.</a:t>
                      </a:r>
                      <a:endParaRPr lang="pt-BR" sz="1500" baseline="0" dirty="0" smtClean="0"/>
                    </a:p>
                    <a:p>
                      <a:endParaRPr lang="pt-BR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tângulo de cantos arredondados 21"/>
          <p:cNvSpPr/>
          <p:nvPr/>
        </p:nvSpPr>
        <p:spPr>
          <a:xfrm>
            <a:off x="3266728" y="967078"/>
            <a:ext cx="3600400" cy="4216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DEMANDAS CONCLUÍDAS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72730"/>
              </p:ext>
            </p:extLst>
          </p:nvPr>
        </p:nvGraphicFramePr>
        <p:xfrm>
          <a:off x="107504" y="1940444"/>
          <a:ext cx="8928992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4149"/>
                <a:gridCol w="1847872"/>
                <a:gridCol w="2234399"/>
                <a:gridCol w="3902572"/>
              </a:tblGrid>
              <a:tr h="62446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Nº da</a:t>
                      </a:r>
                      <a:r>
                        <a:rPr lang="pt-BR" sz="1500" baseline="0" dirty="0" smtClean="0"/>
                        <a:t> d</a:t>
                      </a:r>
                      <a:r>
                        <a:rPr lang="pt-BR" sz="1500" dirty="0" smtClean="0"/>
                        <a:t>emandas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Nome da demanda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Meta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Resultado</a:t>
                      </a:r>
                      <a:endParaRPr lang="pt-BR" sz="1500" dirty="0"/>
                    </a:p>
                  </a:txBody>
                  <a:tcPr/>
                </a:tc>
              </a:tr>
              <a:tr h="1398955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19631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 u="none" dirty="0" smtClean="0"/>
                        <a:t>Encontro</a:t>
                      </a:r>
                      <a:r>
                        <a:rPr lang="pt-BR" sz="1500" u="none" baseline="0" dirty="0" smtClean="0"/>
                        <a:t> de Integração entre Ensino, Pesquisa e Extensão</a:t>
                      </a:r>
                      <a:endParaRPr lang="pt-BR" sz="15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Realizar</a:t>
                      </a:r>
                      <a:r>
                        <a:rPr lang="pt-BR" sz="1500" baseline="0" dirty="0" smtClean="0"/>
                        <a:t> encontro em articulação com as </a:t>
                      </a:r>
                      <a:r>
                        <a:rPr lang="pt-BR" sz="1500" baseline="0" dirty="0" err="1" smtClean="0"/>
                        <a:t>Pró-reitorias</a:t>
                      </a:r>
                      <a:r>
                        <a:rPr lang="pt-BR" sz="1500" baseline="0" dirty="0" smtClean="0"/>
                        <a:t> de Ensino e Pesquisa para discussão do tema </a:t>
                      </a:r>
                      <a:r>
                        <a:rPr lang="pt-BR" sz="1500" baseline="0" dirty="0" err="1" smtClean="0"/>
                        <a:t>Indissociabilidade</a:t>
                      </a:r>
                      <a:r>
                        <a:rPr lang="pt-BR" sz="1500" baseline="0" dirty="0" smtClean="0"/>
                        <a:t>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Encontro realizado em 07</a:t>
                      </a:r>
                      <a:r>
                        <a:rPr lang="pt-BR" sz="1500" baseline="0" dirty="0" smtClean="0"/>
                        <a:t> de maio. </a:t>
                      </a:r>
                      <a:r>
                        <a:rPr lang="pt-BR" sz="1500" kern="1200" dirty="0" smtClean="0">
                          <a:effectLst/>
                        </a:rPr>
                        <a:t>Durante o evento foi apresentado a palestra “ A </a:t>
                      </a:r>
                      <a:r>
                        <a:rPr lang="pt-BR" sz="1500" kern="1200" dirty="0" err="1" smtClean="0">
                          <a:effectLst/>
                        </a:rPr>
                        <a:t>Indissociabilidade</a:t>
                      </a:r>
                      <a:r>
                        <a:rPr lang="pt-BR" sz="1500" kern="1200" dirty="0" smtClean="0">
                          <a:effectLst/>
                        </a:rPr>
                        <a:t> : Ensino, Pesquisa e Extensão” ministrada pela Profa. Ângela Imaculada Loureiro de Freitas </a:t>
                      </a:r>
                      <a:r>
                        <a:rPr lang="pt-BR" sz="1500" kern="1200" dirty="0" err="1" smtClean="0">
                          <a:effectLst/>
                        </a:rPr>
                        <a:t>Dalben</a:t>
                      </a:r>
                      <a:r>
                        <a:rPr lang="pt-BR" sz="1500" kern="1200" dirty="0" smtClean="0">
                          <a:effectLst/>
                        </a:rPr>
                        <a:t> da Faculdade de Educação /FAE- Universidade Federal de Minas Gerais/UFMG. </a:t>
                      </a:r>
                    </a:p>
                    <a:p>
                      <a:r>
                        <a:rPr lang="pt-BR" sz="1500" kern="1200" dirty="0" smtClean="0">
                          <a:effectLst/>
                        </a:rPr>
                        <a:t>No período vespertino do evento foi realizado apresentação de experiência exitosas de professores que tem conseguido articular ensino, pesquisa e extensão no IFAM. 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3266728" y="967078"/>
            <a:ext cx="3600400" cy="4216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DEMANDAS CONCLUÍDAS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30620"/>
              </p:ext>
            </p:extLst>
          </p:nvPr>
        </p:nvGraphicFramePr>
        <p:xfrm>
          <a:off x="130679" y="1959999"/>
          <a:ext cx="8928992" cy="43125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/>
                <a:gridCol w="1847872"/>
                <a:gridCol w="2234399"/>
                <a:gridCol w="3838609"/>
              </a:tblGrid>
              <a:tr h="6244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Nº da</a:t>
                      </a:r>
                      <a:r>
                        <a:rPr lang="pt-BR" sz="1400" b="1" baseline="0" dirty="0" smtClean="0"/>
                        <a:t> d</a:t>
                      </a:r>
                      <a:r>
                        <a:rPr lang="pt-BR" sz="1400" b="1" dirty="0" smtClean="0"/>
                        <a:t>emandas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Nome da demanda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Meta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Resultado parcial</a:t>
                      </a:r>
                      <a:endParaRPr lang="pt-BR" sz="1400" b="1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21024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u="none" dirty="0" smtClean="0"/>
                        <a:t>Implantação nas</a:t>
                      </a:r>
                      <a:r>
                        <a:rPr lang="pt-BR" sz="1400" u="none" baseline="0" dirty="0" smtClean="0"/>
                        <a:t> unidades da AYTY nos Campi</a:t>
                      </a:r>
                      <a:endParaRPr lang="pt-BR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Implantar 2 unidades da incubadora nos</a:t>
                      </a:r>
                      <a:r>
                        <a:rPr lang="pt-BR" sz="1400" baseline="0" dirty="0" smtClean="0"/>
                        <a:t> Campi do interior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fomentar o empreendedorismo e geração de emprego e renda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AYTY São Gabriel da Cachoeira está em fase de inauguração prevista para o dia 09 de setembro. 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21022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Seminário de empreendedorismo e inovação</a:t>
                      </a:r>
                    </a:p>
                    <a:p>
                      <a:pPr algn="l"/>
                      <a:endParaRPr lang="pt-BR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Realizar Seminário de empreendedorismo e inovação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 elaborado o Projeto para realização do Seminário, que está em fase  de ajustes na Programação e data de realização, que será transferido de Agosto/2016 para setembro/2016, em virtude do atraso no repasse de verbas do SEBRAE para o evento.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837645">
                <a:tc>
                  <a:txBody>
                    <a:bodyPr/>
                    <a:lstStyle/>
                    <a:p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19633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 de Bolsas de Extensão – PIBEX 2016</a:t>
                      </a:r>
                      <a:endParaRPr lang="pt-BR" sz="1400" dirty="0">
                        <a:effectLst/>
                      </a:endParaRPr>
                    </a:p>
                  </a:txBody>
                  <a:tcPr marL="19050" marR="95250" marT="19050" marB="19050"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Conceder bolsas a alunos para desenvolvimento de projetos de Extensão 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Edital Nº 002 PROEX/IFAM publicado em 03 de Março de 2016. Foram aprovados 60 projetos e comtemplados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109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bolsistas.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Projetos estão em fase de desenvolvimento nos Campi. 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tângulo de cantos arredondados 19"/>
          <p:cNvSpPr/>
          <p:nvPr/>
        </p:nvSpPr>
        <p:spPr>
          <a:xfrm>
            <a:off x="3266728" y="836712"/>
            <a:ext cx="4041576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EMANDAS EM ANDAMENTO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Principais demandas 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34061" y="6458239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1786"/>
              </p:ext>
            </p:extLst>
          </p:nvPr>
        </p:nvGraphicFramePr>
        <p:xfrm>
          <a:off x="88672" y="1934156"/>
          <a:ext cx="8928992" cy="43398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/>
                <a:gridCol w="1847872"/>
                <a:gridCol w="1816491"/>
                <a:gridCol w="4256517"/>
              </a:tblGrid>
              <a:tr h="6244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Nº da</a:t>
                      </a:r>
                      <a:r>
                        <a:rPr lang="pt-BR" sz="1400" baseline="0" dirty="0" smtClean="0"/>
                        <a:t> d</a:t>
                      </a:r>
                      <a:r>
                        <a:rPr lang="pt-BR" sz="1400" dirty="0" smtClean="0"/>
                        <a:t>emandas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Nome da demanda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Meta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Resultado parcial</a:t>
                      </a:r>
                      <a:endParaRPr lang="pt-BR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21137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u="none" dirty="0" smtClean="0"/>
                        <a:t>Ações de custeio do NAPNE</a:t>
                      </a:r>
                      <a:endParaRPr lang="pt-BR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ações para o fortalecimento do Núcleo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 smtClean="0">
                          <a:effectLst/>
                        </a:rPr>
                        <a:t>Processo encaminhado</a:t>
                      </a:r>
                      <a:r>
                        <a:rPr lang="pt-BR" sz="1400" kern="1200" baseline="0" dirty="0" smtClean="0">
                          <a:effectLst/>
                        </a:rPr>
                        <a:t> a PROAD</a:t>
                      </a:r>
                      <a:r>
                        <a:rPr lang="pt-BR" sz="1400" kern="1200" dirty="0" smtClean="0">
                          <a:effectLst/>
                        </a:rPr>
                        <a:t> para</a:t>
                      </a:r>
                      <a:r>
                        <a:rPr lang="pt-BR" sz="1400" kern="1200" baseline="0" dirty="0" smtClean="0">
                          <a:effectLst/>
                        </a:rPr>
                        <a:t> realização</a:t>
                      </a:r>
                      <a:r>
                        <a:rPr lang="pt-BR" sz="1400" kern="1200" dirty="0" smtClean="0">
                          <a:effectLst/>
                        </a:rPr>
                        <a:t> de compra</a:t>
                      </a:r>
                      <a:r>
                        <a:rPr lang="pt-BR" sz="1400" kern="1200" baseline="0" dirty="0" smtClean="0">
                          <a:effectLst/>
                        </a:rPr>
                        <a:t> de </a:t>
                      </a:r>
                      <a:r>
                        <a:rPr lang="pt-BR" sz="1400" kern="1200" dirty="0" smtClean="0">
                          <a:effectLst/>
                        </a:rPr>
                        <a:t>material de expediente para dar</a:t>
                      </a:r>
                      <a:r>
                        <a:rPr lang="pt-BR" sz="1400" kern="1200" baseline="0" dirty="0" smtClean="0">
                          <a:effectLst/>
                        </a:rPr>
                        <a:t> suporte aos núcleos do NAPNE nos Campi. 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21136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u="none" dirty="0" smtClean="0"/>
                        <a:t>Ações de custeio do NUPA</a:t>
                      </a:r>
                      <a:endParaRPr lang="pt-BR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ações para o fortalecimento do Núcleo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Edital em fase de elaboração. O edital tem por objetivo apoiar a realização de evento voltado ao setor pesqueiro e aquícola, onde se discutam as problemáticas da cadeia produtiva, com a participação da comunidade acadêmica bem como comunidade rural, entidades representativas de classe e órgãos que atuam no setor primário.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  <a:tr h="139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19689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u="none" dirty="0" smtClean="0"/>
                        <a:t>Regulamentar o programa de voluntariado do IFAM</a:t>
                      </a:r>
                      <a:endParaRPr lang="pt-BR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Elaborar a m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inuta da Regulamentação do Programa de Voluntariado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fase de elaboração pelos servidores da Coordenação de Assistência Comunitária e Ações Inclusivas. </a:t>
                      </a:r>
                      <a:endParaRPr lang="pt-BR" sz="1400" kern="12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tângulo de cantos arredondados 16"/>
          <p:cNvSpPr/>
          <p:nvPr/>
        </p:nvSpPr>
        <p:spPr>
          <a:xfrm>
            <a:off x="3266728" y="836712"/>
            <a:ext cx="4041576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EMANDAS EM ANDAMENTO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Principais demandas 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1481</Words>
  <Application>Microsoft Office PowerPoint</Application>
  <PresentationFormat>Apresentação na tela (4:3)</PresentationFormat>
  <Paragraphs>297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Aline Zorzi Schultheis</cp:lastModifiedBy>
  <cp:revision>76</cp:revision>
  <dcterms:created xsi:type="dcterms:W3CDTF">2015-03-03T18:02:17Z</dcterms:created>
  <dcterms:modified xsi:type="dcterms:W3CDTF">2016-06-28T14:22:34Z</dcterms:modified>
</cp:coreProperties>
</file>