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288" r:id="rId3"/>
    <p:sldId id="266" r:id="rId4"/>
    <p:sldId id="287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099" autoAdjust="0"/>
  </p:normalViewPr>
  <p:slideViewPr>
    <p:cSldViewPr>
      <p:cViewPr>
        <p:scale>
          <a:sx n="76" d="100"/>
          <a:sy n="76" d="100"/>
        </p:scale>
        <p:origin x="-33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baseline="0" dirty="0"/>
              <a:t>PDA 2016 </a:t>
            </a:r>
            <a:r>
              <a:rPr lang="pt-BR" baseline="0" dirty="0" smtClean="0"/>
              <a:t>CMDI </a:t>
            </a:r>
            <a:endParaRPr lang="pt-BR" dirty="0"/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baseline="0"/>
              <a:t>PDA 2016 CMC </a:t>
            </a:r>
            <a:endParaRPr lang="pt-BR"/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923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6092-F19F-4E3C-9395-06A58B215BFF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CE292-D028-45B9-9B86-C82EAB545032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53191F-24BF-4C54-ABB2-58CC2D913DC6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FEC1-CD18-40FC-90E0-2D4935A2B97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A3D4-A9DB-46B7-B849-1C58993BBB2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530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D4F6-983A-403C-BEFD-774D0645F9B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75E1-7D6C-4813-A160-2B769C2A21C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643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A59A-BC00-4D7F-8D39-19609E6FDC0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4B32B-2FB3-4ECE-9457-C6B3956D456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39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146B-63C2-4C0C-AD32-06D01CCBC70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10C5-1180-4324-B4B0-15C0D443BF5F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972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9E7B-1E2C-4D8A-8390-D43CCCA280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93F5-19D1-45BD-85B9-33CEDA5C98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020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7EFD-789D-4B95-91FD-7F400572F26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A68B-A789-4F7D-BB20-7672325A8EC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348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7B5F7-9A7C-4445-8941-8B70CB34659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8C6-5E44-4CAE-AFEF-1971C15135C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071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1DCA1-41F6-4A50-B42C-03C861CAD66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67B4-ABCC-4114-A0D2-98A262D5598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16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48" y="52699"/>
            <a:ext cx="7429552" cy="1143000"/>
          </a:xfr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rgbClr val="3D6B2B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rgbClr val="3D6B2B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rgbClr val="3D6B2B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rgbClr val="3D6B2B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rgbClr val="3D6B2B"/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D6B2B"/>
                </a:solidFill>
              </a:defRPr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2DF8-189E-4F8E-BEE9-8B5DB620E5E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5823-F510-44FC-B847-5E61C532059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633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D22AD-3C41-4081-9CDB-FE69D976BC4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DBD41-52AF-408D-B50A-B923FD2BE9F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158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DCD86-F7DC-4992-921A-8D2A05D6D49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BBCA-A656-4F3C-9223-15A27B01971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5BA4D-E44D-4952-B3C1-F0BB65D1FACD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B498E-723F-4858-B300-9B2A5A591955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5B2BB-7CC8-423B-BCD5-0F4AD835012A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E11D0-73BE-4EF8-8E21-B38610178451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5698B-C3D9-4E87-8B2C-C18FD9D29EF6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4BE06B-B7E7-400A-B041-455EDFB9A61C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A5F71D-C0FE-4994-A011-49AEDBBB2904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5F0D0DA-C8D1-4E03-974B-C9EB4CA32D2D}" type="datetime1">
              <a:rPr lang="pt-BR" smtClean="0"/>
              <a:pPr/>
              <a:t>29/06/2016</a:t>
            </a:fld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986"/>
            <a:ext cx="2133600" cy="363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7F61B4-5D70-456C-AF8D-1C5FCF3CCC0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29/06/2016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986"/>
            <a:ext cx="2895600" cy="363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986"/>
            <a:ext cx="2133600" cy="363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5AEBB-79E0-4C5F-9BAC-7B753056028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21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853136"/>
          </a:xfrm>
        </p:spPr>
        <p:txBody>
          <a:bodyPr/>
          <a:lstStyle/>
          <a:p>
            <a:r>
              <a:rPr lang="pt-BR" sz="2000" b="1" dirty="0" smtClean="0"/>
              <a:t>AMEAÇAS</a:t>
            </a:r>
            <a:endParaRPr lang="pt-BR" sz="2000" dirty="0" smtClean="0"/>
          </a:p>
          <a:p>
            <a:pPr lvl="0"/>
            <a:r>
              <a:rPr lang="pt-BR" sz="2000" dirty="0" smtClean="0"/>
              <a:t>Falta de Recursos financeiros </a:t>
            </a:r>
          </a:p>
          <a:p>
            <a:pPr lvl="0"/>
            <a:r>
              <a:rPr lang="pt-BR" sz="2000" dirty="0" smtClean="0"/>
              <a:t>Crise econômica</a:t>
            </a:r>
          </a:p>
          <a:p>
            <a:pPr lvl="0"/>
            <a:r>
              <a:rPr lang="pt-BR" sz="2000" dirty="0" smtClean="0"/>
              <a:t>Problemas estruturais do desenvolvimento do curso</a:t>
            </a:r>
          </a:p>
          <a:p>
            <a:pPr lvl="0"/>
            <a:r>
              <a:rPr lang="pt-BR" sz="2000" dirty="0" smtClean="0"/>
              <a:t>Limite de espaço </a:t>
            </a:r>
          </a:p>
          <a:p>
            <a:pPr lvl="0"/>
            <a:r>
              <a:rPr lang="pt-BR" sz="2000" dirty="0" smtClean="0"/>
              <a:t>Evasão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PONTOS FRACOS:</a:t>
            </a:r>
            <a:endParaRPr lang="pt-BR" sz="2000" dirty="0" smtClean="0"/>
          </a:p>
          <a:p>
            <a:pPr lvl="0"/>
            <a:r>
              <a:rPr lang="pt-BR" sz="2000" dirty="0" smtClean="0"/>
              <a:t>Comunicação</a:t>
            </a:r>
          </a:p>
          <a:p>
            <a:pPr lvl="0"/>
            <a:r>
              <a:rPr lang="pt-BR" sz="2000" dirty="0" smtClean="0"/>
              <a:t>Segurança</a:t>
            </a:r>
          </a:p>
          <a:p>
            <a:pPr lvl="0"/>
            <a:r>
              <a:rPr lang="pt-BR" sz="2000" dirty="0" smtClean="0"/>
              <a:t>Laboratórios</a:t>
            </a:r>
          </a:p>
          <a:p>
            <a:pPr lvl="0"/>
            <a:r>
              <a:rPr lang="pt-BR" sz="2000" dirty="0" smtClean="0"/>
              <a:t>Transparência e divulgação das informações</a:t>
            </a:r>
          </a:p>
          <a:p>
            <a:pPr lvl="0"/>
            <a:r>
              <a:rPr lang="pt-BR" sz="2000" dirty="0" smtClean="0"/>
              <a:t>Desvalorização dos TAES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907433" y="35332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TEMA IV</a:t>
            </a:r>
            <a:endParaRPr lang="pt-BR" b="1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7024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de Demandas: 26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Concluídas: 1      Em andamento: 21    Nova:  4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7179460"/>
              </p:ext>
            </p:extLst>
          </p:nvPr>
        </p:nvGraphicFramePr>
        <p:xfrm>
          <a:off x="336612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9783141"/>
              </p:ext>
            </p:extLst>
          </p:nvPr>
        </p:nvGraphicFramePr>
        <p:xfrm>
          <a:off x="2555776" y="1844824"/>
          <a:ext cx="5219700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3604" y="2054225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1734742"/>
              </p:ext>
            </p:extLst>
          </p:nvPr>
        </p:nvGraphicFramePr>
        <p:xfrm>
          <a:off x="336612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57438361"/>
              </p:ext>
            </p:extLst>
          </p:nvPr>
        </p:nvGraphicFramePr>
        <p:xfrm>
          <a:off x="2555776" y="1844824"/>
          <a:ext cx="5219700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5756448"/>
              </p:ext>
            </p:extLst>
          </p:nvPr>
        </p:nvGraphicFramePr>
        <p:xfrm>
          <a:off x="2411761" y="338129"/>
          <a:ext cx="6120680" cy="4448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8729"/>
                <a:gridCol w="1629293"/>
                <a:gridCol w="1482658"/>
              </a:tblGrid>
              <a:tr h="1972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</a:rPr>
                        <a:t>Principais aquisições realizadas pelo Campus Manaus </a:t>
                      </a:r>
                      <a:r>
                        <a:rPr lang="pt-BR" sz="1700" b="1" u="none" strike="noStrike" dirty="0" smtClean="0">
                          <a:effectLst/>
                        </a:rPr>
                        <a:t>Distrito</a:t>
                      </a:r>
                      <a:r>
                        <a:rPr lang="pt-BR" sz="1700" b="1" u="none" strike="noStrike" baseline="0" dirty="0" smtClean="0">
                          <a:effectLst/>
                        </a:rPr>
                        <a:t> Industrial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3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 smtClean="0">
                          <a:effectLst/>
                        </a:rPr>
                        <a:t>Emissão de Nota de Empenho da</a:t>
                      </a:r>
                      <a:r>
                        <a:rPr lang="pt-BR" sz="1300" b="1" u="none" strike="noStrike" baseline="0" dirty="0" smtClean="0">
                          <a:effectLst/>
                        </a:rPr>
                        <a:t> segunda metade da ampliação do Bloco C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 smtClean="0">
                          <a:effectLst/>
                        </a:rPr>
                        <a:t>R$ 435.917,85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8609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845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</a:rPr>
                        <a:t>Contratação de empresa para serviços de reprográfia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 smtClean="0">
                          <a:effectLst/>
                        </a:rPr>
                        <a:t>R$ 46.556,49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8609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623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Termo</a:t>
                      </a:r>
                      <a:r>
                        <a:rPr lang="pt-BR" sz="13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Execução Descentralizada entre CMDI e Escola Nacional de Administração Pública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 smtClean="0">
                          <a:effectLst/>
                        </a:rPr>
                        <a:t>R$ </a:t>
                      </a:r>
                      <a:r>
                        <a:rPr lang="pt-BR" sz="13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4.536,00</a:t>
                      </a:r>
                      <a:endParaRPr lang="pt-BR" sz="13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27" marR="8527" marT="8527" marB="0" anchor="ctr"/>
                </a:tc>
              </a:tr>
              <a:tr h="18609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623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 smtClean="0">
                          <a:effectLst/>
                        </a:rPr>
                        <a:t>Aquisição </a:t>
                      </a:r>
                      <a:r>
                        <a:rPr lang="pt-BR" sz="1300" b="1" u="none" strike="noStrike" dirty="0">
                          <a:effectLst/>
                        </a:rPr>
                        <a:t>de material de expediente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 smtClean="0">
                          <a:effectLst/>
                        </a:rPr>
                        <a:t>R$ 58.118,10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8609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623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 smtClean="0">
                          <a:effectLst/>
                        </a:rPr>
                        <a:t>Aquisição de livros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 smtClean="0">
                          <a:effectLst/>
                        </a:rPr>
                        <a:t>R$ 68.261,05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8609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62322">
                <a:tc gridSpan="2"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8609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62322">
                <a:tc gridSpan="2"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34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1043</TotalTime>
  <Words>154</Words>
  <Application>Microsoft Office PowerPoint</Application>
  <PresentationFormat>Apresentação na tela (4:3)</PresentationFormat>
  <Paragraphs>49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Tema1</vt:lpstr>
      <vt:lpstr>Tema do Office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Ze Carlos</cp:lastModifiedBy>
  <cp:revision>71</cp:revision>
  <dcterms:created xsi:type="dcterms:W3CDTF">2015-03-03T18:02:17Z</dcterms:created>
  <dcterms:modified xsi:type="dcterms:W3CDTF">2016-06-29T18:06:01Z</dcterms:modified>
</cp:coreProperties>
</file>