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2" r:id="rId2"/>
    <p:sldId id="257" r:id="rId3"/>
    <p:sldId id="263" r:id="rId4"/>
    <p:sldId id="273" r:id="rId5"/>
    <p:sldId id="272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4" r:id="rId18"/>
    <p:sldId id="267" r:id="rId19"/>
    <p:sldId id="268" r:id="rId20"/>
    <p:sldId id="269" r:id="rId21"/>
    <p:sldId id="285" r:id="rId22"/>
    <p:sldId id="271" r:id="rId23"/>
    <p:sldId id="270" r:id="rId24"/>
    <p:sldId id="286" r:id="rId25"/>
    <p:sldId id="265" r:id="rId26"/>
    <p:sldId id="266" r:id="rId27"/>
    <p:sldId id="289" r:id="rId28"/>
    <p:sldId id="287" r:id="rId29"/>
    <p:sldId id="288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099" autoAdjust="0"/>
  </p:normalViewPr>
  <p:slideViewPr>
    <p:cSldViewPr>
      <p:cViewPr>
        <p:scale>
          <a:sx n="76" d="100"/>
          <a:sy n="76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baseline="0" dirty="0"/>
              <a:t>PDA 2016 </a:t>
            </a:r>
            <a:r>
              <a:rPr lang="pt-BR" baseline="0" dirty="0" smtClean="0"/>
              <a:t>CPRF</a:t>
            </a:r>
            <a:endParaRPr lang="pt-BR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NOVA
</a:t>
                    </a:r>
                    <a:r>
                      <a:rPr lang="en-US" dirty="0" smtClean="0"/>
                      <a:t>3</a:t>
                    </a:r>
                    <a:r>
                      <a:rPr lang="en-US" baseline="0" dirty="0" smtClean="0"/>
                      <a:t> ITENS</a:t>
                    </a:r>
                  </a:p>
                  <a:p>
                    <a:r>
                      <a:rPr lang="en-US" baseline="0" dirty="0" smtClean="0"/>
                      <a:t>9,37%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EM ANDAMENTO
</a:t>
                    </a:r>
                    <a:r>
                      <a:rPr lang="en-US" dirty="0" smtClean="0"/>
                      <a:t>27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 ITENS</a:t>
                    </a:r>
                  </a:p>
                  <a:p>
                    <a:r>
                      <a:rPr lang="en-US" dirty="0" smtClean="0"/>
                      <a:t>84%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CONCLUIDA
</a:t>
                    </a:r>
                    <a:r>
                      <a:rPr lang="en-US" dirty="0" smtClean="0"/>
                      <a:t>2</a:t>
                    </a:r>
                    <a:r>
                      <a:rPr lang="en-US" baseline="0" dirty="0" smtClean="0"/>
                      <a:t> ITENS</a:t>
                    </a:r>
                  </a:p>
                  <a:p>
                    <a:r>
                      <a:rPr lang="en-US" baseline="0" dirty="0" smtClean="0"/>
                      <a:t>6,25%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Plan1!$A$1:$A$3</c:f>
              <c:strCache>
                <c:ptCount val="3"/>
                <c:pt idx="0">
                  <c:v>NOVA</c:v>
                </c:pt>
                <c:pt idx="1">
                  <c:v>EM ANDAMENTO</c:v>
                </c:pt>
                <c:pt idx="2">
                  <c:v>CONCLUIDA</c:v>
                </c:pt>
              </c:strCache>
            </c:strRef>
          </c:cat>
          <c:val>
            <c:numRef>
              <c:f>Plan1!$B$1:$B$3</c:f>
              <c:numCache>
                <c:formatCode>General</c:formatCode>
                <c:ptCount val="3"/>
                <c:pt idx="0">
                  <c:v>12</c:v>
                </c:pt>
                <c:pt idx="1">
                  <c:v>102</c:v>
                </c:pt>
                <c:pt idx="2">
                  <c:v>55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baseline="0"/>
              <a:t>PDA 2016 CMC </a:t>
            </a:r>
            <a:endParaRPr lang="pt-BR"/>
          </a:p>
        </c:rich>
      </c:tx>
      <c:layout/>
    </c:title>
    <c:plotArea>
      <c:layout/>
      <c:pieChart>
        <c:varyColors val="1"/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29689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29689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29689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2968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29689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29689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29689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29689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69980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69235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69235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6923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202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pPr/>
              <a:t>29/06/2016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648" y="0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03848" y="5229200"/>
            <a:ext cx="58326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36º COLDI – AVALIAÇÃO DA GESTÃO – 1º SEMESTRE 2016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CAMPUS PRESIDENTE FIGUEIREDO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50040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0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051720" y="338129"/>
            <a:ext cx="6912769" cy="81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Forma de acesso ao ensino Técnico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Competência da Reitoria.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Forma de acesso ao ensino 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uperior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Competência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Reitoria.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 de acesso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às Licenciaturas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Competência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Reitoria.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Programas de apoio a estudantes com elevado desempenho.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dirty="0" smtClean="0"/>
              <a:t>*Incentivo às Olimpíadas de Física, Matemática e Astronomia (Lançamento de Foguetes) oferecendo </a:t>
            </a:r>
            <a:r>
              <a:rPr lang="pt-BR" sz="2000" dirty="0"/>
              <a:t>todo o apoio logístico e de </a:t>
            </a:r>
            <a:r>
              <a:rPr lang="pt-BR" sz="2000" dirty="0" smtClean="0"/>
              <a:t>infraestrutura.</a:t>
            </a:r>
            <a:endParaRPr lang="pt-BR" sz="2000" dirty="0"/>
          </a:p>
          <a:p>
            <a:pPr lvl="0" algn="just"/>
            <a:r>
              <a:rPr lang="pt-BR" sz="2000" dirty="0" smtClean="0"/>
              <a:t>*Programas </a:t>
            </a:r>
            <a:r>
              <a:rPr lang="pt-BR" sz="2000" dirty="0"/>
              <a:t>de </a:t>
            </a:r>
            <a:r>
              <a:rPr lang="pt-BR" sz="2000" dirty="0" smtClean="0"/>
              <a:t>monitoria; </a:t>
            </a:r>
            <a:r>
              <a:rPr lang="pt-BR" sz="2000" dirty="0" err="1" smtClean="0"/>
              <a:t>ICjr</a:t>
            </a:r>
            <a:r>
              <a:rPr lang="pt-BR" sz="2000" dirty="0" smtClean="0"/>
              <a:t>.</a:t>
            </a:r>
          </a:p>
          <a:p>
            <a:pPr lvl="0" algn="just"/>
            <a:r>
              <a:rPr lang="pt-BR" sz="2000" dirty="0" smtClean="0"/>
              <a:t>* Programa de Alimentação Escolar.</a:t>
            </a: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29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5814393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Pesquisa e Inovação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Seleção de 12 projetos </a:t>
            </a:r>
            <a:r>
              <a:rPr lang="pt-BR" sz="2000" dirty="0"/>
              <a:t>de iniciação </a:t>
            </a:r>
            <a:r>
              <a:rPr lang="pt-BR" sz="2000" dirty="0" smtClean="0"/>
              <a:t>científica;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Seleção de 12 alunos bolsistas de </a:t>
            </a: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ICjr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05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116633"/>
            <a:ext cx="6606481" cy="984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Projeto de Ação Social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Font typeface="Arial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PREPARATÓRIO DO ENEM: aberto ao público interno e externo, com aulas segundas, terças e quintas, horário vespertino, das 13:00 às 17</a:t>
            </a:r>
            <a:r>
              <a:rPr lang="pt-B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00H;</a:t>
            </a:r>
          </a:p>
          <a:p>
            <a:pPr lvl="0" algn="just">
              <a:buFont typeface="Arial" charset="0"/>
              <a:buChar char="•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 FESTIFAM: evento com inscrição e apresentação de novos talentos. Realizado em praça público como evento festivo, cultural, competitivo e inovador;</a:t>
            </a:r>
          </a:p>
          <a:p>
            <a:pPr lvl="0" algn="just">
              <a:buFont typeface="Arial" charset="0"/>
              <a:buChar char="•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CIÊNCIA NA SERRA: apresentação de projetos em praça pública em um dia da Semana Nacional de Ciência e Tecnologia;</a:t>
            </a:r>
          </a:p>
          <a:p>
            <a:pPr algn="just">
              <a:buFont typeface="Arial" charset="0"/>
              <a:buChar char="•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Núcleo de Atendimento às Pessoas com Necessidades Especiais (Comissão) – NAPNE/CMC;</a:t>
            </a:r>
          </a:p>
          <a:p>
            <a:pPr algn="just">
              <a:buFont typeface="Arial" charset="0"/>
              <a:buChar char="•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Programa de Alimentação Escolar;</a:t>
            </a:r>
          </a:p>
          <a:p>
            <a:pPr algn="just">
              <a:buFont typeface="Arial" charset="0"/>
              <a:buChar char="•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Consolidação do Centro de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Idiomas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;</a:t>
            </a:r>
            <a:endParaRPr lang="pt-BR" sz="2000" dirty="0" smtClean="0">
              <a:latin typeface="Arial" pitchFamily="34" charset="0"/>
              <a:ea typeface="Calibri" panose="020F0502020204030204" pitchFamily="34" charset="0"/>
              <a:cs typeface="Arial" pitchFamily="34" charset="0"/>
              <a:sym typeface="Wingdings" pitchFamily="2" charset="2"/>
            </a:endParaRPr>
          </a:p>
          <a:p>
            <a:pPr algn="just">
              <a:buFont typeface="Arial" charset="0"/>
              <a:buChar char="•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Brigada </a:t>
            </a:r>
            <a:r>
              <a:rPr lang="pt-BR" sz="20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Aedes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0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Aegypti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Wingdings" pitchFamily="2" charset="2"/>
              </a:rPr>
              <a:t>.</a:t>
            </a:r>
            <a:endParaRPr lang="pt-BR" sz="2000" dirty="0" smtClean="0">
              <a:latin typeface="Arial" pitchFamily="34" charset="0"/>
              <a:ea typeface="Calibri" panose="020F0502020204030204" pitchFamily="34" charset="0"/>
              <a:cs typeface="Arial" pitchFamily="34" charset="0"/>
              <a:sym typeface="Wingdings" pitchFamily="2" charset="2"/>
            </a:endParaRPr>
          </a:p>
          <a:p>
            <a:pPr lvl="0" algn="just">
              <a:buFont typeface="Arial" charset="0"/>
              <a:buChar char="•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charset="0"/>
              <a:buChar char="•"/>
            </a:pPr>
            <a:endParaRPr lang="pt-BR" sz="2000" dirty="0"/>
          </a:p>
          <a:p>
            <a:pPr algn="just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84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026" name="Picture 2" descr="C:\Users\IFAM\Pictures\fotos diversas IFAM PRESIDENTE FIGUEIRED\DCIM\113_FUJI\DSCF3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987825" cy="2240869"/>
          </a:xfrm>
          <a:prstGeom prst="rect">
            <a:avLst/>
          </a:prstGeom>
          <a:noFill/>
        </p:spPr>
      </p:pic>
      <p:pic>
        <p:nvPicPr>
          <p:cNvPr id="1028" name="Picture 4" descr="C:\Users\IFAM\Documents\IFAM PRESIDENTE FIGUEIREDO\PRESTAÇÕES DE CONTAS\notícias\visita técnica IELT11\Foto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999" y="0"/>
            <a:ext cx="2905001" cy="217875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3059832" cy="20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C:\Users\IFAM\Documents\IFAM PRESIDENTE FIGUEIREDO\PRESTAÇÕES DE CONTAS\notícias\centro de idioma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888"/>
            <a:ext cx="3851920" cy="24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C:\Users\IFAM\Documents\IFAM PRESIDENTE FIGUEIREDO\PRESTAÇÕES DE CONTAS\notícias\SPACE CAMP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015" y="2276872"/>
            <a:ext cx="2038985" cy="203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C:\Users\IFAM\Documents\IFAM PRESIDENTE FIGUEIREDO\PRESTAÇÕES DE CONTAS\notícias\lanch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234888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 descr="J:\Imagens\Foto024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941168"/>
            <a:ext cx="2131695" cy="159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 descr="J:\Imagens\Foto024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75648" y="4365104"/>
            <a:ext cx="3168352" cy="18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24" descr="C:\Users\IFAM\AppData\Local\Microsoft\Windows\Temporary Internet Files\Content.Word\IMG_20150915_08142191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4913784"/>
            <a:ext cx="3600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58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606481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Núcleo de Inovação Tecnológica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temos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05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7587" y="692696"/>
            <a:ext cx="6856413" cy="630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 Programas de ensino, pesquisa e extensão Inter campi e interinstitucional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Competência da Reitoria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 SIMEC, SISTEC e Sistema de Registro de Preços MEC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Em  funcionamento.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9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856413" cy="835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 SIGA-EPT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/>
              <a:t>Sistema Integrado de </a:t>
            </a:r>
            <a:r>
              <a:rPr lang="pt-BR" sz="2000" dirty="0" smtClean="0"/>
              <a:t>Gestão - SIG:</a:t>
            </a:r>
            <a:endParaRPr lang="pt-BR" sz="2000" dirty="0"/>
          </a:p>
          <a:p>
            <a:pPr lvl="0" algn="just"/>
            <a:endParaRPr lang="pt-BR" sz="2000" dirty="0" smtClean="0"/>
          </a:p>
          <a:p>
            <a:pPr lvl="0" algn="just"/>
            <a:r>
              <a:rPr lang="pt-BR" sz="2000" dirty="0" smtClean="0"/>
              <a:t>* Módulo </a:t>
            </a:r>
            <a:r>
              <a:rPr lang="pt-BR" sz="2000" dirty="0"/>
              <a:t>SIPAC (Sistema Integrado de Patrimônio, </a:t>
            </a:r>
            <a:r>
              <a:rPr lang="pt-BR" sz="2000" dirty="0" smtClean="0"/>
              <a:t>Administração, Contratos, Protocolo e Memorando Eletrônico) </a:t>
            </a:r>
            <a:r>
              <a:rPr lang="pt-BR" sz="2000" dirty="0"/>
              <a:t>em plena utilização por todos os setores do </a:t>
            </a:r>
            <a:r>
              <a:rPr lang="pt-BR" sz="2000" dirty="0" smtClean="0"/>
              <a:t>Campus.</a:t>
            </a:r>
            <a:endParaRPr lang="pt-BR" sz="2000" dirty="0"/>
          </a:p>
          <a:p>
            <a:pPr lvl="0" algn="just">
              <a:buFont typeface="Arial" charset="0"/>
              <a:buChar char="•"/>
            </a:pPr>
            <a:r>
              <a:rPr lang="pt-BR" sz="2000" dirty="0" smtClean="0"/>
              <a:t>Todos </a:t>
            </a:r>
            <a:r>
              <a:rPr lang="pt-BR" sz="2000" dirty="0"/>
              <a:t>os Coordenadores, Chefes de Departamento, Diretores e responsáveis por setores administrativos foram cadastrados e ocorreram treinamentos para a utilização do sistema</a:t>
            </a:r>
            <a:r>
              <a:rPr lang="pt-BR" sz="2000" dirty="0" smtClean="0"/>
              <a:t>.</a:t>
            </a:r>
          </a:p>
          <a:p>
            <a:pPr lvl="0" algn="just">
              <a:buFont typeface="Arial" charset="0"/>
              <a:buChar char="•"/>
            </a:pPr>
            <a:r>
              <a:rPr lang="pt-BR" sz="2000" dirty="0" smtClean="0"/>
              <a:t> Por falhas na operacionalização, o SIPAC vem causando alguns problemas;</a:t>
            </a:r>
          </a:p>
          <a:p>
            <a:pPr lvl="0" algn="just">
              <a:buFont typeface="Arial" charset="0"/>
              <a:buChar char="•"/>
            </a:pPr>
            <a:r>
              <a:rPr lang="pt-BR" sz="2000" dirty="0" smtClean="0"/>
              <a:t> Necessidade de treinamento mais aprofundado para otimização de todas as ferramentas disponíveis no sistema.</a:t>
            </a: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98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TEMA II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Bem estar do Servidor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 DE CAPACITAÇÃO ORIENTADO: criação de cursos presenciais, com certificação pelo CPRF para </a:t>
            </a: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TAE’s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Docentes. Ministrado pelo CPRF.</a:t>
            </a:r>
          </a:p>
          <a:p>
            <a:pPr lvl="1" algn="just">
              <a:lnSpc>
                <a:spcPct val="107000"/>
              </a:lnSpc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aquisição de conhecimento e progressão funcional.</a:t>
            </a:r>
          </a:p>
          <a:p>
            <a:pPr lvl="1" algn="just">
              <a:lnSpc>
                <a:spcPct val="107000"/>
              </a:lnSpc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PERÍODO: 01 vez por semestre e/ou oportunidades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ANIVERSARIANTES DO MÊS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VALORIZAÇÃO DAS 30 H PARA </a:t>
            </a:r>
            <a:r>
              <a:rPr lang="pt-BR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TAE’S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CONFORME LEGISLAÇÃO.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4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Capacitação de servidores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Edital de capacitação interna – DAP e DEPE, pagamento de Diárias (SCDP);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Mestrado Institucional em Educação Tecnológica no Campus Presidente Figueiredo – Programa de Mestrado CMC;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Incentivo à capacitação em outros programas com ou sem afastamento para capacitação;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Cursos de curta duração para </a:t>
            </a: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TAE’s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Docentes, ministrado pelo Campus Presidente Figueiredo.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49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de Demandas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PDA: realizado conforme os setores e plenária (todos os servidores) no ano anterior, com cadastro de demandas e prioridades por escolha democrática pela plenária. Objetivando uso do Recurso Orçamentário democraticamente.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PLANEJADAS E EXECUTADAS;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NÃO PLANEJADAS E EXECUTADAS;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PLANEJADAS E NÃO EXECUTADAS.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56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43" y="332657"/>
            <a:ext cx="1959728" cy="244827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(TAM);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da Situação das Demandas do PDA2016 por situação (Em andamento, Concluídas, Atendida, Parcialmente atendida Não atendida, Rejeitada e Canceladas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7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Incentivo à pesquisa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Curso de capacitação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elaboração de projetos (1 vez por ano)</a:t>
            </a:r>
            <a:endParaRPr lang="pt-BR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ICjr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Defesa dos relatórios parciais e finais de iniciação científica – </a:t>
            </a: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ICjr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Defesa de PCCT;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Defesa de Relatório de Estágio.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08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Organização dos grupos de pesquisa disponíveis no site do diretório de pesquisa do CNPq no CPRF.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 interdisciplinar de pesquisas ambientais da Amazônia (GIPAM).</a:t>
            </a:r>
          </a:p>
          <a:p>
            <a:pPr algn="just">
              <a:lnSpc>
                <a:spcPct val="107000"/>
              </a:lnSpc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 DE PESQUISA DE CIÊNCIAS BIOLÓGICAS (em aprovação).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18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23528" y="188641"/>
            <a:ext cx="8568952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Recursos Humanos limitados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/>
          </a:p>
          <a:p>
            <a:r>
              <a:rPr lang="pt-BR" sz="2000" dirty="0" smtClean="0"/>
              <a:t> </a:t>
            </a:r>
          </a:p>
          <a:p>
            <a:r>
              <a:rPr lang="pt-BR" sz="2000" dirty="0" smtClean="0"/>
              <a:t> </a:t>
            </a:r>
            <a:endParaRPr lang="pt-BR" sz="20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39552" y="1412776"/>
          <a:ext cx="8064897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Docente substituto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Docente efetivo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Técnicos Administrativos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 Eletrotécnica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  <a:endParaRPr lang="pt-BR" sz="1800" dirty="0" smtClean="0"/>
                    </a:p>
                    <a:p>
                      <a:r>
                        <a:rPr lang="pt-BR" sz="1800" dirty="0" smtClean="0"/>
                        <a:t>2 administração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</a:p>
                    <a:p>
                      <a:r>
                        <a:rPr lang="pt-BR" sz="1800" dirty="0" smtClean="0"/>
                        <a:t>1 química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</a:p>
                    <a:p>
                      <a:r>
                        <a:rPr lang="pt-BR" sz="1800" dirty="0" smtClean="0"/>
                        <a:t>1 Língua Portuguesa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 biologia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</a:p>
                    <a:p>
                      <a:r>
                        <a:rPr lang="pt-BR" sz="1800" dirty="0" smtClean="0"/>
                        <a:t>1 eletrotécnico </a:t>
                      </a:r>
                    </a:p>
                    <a:p>
                      <a:r>
                        <a:rPr lang="pt-BR" sz="1800" dirty="0" smtClean="0"/>
                        <a:t>1 inglês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  <a:r>
                        <a:rPr lang="pt-BR" sz="1800" dirty="0" smtClean="0"/>
                        <a:t> </a:t>
                      </a:r>
                    </a:p>
                    <a:p>
                      <a:r>
                        <a:rPr lang="pt-BR" sz="1800" dirty="0" smtClean="0"/>
                        <a:t>1 matemática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  <a:r>
                        <a:rPr lang="pt-BR" sz="1800" dirty="0" smtClean="0"/>
                        <a:t> </a:t>
                      </a:r>
                    </a:p>
                    <a:p>
                      <a:r>
                        <a:rPr lang="pt-BR" sz="1800" dirty="0" smtClean="0"/>
                        <a:t>1 ciências agrárias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OK </a:t>
                      </a:r>
                    </a:p>
                    <a:p>
                      <a:r>
                        <a:rPr lang="pt-BR" sz="1800" dirty="0" smtClean="0"/>
                        <a:t>1 engenheiro florestal</a:t>
                      </a:r>
                    </a:p>
                    <a:p>
                      <a:r>
                        <a:rPr lang="pt-BR" sz="1800" dirty="0" smtClean="0"/>
                        <a:t>1 língua portuguesa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OK </a:t>
                      </a:r>
                    </a:p>
                    <a:p>
                      <a:r>
                        <a:rPr lang="pt-BR" sz="1800" dirty="0" smtClean="0"/>
                        <a:t>1 Administração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Audiovisual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Técnico de Laboratório de informática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Bibliotecária </a:t>
                      </a:r>
                      <a:r>
                        <a:rPr lang="pt-B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Assistente em administração </a:t>
                      </a:r>
                      <a:r>
                        <a:rPr lang="pt-B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Contador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Técnico em assuntos educacionais </a:t>
                      </a:r>
                      <a:r>
                        <a:rPr lang="pt-B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OK 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Auxiliar de Biblioteca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Técnico em Eletrotécnica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32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Acesso à Internet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cabeamento por fibra ótica. Falhas de fornecimento da internet quando há manutenção da fibra na estrada.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Oferta de 40 Mega, com aumento de 20 mega por ano até 2018.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alunos. Bloqueado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Face Book;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Virtual de Aprendizagem.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67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979713" y="707461"/>
            <a:ext cx="691276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Limitação de Recursos Financeiros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de pagamento para terceirizados e obras;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de aceite de empenho por empresas;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Consequência: Atrasos em processos licitatórios e de compras.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Impossibilidade de ampliação de espaço físico: 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Restaurante Acadêmico;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Bloco de salas de aula e laboratórios;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 Econômica Produtiva de Recursos Pesqueiros.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8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TEMA III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578" y="1"/>
            <a:ext cx="1371725" cy="2415034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5546066"/>
              </p:ext>
            </p:extLst>
          </p:nvPr>
        </p:nvGraphicFramePr>
        <p:xfrm>
          <a:off x="2483768" y="1432333"/>
          <a:ext cx="6192687" cy="4810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798"/>
                <a:gridCol w="664798"/>
                <a:gridCol w="540148"/>
                <a:gridCol w="664798"/>
                <a:gridCol w="664798"/>
                <a:gridCol w="664798"/>
                <a:gridCol w="2328549"/>
              </a:tblGrid>
              <a:tr h="249401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Acadêmicos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vert="vert27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Candidato </a:t>
                      </a:r>
                      <a:r>
                        <a:rPr lang="pt-BR" sz="1600" b="1" u="none" strike="noStrike" dirty="0">
                          <a:effectLst/>
                        </a:rPr>
                        <a:t>Vaga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Vagas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effectLst/>
                        </a:rPr>
                        <a:t>Incritos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835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565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67,66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Ingressos X Alunos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Ingressantes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Matriculados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725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565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77,93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Concluintes X Alunos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Concluintes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Matriculados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142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565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25,13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Eficiência Acadêmica X Concluinte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Concluintes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Ingressos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142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469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30,27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Alunos x Docentes em tempo integral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Docentes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Matriculados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47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565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12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76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07433" y="35332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TEMA IV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702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situação (Em andamento, Concluídas, Atendida, Parcialmente atendida Não atendida, Rejeitada e Canceladas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Demandas: 32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Concluídas: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Em andamento: 2  Nova:  3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7179460"/>
              </p:ext>
            </p:extLst>
          </p:nvPr>
        </p:nvGraphicFramePr>
        <p:xfrm>
          <a:off x="3366120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4707895"/>
              </p:ext>
            </p:extLst>
          </p:nvPr>
        </p:nvGraphicFramePr>
        <p:xfrm>
          <a:off x="2555776" y="1844824"/>
          <a:ext cx="5219700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59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da Situação das Demandas do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PDA2016 -  Em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andamento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material de expediente e manutenção </a:t>
            </a:r>
            <a:r>
              <a:rPr lang="pt-BR" sz="2400" dirty="0" smtClean="0"/>
              <a:t>predial;</a:t>
            </a:r>
          </a:p>
          <a:p>
            <a:r>
              <a:rPr lang="pt-BR" sz="2400" dirty="0" smtClean="0"/>
              <a:t>Serviço e aquisição de materiais elétricos de consumo para </a:t>
            </a:r>
            <a:r>
              <a:rPr lang="pt-BR" sz="2400" dirty="0" smtClean="0"/>
              <a:t>reestruturação </a:t>
            </a:r>
            <a:r>
              <a:rPr lang="pt-BR" sz="2400" dirty="0" smtClean="0"/>
              <a:t>da rede </a:t>
            </a:r>
            <a:r>
              <a:rPr lang="pt-BR" sz="2400" dirty="0" smtClean="0"/>
              <a:t>elétrica;</a:t>
            </a:r>
          </a:p>
          <a:p>
            <a:r>
              <a:rPr lang="pt-BR" sz="2400" dirty="0" smtClean="0"/>
              <a:t>Manutenção de centrais de ar </a:t>
            </a:r>
            <a:r>
              <a:rPr lang="pt-BR" sz="2400" dirty="0" smtClean="0"/>
              <a:t>condicionado;</a:t>
            </a:r>
          </a:p>
          <a:p>
            <a:r>
              <a:rPr lang="pt-BR" sz="2400" dirty="0" smtClean="0"/>
              <a:t>Aquisição de centrais de ar </a:t>
            </a:r>
            <a:r>
              <a:rPr lang="pt-BR" sz="2400" dirty="0" smtClean="0"/>
              <a:t>condicionado;</a:t>
            </a:r>
          </a:p>
          <a:p>
            <a:r>
              <a:rPr lang="pt-BR" sz="2400" dirty="0" smtClean="0"/>
              <a:t>DIÁRIAS </a:t>
            </a:r>
            <a:r>
              <a:rPr lang="pt-BR" sz="2400" dirty="0" smtClean="0"/>
              <a:t>SCDP – CORTE DE PASSAGENS AÉREAS;</a:t>
            </a:r>
          </a:p>
          <a:p>
            <a:r>
              <a:rPr lang="pt-BR" sz="2400" dirty="0" smtClean="0"/>
              <a:t>Utensílios para merenda </a:t>
            </a:r>
            <a:r>
              <a:rPr lang="pt-BR" sz="2400" dirty="0" smtClean="0"/>
              <a:t>escolar;</a:t>
            </a:r>
          </a:p>
          <a:p>
            <a:r>
              <a:rPr lang="pt-BR" sz="2400" dirty="0" smtClean="0"/>
              <a:t>10 Câmeras de </a:t>
            </a:r>
            <a:r>
              <a:rPr lang="pt-BR" sz="2400" dirty="0" smtClean="0"/>
              <a:t>segurança;</a:t>
            </a:r>
          </a:p>
          <a:p>
            <a:r>
              <a:rPr lang="pt-BR" sz="2400" dirty="0" smtClean="0"/>
              <a:t>Licitação de </a:t>
            </a:r>
            <a:r>
              <a:rPr lang="pt-BR" sz="2400" dirty="0" smtClean="0"/>
              <a:t>Livros Técnicos;</a:t>
            </a:r>
          </a:p>
          <a:p>
            <a:r>
              <a:rPr lang="pt-BR" sz="2400" dirty="0" smtClean="0"/>
              <a:t>materiais de consumo de laboratórios de </a:t>
            </a:r>
            <a:r>
              <a:rPr lang="pt-BR" sz="2400" dirty="0" smtClean="0"/>
              <a:t>eletrotécnica;</a:t>
            </a:r>
          </a:p>
          <a:p>
            <a:r>
              <a:rPr lang="pt-BR" sz="2400" dirty="0" smtClean="0"/>
              <a:t>mesas para </a:t>
            </a:r>
            <a:r>
              <a:rPr lang="pt-BR" sz="2400" dirty="0" smtClean="0"/>
              <a:t>refeitório;</a:t>
            </a:r>
          </a:p>
          <a:p>
            <a:endParaRPr lang="pt-BR" sz="1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259126"/>
            <a:ext cx="1547664" cy="15988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060848"/>
            <a:ext cx="1543254" cy="1855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31734742"/>
              </p:ext>
            </p:extLst>
          </p:nvPr>
        </p:nvGraphicFramePr>
        <p:xfrm>
          <a:off x="3366120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7438361"/>
              </p:ext>
            </p:extLst>
          </p:nvPr>
        </p:nvGraphicFramePr>
        <p:xfrm>
          <a:off x="2555776" y="1844824"/>
          <a:ext cx="5219700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1907704" y="404664"/>
          <a:ext cx="6960096" cy="504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096"/>
              </a:tblGrid>
              <a:tr h="38773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PRINCIPAIS</a:t>
                      </a:r>
                      <a:r>
                        <a:rPr lang="pt-BR" baseline="0" dirty="0" smtClean="0"/>
                        <a:t> AMEAÇAS EM PRESIDENTE </a:t>
                      </a:r>
                      <a:r>
                        <a:rPr lang="pt-BR" baseline="0" dirty="0" err="1" smtClean="0"/>
                        <a:t>FIGUEIREDOl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Aumento consumo de energia elétrica e de fatura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Negativas das empresas em realizar</a:t>
                      </a:r>
                      <a:r>
                        <a:rPr lang="pt-BR" baseline="0" dirty="0" smtClean="0"/>
                        <a:t> empenhos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Fim do contrato de combustível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Fim do contrato de telefonia móvel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Inexperiência e ineficiência em processos licitatórios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Falta de pagamento para terceirizados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Ausência</a:t>
                      </a:r>
                      <a:r>
                        <a:rPr lang="pt-BR" baseline="0" dirty="0" smtClean="0"/>
                        <a:t> de espaço físico para expansão do nº de alunos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Ausência</a:t>
                      </a:r>
                      <a:r>
                        <a:rPr lang="pt-BR" baseline="0" dirty="0" smtClean="0"/>
                        <a:t> de financeiro para novas obras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Ineficiência do Sistema de correição interno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Proximidade com Manaus – Remoções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Letargia de alguns</a:t>
                      </a:r>
                      <a:r>
                        <a:rPr lang="pt-BR" baseline="0" dirty="0" smtClean="0"/>
                        <a:t> servidores</a:t>
                      </a:r>
                      <a:endParaRPr lang="pt-BR" dirty="0"/>
                    </a:p>
                  </a:txBody>
                  <a:tcPr/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pt-BR" dirty="0" smtClean="0"/>
                        <a:t>Dependência</a:t>
                      </a:r>
                      <a:r>
                        <a:rPr lang="pt-BR" baseline="0" dirty="0" smtClean="0"/>
                        <a:t> de transporte escolar da Prefeitura.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34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23728" y="332656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83768" y="404664"/>
            <a:ext cx="4572000" cy="968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29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23528" y="1886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VISITE O MUNICÍPIO DE PRESIDENTE FIGUEIREDO. VOCÊ MERECE!!!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IFAM\Pictures\fotos diversas IFAM PRESIDENTE FIGUEIRED\caverna-refugio-do-maroag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7"/>
            <a:ext cx="3960440" cy="2858078"/>
          </a:xfrm>
          <a:prstGeom prst="rect">
            <a:avLst/>
          </a:prstGeom>
          <a:noFill/>
        </p:spPr>
      </p:pic>
      <p:pic>
        <p:nvPicPr>
          <p:cNvPr id="1027" name="Picture 3" descr="C:\Users\IFAM\Pictures\fotos diversas IFAM PRESIDENTE FIGUEIRED\cachoeira-iracema-amazo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1038" y="692696"/>
            <a:ext cx="4655118" cy="2783929"/>
          </a:xfrm>
          <a:prstGeom prst="rect">
            <a:avLst/>
          </a:prstGeom>
          <a:noFill/>
        </p:spPr>
      </p:pic>
      <p:pic>
        <p:nvPicPr>
          <p:cNvPr id="1028" name="Picture 4" descr="C:\Users\IFAM\Pictures\fotos diversas IFAM PRESIDENTE FIGUEIRED\galo-da-serra-observacao-passaros-presidente-figuere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02630"/>
            <a:ext cx="4176464" cy="2606690"/>
          </a:xfrm>
          <a:prstGeom prst="rect">
            <a:avLst/>
          </a:prstGeom>
          <a:noFill/>
        </p:spPr>
      </p:pic>
      <p:pic>
        <p:nvPicPr>
          <p:cNvPr id="1029" name="Picture 5" descr="C:\Users\IFAM\Pictures\fotos diversas IFAM PRESIDENTE FIGUEIRED\cachoeira-suframa-amazonas-presidente-figueire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3573016"/>
            <a:ext cx="4572000" cy="2801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65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51720" y="0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TEMA</a:t>
            </a:r>
            <a:r>
              <a:rPr lang="pt-BR" dirty="0" smtClean="0"/>
              <a:t> I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143573" y="260649"/>
            <a:ext cx="7000427" cy="226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1. Índice de eficiência da Instituição; Meta 2. Índice de eficácia da Instituição 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6860201"/>
              </p:ext>
            </p:extLst>
          </p:nvPr>
        </p:nvGraphicFramePr>
        <p:xfrm>
          <a:off x="683568" y="1196761"/>
          <a:ext cx="7632848" cy="5184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227"/>
                <a:gridCol w="592387"/>
                <a:gridCol w="826870"/>
                <a:gridCol w="694200"/>
                <a:gridCol w="592387"/>
                <a:gridCol w="916344"/>
                <a:gridCol w="1024333"/>
                <a:gridCol w="1389447"/>
                <a:gridCol w="1351653"/>
              </a:tblGrid>
              <a:tr h="14899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Turma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Matriculados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Qtde</a:t>
                      </a:r>
                      <a:r>
                        <a:rPr lang="pt-BR" sz="900" u="none" strike="noStrike">
                          <a:effectLst/>
                        </a:rPr>
                        <a:t>. PS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Períodos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Total de vagas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Concluintes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Índice de Eficiência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smtClean="0">
                          <a:effectLst/>
                        </a:rPr>
                        <a:t>Índice de Eficácia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61665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IADM</a:t>
                      </a:r>
                      <a:r>
                        <a:rPr lang="pt-BR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61665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IADM 12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61665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IELT 11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61665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IELT 12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61665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IELT21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IELT 31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92,5%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SADM 11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100%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SADM 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70%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SADM 31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45%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SMEC  11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100%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SMEC 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87,5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SMEC 41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37,5%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SELT 11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100%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SELT 31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90%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SELT 41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50%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SRP 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42%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SRP</a:t>
                      </a:r>
                      <a:r>
                        <a:rPr lang="pt-BR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/>
                        <a:t>17%</a:t>
                      </a:r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EAD EVENTOS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1039"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EAD MEIO AMBIENTE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endParaRPr lang="pt-BR" sz="80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572702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EAD AGENTE</a:t>
                      </a:r>
                      <a:r>
                        <a:rPr lang="pt-BR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COMUNITÁRIO DE SAÚDE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sz="800" dirty="0"/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semestres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45&amp;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45&amp;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79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Alunos matriculados em relação ao quadro docente.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prevista no Acordo de 20 alunos nos cursos presenciais por professor.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91742"/>
              </p:ext>
            </p:extLst>
          </p:nvPr>
        </p:nvGraphicFramePr>
        <p:xfrm>
          <a:off x="1115617" y="3119438"/>
          <a:ext cx="7704858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912"/>
                <a:gridCol w="470487"/>
                <a:gridCol w="1584176"/>
                <a:gridCol w="1008112"/>
                <a:gridCol w="602865"/>
                <a:gridCol w="909306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Relação Aluno </a:t>
                      </a:r>
                      <a:r>
                        <a:rPr lang="pt-BR" sz="1800" b="1" u="none" strike="noStrike" dirty="0" smtClean="0">
                          <a:effectLst/>
                        </a:rPr>
                        <a:t>– Professor = 12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Profs. Subst.  = 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Profs</a:t>
                      </a:r>
                      <a:r>
                        <a:rPr lang="pt-BR" sz="1800" u="none" strike="noStrike" dirty="0">
                          <a:effectLst/>
                        </a:rPr>
                        <a:t>. </a:t>
                      </a:r>
                      <a:r>
                        <a:rPr lang="pt-BR" sz="1800" u="none" strike="noStrike" dirty="0" smtClean="0">
                          <a:effectLst/>
                        </a:rPr>
                        <a:t>40h = 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 profs</a:t>
                      </a:r>
                      <a:r>
                        <a:rPr lang="pt-BR" sz="1800" u="none" strike="noStrike" dirty="0">
                          <a:effectLst/>
                        </a:rPr>
                        <a:t>. </a:t>
                      </a:r>
                      <a:r>
                        <a:rPr lang="pt-BR" sz="1800" u="none" strike="noStrike" dirty="0" smtClean="0">
                          <a:effectLst/>
                        </a:rPr>
                        <a:t>DE = 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</a:rPr>
                        <a:t>Total-profs</a:t>
                      </a:r>
                      <a:r>
                        <a:rPr lang="pt-BR" sz="1800" u="none" strike="noStrike" dirty="0" smtClean="0">
                          <a:effectLst/>
                        </a:rPr>
                        <a:t>: 47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Total-alunos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10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755576" y="707461"/>
            <a:ext cx="7560840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Vagas para cursos técnicos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OFERTA </a:t>
            </a: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CURSOS EM 2018: 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DE INFORMAÇÃO; 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AGROPECUÁRIA OU AGRONOMIA.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Manutenção de pelo menos 50% das vagas para o ensino técnico de nível médio.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5852725"/>
              </p:ext>
            </p:extLst>
          </p:nvPr>
        </p:nvGraphicFramePr>
        <p:xfrm>
          <a:off x="2311452" y="1916832"/>
          <a:ext cx="5080818" cy="260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7450"/>
                <a:gridCol w="432048"/>
                <a:gridCol w="1008112"/>
                <a:gridCol w="2453208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Total de alunos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r>
                        <a:rPr lang="pt-BR" sz="1500" u="none" strike="noStrike" dirty="0" smtClean="0">
                          <a:effectLst/>
                        </a:rPr>
                        <a:t>565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Matrículas </a:t>
                      </a:r>
                      <a:r>
                        <a:rPr lang="pt-BR" sz="1500" u="none" strike="noStrike" dirty="0" smtClean="0">
                          <a:effectLst/>
                        </a:rPr>
                        <a:t>-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Porcentagem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effectLst/>
                        </a:rPr>
                        <a:t>Integrado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r>
                        <a:rPr lang="pt-BR" sz="1500" u="none" strike="noStrike" dirty="0" smtClean="0">
                          <a:effectLst/>
                        </a:rPr>
                        <a:t>209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alunos por professor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effectLst/>
                        </a:rPr>
                        <a:t>PROEJA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r>
                        <a:rPr lang="pt-BR" sz="1500" u="none" strike="noStrike" dirty="0" smtClean="0">
                          <a:effectLst/>
                        </a:rPr>
                        <a:t>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      Subsequente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r>
                        <a:rPr lang="pt-BR" sz="1500" u="none" strike="noStrike" dirty="0" smtClean="0">
                          <a:effectLst/>
                        </a:rPr>
                        <a:t>283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effectLst/>
                        </a:rPr>
                        <a:t>PRONATEC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r>
                        <a:rPr lang="pt-BR" sz="1500" u="none" strike="noStrike" dirty="0" smtClean="0">
                          <a:effectLst/>
                        </a:rPr>
                        <a:t>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err="1" smtClean="0">
                          <a:effectLst/>
                        </a:rPr>
                        <a:t>EaD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r>
                        <a:rPr lang="pt-BR" sz="1500" u="none" strike="noStrike" dirty="0" smtClean="0">
                          <a:effectLst/>
                        </a:rPr>
                        <a:t>73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effectLst/>
                        </a:rPr>
                        <a:t>Técnico </a:t>
                      </a:r>
                      <a:r>
                        <a:rPr lang="pt-BR" sz="1500" u="none" strike="noStrike" dirty="0">
                          <a:effectLst/>
                        </a:rPr>
                        <a:t>- total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r>
                        <a:rPr lang="pt-BR" sz="1500" u="none" strike="noStrike" dirty="0" smtClean="0">
                          <a:effectLst/>
                        </a:rPr>
                        <a:t>565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57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7848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Vagas para a formação de professores e licenciaturas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Pelo menos 20% das vagas para os cursos de licenciaturas e de formação de professores.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901458"/>
              </p:ext>
            </p:extLst>
          </p:nvPr>
        </p:nvGraphicFramePr>
        <p:xfrm>
          <a:off x="2479586" y="1916832"/>
          <a:ext cx="5958410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078"/>
                <a:gridCol w="1077078"/>
                <a:gridCol w="1077078"/>
                <a:gridCol w="1077078"/>
                <a:gridCol w="1650098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Total de alunos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Matrículas </a:t>
                      </a:r>
                      <a:r>
                        <a:rPr lang="pt-BR" sz="1800" u="none" strike="noStrike" dirty="0" smtClean="0">
                          <a:effectLst/>
                        </a:rPr>
                        <a:t>– PARFOR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10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Perspectiva da criação dos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cursos de: LICENCIATURA FÍSICA e CIÊNCIAS BIOLÓGICAS.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16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Vagas PROEJA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3183446"/>
              </p:ext>
            </p:extLst>
          </p:nvPr>
        </p:nvGraphicFramePr>
        <p:xfrm>
          <a:off x="2279737" y="2060848"/>
          <a:ext cx="5742383" cy="2333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334"/>
                <a:gridCol w="1402905"/>
                <a:gridCol w="938845"/>
                <a:gridCol w="1251794"/>
                <a:gridCol w="1486505"/>
              </a:tblGrid>
              <a:tr h="2941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Total de vagas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</a:tr>
              <a:tr h="294154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>
                          <a:effectLst/>
                        </a:rPr>
                        <a:t>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</a:tr>
              <a:tr h="2941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Matrículas -PROEJA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Porcentagem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8437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8437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</a:tr>
              <a:tr h="294154"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79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856413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Programa de melhoria da qualidade da educação básica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Programas Integrais:   22 projetos; 5 monitores;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Preparatório do Enem.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de Formação Inicial 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continuada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 smtClean="0"/>
              <a:t>NÃO TEMOS CURSO FIC</a:t>
            </a: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13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856413" cy="613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Oferta de cursos a distância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000" dirty="0" smtClean="0"/>
              <a:t>*Cursos de EAD:  MEIO AMBIENTE, AGENTE COMUNITÁRIO DE SAÚDE e EVENTOS.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 smtClean="0"/>
              <a:t>*Permanência da oferta </a:t>
            </a:r>
            <a:r>
              <a:rPr lang="pt-BR" sz="2000" dirty="0"/>
              <a:t>dos cursos à distância </a:t>
            </a:r>
            <a:r>
              <a:rPr lang="pt-BR" sz="2000" dirty="0" smtClean="0"/>
              <a:t>como contrapartida do </a:t>
            </a:r>
            <a:r>
              <a:rPr lang="pt-BR" sz="2000" dirty="0"/>
              <a:t>Campus, utilizando infraestrutura de salas, laboratórios e </a:t>
            </a:r>
            <a:r>
              <a:rPr lang="pt-BR" sz="2000" dirty="0" smtClean="0"/>
              <a:t>ambientes, apesar do orçamento ser desfavorável.</a:t>
            </a:r>
            <a:endParaRPr lang="pt-BR" sz="2000" dirty="0"/>
          </a:p>
          <a:p>
            <a:pPr lvl="0"/>
            <a:endParaRPr lang="pt-BR" sz="2000" dirty="0" smtClean="0"/>
          </a:p>
          <a:p>
            <a:pPr lvl="0"/>
            <a:r>
              <a:rPr lang="pt-BR" sz="2000" dirty="0" smtClean="0"/>
              <a:t>*Disponibilidade de docentes e </a:t>
            </a:r>
            <a:r>
              <a:rPr lang="pt-BR" sz="2000" dirty="0"/>
              <a:t>técnico-administrativos para </a:t>
            </a:r>
            <a:r>
              <a:rPr lang="pt-BR" sz="2000" dirty="0" smtClean="0"/>
              <a:t>ministrar cursos da </a:t>
            </a:r>
            <a:r>
              <a:rPr lang="pt-BR" sz="2000" dirty="0"/>
              <a:t>Educação à </a:t>
            </a:r>
            <a:r>
              <a:rPr lang="pt-BR" sz="2000" dirty="0" smtClean="0"/>
              <a:t>Distância.</a:t>
            </a: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01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1877</Words>
  <Application>Microsoft Office PowerPoint</Application>
  <PresentationFormat>Apresentação na tela (4:3)</PresentationFormat>
  <Paragraphs>626</Paragraphs>
  <Slides>29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Apresentação da Situação das Demandas do PDA2016 -  Em andamento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IFAM</cp:lastModifiedBy>
  <cp:revision>80</cp:revision>
  <dcterms:created xsi:type="dcterms:W3CDTF">2015-03-03T18:02:17Z</dcterms:created>
  <dcterms:modified xsi:type="dcterms:W3CDTF">2016-06-29T21:32:12Z</dcterms:modified>
</cp:coreProperties>
</file>