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2" r:id="rId2"/>
    <p:sldId id="257" r:id="rId3"/>
    <p:sldId id="264" r:id="rId4"/>
    <p:sldId id="278" r:id="rId5"/>
    <p:sldId id="263" r:id="rId6"/>
    <p:sldId id="268" r:id="rId7"/>
    <p:sldId id="269" r:id="rId8"/>
    <p:sldId id="270" r:id="rId9"/>
    <p:sldId id="271" r:id="rId10"/>
    <p:sldId id="272" r:id="rId11"/>
    <p:sldId id="274" r:id="rId12"/>
    <p:sldId id="275" r:id="rId13"/>
    <p:sldId id="277" r:id="rId14"/>
    <p:sldId id="276" r:id="rId15"/>
    <p:sldId id="266" r:id="rId16"/>
    <p:sldId id="287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29/06/2016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29/06/2016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689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012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23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35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17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29/06/2016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29/06/2016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29/06/2016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29/06/2016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29/06/2016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29/06/2016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29/06/2016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29/06/2016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29/06/2016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29/06/2016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29/06/2016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29/06/2016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03848" y="522920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36º COLDI – AVALIAÇÃO DA GESTÃO – 1º SEMESTRE 2016</a:t>
            </a:r>
          </a:p>
          <a:p>
            <a:pPr algn="ctr"/>
            <a:r>
              <a:rPr lang="pt-BR" b="1" i="1" dirty="0" smtClean="0"/>
              <a:t>Campus</a:t>
            </a:r>
            <a:r>
              <a:rPr lang="pt-BR" b="1" dirty="0" smtClean="0"/>
              <a:t> MAUÉS</a:t>
            </a:r>
            <a:endParaRPr lang="pt-BR" b="1" i="1" dirty="0" smtClean="0"/>
          </a:p>
        </p:txBody>
      </p:sp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475656" y="469046"/>
            <a:ext cx="7560840" cy="4603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6: Ofertas de cursos à distância.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Implantação da modalidade </a:t>
            </a:r>
            <a:r>
              <a:rPr lang="pt-B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EaD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como atividade regular.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Vagas ofertadas: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 vagas para cada curso.</a:t>
            </a: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Cursos: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Agente Comunitário de Saúde = 28 matriculados;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Serviços Públicos = 43 matriculados (2015).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21" name="CaixaDeTexto 20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352018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11</a:t>
            </a:fld>
            <a:endParaRPr lang="pt-B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378883" y="303368"/>
            <a:ext cx="7560840" cy="6876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7: </a:t>
            </a:r>
            <a:r>
              <a:rPr lang="pt-B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 de acesso ao ensino técnico</a:t>
            </a: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Adoção, até 2011, de formas de acesso assentadas em ações afirmativas que contemplem as realidades locais dos </a:t>
            </a:r>
            <a:r>
              <a:rPr lang="pt-BR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campi.</a:t>
            </a:r>
            <a:endParaRPr lang="pt-BR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 de acesso ao ensino: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100% Processo Seletivo</a:t>
            </a: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Formas de distribuição de vagas: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Ampla Concorrência (AC) – 62,50% das vagas.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Matriculados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100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Cota L1 (renda = ou &lt; 1,5). – 33,75% das vagas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Matriculados = 54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Cota L2 (renda &lt; 1,5). – 3,75% das vagas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atriculados = 06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Cota PCD. 0,0%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Matriculados = 0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1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6" name="CaixaDeTexto 15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56389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12</a:t>
            </a:fld>
            <a:endParaRPr lang="pt-B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475656" y="469046"/>
            <a:ext cx="7560840" cy="5130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8: Projetos de Ação Social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Apresentação e desenvolvimento de projetos de ação social e, ampliação e implementação de projetos de ações inclusivas e de tecnologias sociais, preferencialmente, para populações e comunidades em situação de risco, atendendo às áreas temáticas da extensão.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NAPNE -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Núcleo de Apoio a Portadores de Necessidades Especiais;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Atividades desenvolvidas: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Cursos de Libras – 35 atendidos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 Internacional da Síndrome de Down – 100 participantes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Teatro inclusivo – 70 atendidas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1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6" name="CaixaDeTexto 15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21858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13</a:t>
            </a:fld>
            <a:endParaRPr lang="pt-B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475656" y="469046"/>
            <a:ext cx="7560840" cy="5822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9: Programas de Ensino, Pesquisa e Extensão intercampi e interinstitucionais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Desenvolvimento de programas de ensino, pesquisa e extensão interagindo os </a:t>
            </a:r>
            <a:r>
              <a:rPr lang="pt-BR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campi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Instituto Federal; e programas interinstitucionais interagindo o Instituto Federal com outras Instituições Nacionais e Internacionais.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Programações do IFAM </a:t>
            </a:r>
            <a:r>
              <a:rPr lang="pt-BR" sz="2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</a:t>
            </a: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Maués:</a:t>
            </a: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357188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Manejo e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conservação 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quelônios  na terra indígena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Sateré-Maué 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Projeto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Pé-de-Pincha 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UFAM/IFAM/PMM) – 58 discentes – 5 servidores – 800 pessoas. – doação de 120 mudas.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Semana do Meio Ambiente (IFAM/UEA/PMM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600 participantes (adultos e crianças).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Visita Técnica turma de Meio Ambiente - aula de campo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- 24  alunos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2ª 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doação de mudas na feira do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produtor – 150 mudas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 de E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statística Instrumental – 29  atendidos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PIBIC – 16 bolsistas (CNPq, FAPEAM, Institucional)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1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6" name="CaixaDeTexto 15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309460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14</a:t>
            </a:fld>
            <a:endParaRPr lang="pt-B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581573" y="332656"/>
            <a:ext cx="7560840" cy="5558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10: SIMEC, SISTec</a:t>
            </a:r>
            <a:r>
              <a:rPr lang="pt-B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Sistema de Registro de Preços do MEC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Adesão, a partir de 2010, ao SIMEC, SISTec e Sistema de Registro de Preços do MEC e a outros programas de interesse coletivo da REDE FEDERAL, com compromisso de alimentação das bases de dados do Ministério da Educação.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IFAM </a:t>
            </a:r>
            <a:r>
              <a:rPr lang="pt-BR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Maués, atualmente utiliza apenas o SISTec</a:t>
            </a:r>
            <a:r>
              <a:rPr lang="pt-B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SIGA-EPT.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1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6" name="CaixaDeTexto 15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294969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404664"/>
            <a:ext cx="6534472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Apresentação 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 Situação das Demandas do PDA2016 por situação (Em andamento, Concluídas, Atendida, Parcialmente atendida Não atendida, Rejeitada e Canceladas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pt-BR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5" y="0"/>
            <a:ext cx="1872208" cy="1934156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569967"/>
              </p:ext>
            </p:extLst>
          </p:nvPr>
        </p:nvGraphicFramePr>
        <p:xfrm>
          <a:off x="539552" y="1934156"/>
          <a:ext cx="8064895" cy="1744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2088232"/>
                <a:gridCol w="1656184"/>
                <a:gridCol w="1563366"/>
                <a:gridCol w="1244945"/>
              </a:tblGrid>
              <a:tr h="230017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</a:rPr>
                        <a:t>PDA 2016 - ACOMPANHAMENTO DE ATENDIMENTO DE PROGRAMAÇÃO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13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Custeio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                                                               1.782.577,51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Total </a:t>
                      </a:r>
                      <a:r>
                        <a:rPr lang="pt-BR" sz="1600" b="1" u="none" strike="noStrike" dirty="0">
                          <a:effectLst/>
                        </a:rPr>
                        <a:t>do Plano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 </a:t>
                      </a:r>
                      <a:r>
                        <a:rPr lang="pt-BR" sz="1600" b="1" u="none" strike="noStrike" dirty="0" smtClean="0">
                          <a:effectLst/>
                        </a:rPr>
                        <a:t>2.456.380.00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13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Capital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                                                             673.802,49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13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>
                          <a:effectLst/>
                        </a:rPr>
                        <a:t>                                                              2.456.380,00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 Saldo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 </a:t>
                      </a:r>
                      <a:r>
                        <a:rPr lang="pt-BR" sz="1600" b="1" u="none" strike="noStrike" dirty="0" smtClean="0">
                          <a:effectLst/>
                        </a:rPr>
                        <a:t>539.042,01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989855"/>
              </p:ext>
            </p:extLst>
          </p:nvPr>
        </p:nvGraphicFramePr>
        <p:xfrm>
          <a:off x="2699792" y="3873561"/>
          <a:ext cx="4158207" cy="21527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1082"/>
                <a:gridCol w="1627125"/>
              </a:tblGrid>
              <a:tr h="3002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DEMANDAS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002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Em andamento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02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Concluída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17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02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 smtClean="0">
                          <a:effectLst/>
                        </a:rPr>
                        <a:t>Nova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4259">
                <a:tc>
                  <a:txBody>
                    <a:bodyPr/>
                    <a:lstStyle/>
                    <a:p>
                      <a:r>
                        <a:rPr lang="pt-BR" dirty="0" smtClean="0"/>
                        <a:t>Cancelada</a:t>
                      </a:r>
                      <a:endParaRPr lang="pt-BR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 marL="9525" marR="9525" marT="9525" marB="0" anchor="ctr"/>
                </a:tc>
              </a:tr>
              <a:tr h="27463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Rejeitada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463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6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5" y="0"/>
            <a:ext cx="1872208" cy="1934156"/>
          </a:xfrm>
          <a:prstGeom prst="rect">
            <a:avLst/>
          </a:prstGeom>
        </p:spPr>
      </p:pic>
      <p:sp>
        <p:nvSpPr>
          <p:cNvPr id="16" name="Retângulo 15"/>
          <p:cNvSpPr/>
          <p:nvPr/>
        </p:nvSpPr>
        <p:spPr>
          <a:xfrm>
            <a:off x="847572" y="3019437"/>
            <a:ext cx="7560840" cy="718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OBRIGADO!</a:t>
            </a:r>
            <a:endParaRPr lang="pt-BR" sz="20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82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43" y="332657"/>
            <a:ext cx="1959728" cy="2448272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5446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 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acompanhamento das Metas do Termo de Acordos e Metas (TAM);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 das tratativas de fragilidades encontradas na Avaliação de 2015 (Pontos fracos e ameaças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Apresentação dos Indicadores referentes ao 1º Semestre de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2016;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Apresentação da Situação das Demandas do PDA2016 por situação (Em andamento, Concluídas, Atendida, Parcialmente atendida Não atendida, Rejeitada e Canceladas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pt-BR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pt-BR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728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 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pt-B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tratativas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fragilidades encontradas na Avaliação de 2015 (</a:t>
            </a:r>
            <a:r>
              <a:rPr lang="pt-B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Pontos fracos 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pt-B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ameaças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BR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34" y="338129"/>
            <a:ext cx="1543254" cy="1855373"/>
          </a:xfrm>
          <a:prstGeom prst="rect">
            <a:avLst/>
          </a:prstGeom>
        </p:spPr>
      </p:pic>
      <p:sp>
        <p:nvSpPr>
          <p:cNvPr id="17" name="Retângulo 16"/>
          <p:cNvSpPr/>
          <p:nvPr/>
        </p:nvSpPr>
        <p:spPr>
          <a:xfrm>
            <a:off x="2141985" y="1549813"/>
            <a:ext cx="6030416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Pontos Fracos: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Servidor e equipamentos de rede;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Sistema de calhas;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e controle da produtividade;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Estrutura da piscina;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Merenda escolar;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Qualidade da internet;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Integração escola-comunidade dos servidores;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Manutenção de veículos/lancha;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Unidades de produção;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Gerador de energia;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Conselho educacional do </a:t>
            </a:r>
            <a:r>
              <a:rPr lang="pt-BR" sz="20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campus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Infraestrutura para PCD;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Atendimento a discentes do campo e Boa Vista do Ramos.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3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728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 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pt-B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tratativas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fragilidades encontradas na Avaliação de 2015 (</a:t>
            </a:r>
            <a:r>
              <a:rPr lang="pt-B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Pontos fracos </a:t>
            </a: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pt-B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ameaças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BR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34" y="338129"/>
            <a:ext cx="1543254" cy="1855373"/>
          </a:xfrm>
          <a:prstGeom prst="rect">
            <a:avLst/>
          </a:prstGeom>
        </p:spPr>
      </p:pic>
      <p:sp>
        <p:nvSpPr>
          <p:cNvPr id="17" name="Retângulo 16"/>
          <p:cNvSpPr/>
          <p:nvPr/>
        </p:nvSpPr>
        <p:spPr>
          <a:xfrm>
            <a:off x="2141985" y="1549813"/>
            <a:ext cx="6030416" cy="404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Ameaças: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Transporte escolar;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Sucateamento de veículos;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Comprometimento da malha viária da cidade;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Logística para recebimento de materiais no </a:t>
            </a:r>
            <a:r>
              <a:rPr lang="pt-BR" sz="20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campus;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Evasão PROEJA e Subsequente;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Falta de telefonia fixa;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Infraestrutura do </a:t>
            </a:r>
            <a:r>
              <a:rPr lang="pt-BR" sz="20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campus;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Unidades educativas de produção;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Falta de muro para proteção do </a:t>
            </a:r>
            <a:r>
              <a:rPr lang="pt-BR" sz="20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campus;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Equipamentos de TI sucateados</a:t>
            </a:r>
          </a:p>
        </p:txBody>
      </p:sp>
    </p:spTree>
    <p:extLst>
      <p:ext uri="{BB962C8B-B14F-4D97-AF65-F5344CB8AC3E}">
        <p14:creationId xmlns:p14="http://schemas.microsoft.com/office/powerpoint/2010/main" val="394027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502024" y="541701"/>
            <a:ext cx="6030416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Avaliação do acompanhamento das Metas do Termo de Acordos e Metas (TAM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325281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tângulo 16"/>
          <p:cNvSpPr/>
          <p:nvPr/>
        </p:nvSpPr>
        <p:spPr>
          <a:xfrm>
            <a:off x="1475656" y="1223441"/>
            <a:ext cx="7560840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1: Índice de eficiência da Instituição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Medir a capacidade de ofertar novas vagas, em relação à procura do público.</a:t>
            </a: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289667"/>
              </p:ext>
            </p:extLst>
          </p:nvPr>
        </p:nvGraphicFramePr>
        <p:xfrm>
          <a:off x="2128293" y="2348880"/>
          <a:ext cx="5482879" cy="1980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8067"/>
                <a:gridCol w="2372373"/>
                <a:gridCol w="1522439"/>
              </a:tblGrid>
              <a:tr h="340351"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CURSOS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PROCURA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OFERTA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5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ADM1: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5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INFO1: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5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AGRO1: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35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RECPESQ (PROEJA):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57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6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b="1" smtClean="0"/>
              <a:t>1</a:t>
            </a:r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9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6" name="Espaço Reservado para Número de Slide 18"/>
          <p:cNvSpPr txBox="1">
            <a:spLocks/>
          </p:cNvSpPr>
          <p:nvPr/>
        </p:nvSpPr>
        <p:spPr>
          <a:xfrm>
            <a:off x="8604447" y="6377227"/>
            <a:ext cx="537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475656" y="469046"/>
            <a:ext cx="7560840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2: Índice de eficácia da Instituição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Medir a capacidade de renovação do quadro discente.</a:t>
            </a: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Tabe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510995"/>
              </p:ext>
            </p:extLst>
          </p:nvPr>
        </p:nvGraphicFramePr>
        <p:xfrm>
          <a:off x="1835696" y="2415035"/>
          <a:ext cx="5059085" cy="25405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69"/>
                <a:gridCol w="1830867"/>
                <a:gridCol w="2034749"/>
              </a:tblGrid>
              <a:tr h="5184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CURSOS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FINALISTAS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INICIAL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184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ADM3: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835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INFO3: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2008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AGRO3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44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7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9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5" name="Espaço Reservado para Número de Slide 18"/>
          <p:cNvSpPr txBox="1">
            <a:spLocks/>
          </p:cNvSpPr>
          <p:nvPr/>
        </p:nvSpPr>
        <p:spPr>
          <a:xfrm>
            <a:off x="8604447" y="6377227"/>
            <a:ext cx="537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475656" y="469046"/>
            <a:ext cx="7560840" cy="559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3: Alunos matriculado em relação à força de trabalho.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Medir a capacidade de atendimento em relação à força de trabalho.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 de Alunos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610 alunos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Força de trabalho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43 professores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Média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14,19 alunos para um professor.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03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7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8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16" name="Retângulo 15"/>
          <p:cNvSpPr/>
          <p:nvPr/>
        </p:nvSpPr>
        <p:spPr>
          <a:xfrm>
            <a:off x="1475656" y="469046"/>
            <a:ext cx="7560840" cy="4241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4: Vagas para os cursos técnicos.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Manutenção de pelo menos 50% de vagas para o ensino técnico de nível médio.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 de Alunos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160 alunos (100%) para ensino médio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02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9</a:t>
            </a:fld>
            <a:endParaRPr lang="pt-B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475656" y="469046"/>
            <a:ext cx="7560840" cy="5229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Indicador 5: Vagas Proeja.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Objetivo: </a:t>
            </a:r>
            <a:r>
              <a:rPr lang="pt-B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Compromisso da oferta dos cursos na perspectiva de promover a inclusão e atender a demanda regional.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 ofertado: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Recursos Pesqueiros</a:t>
            </a: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 de vagas ofertadas 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40 vagas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Matriculados</a:t>
            </a:r>
            <a:r>
              <a:rPr lang="pt-B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37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1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6" name="CaixaDeTexto 15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297802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3992</TotalTime>
  <Words>1002</Words>
  <Application>Microsoft Office PowerPoint</Application>
  <PresentationFormat>Apresentação na tela (4:3)</PresentationFormat>
  <Paragraphs>232</Paragraphs>
  <Slides>16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DIRETOR GERAL</cp:lastModifiedBy>
  <cp:revision>72</cp:revision>
  <dcterms:created xsi:type="dcterms:W3CDTF">2015-03-03T18:02:17Z</dcterms:created>
  <dcterms:modified xsi:type="dcterms:W3CDTF">2016-06-29T20:05:33Z</dcterms:modified>
</cp:coreProperties>
</file>