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57" r:id="rId3"/>
    <p:sldId id="263" r:id="rId4"/>
    <p:sldId id="267" r:id="rId5"/>
    <p:sldId id="264" r:id="rId6"/>
    <p:sldId id="265" r:id="rId7"/>
    <p:sldId id="268" r:id="rId8"/>
    <p:sldId id="266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6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27/06/2016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27/06/2016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68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980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27/06/2016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27/06/2016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27/06/2016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27/06/2016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27/06/2016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27/06/2016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27/06/2016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27/06/2016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27/06/2016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27/06/2016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27/06/2016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27/06/2016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3592678" cy="115763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03848" y="4437112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36º COLDI – AVALIAÇÃO DA GESTÃO – 1º SEMESTRE 2016</a:t>
            </a:r>
          </a:p>
          <a:p>
            <a:pPr algn="ctr"/>
            <a:r>
              <a:rPr lang="pt-BR" dirty="0" smtClean="0"/>
              <a:t>PRÓ-REITORIA DE PESQUISA, PÓS-GRADUAÇÃO</a:t>
            </a:r>
          </a:p>
          <a:p>
            <a:pPr algn="ctr"/>
            <a:r>
              <a:rPr lang="pt-BR" dirty="0" smtClean="0"/>
              <a:t> E INOVAÇÃO - PPGI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3" y="332657"/>
            <a:ext cx="1959728" cy="244827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(TAM);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das tratativas de fragilidades encontradas na Avaliação de 2015 (Pontos fracos e 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dos Indicadores referentes ao 1º Semestre de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da Situação das Demandas do PDA2016 por situação (Em andamento, Concluídas, Atendida, Parcialmente atendida Não atendida, Rejeitada e Canceladas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899592" y="1837845"/>
            <a:ext cx="5688632" cy="4109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Integração Ensino, Pesquisa e Extensão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Encontro de Integração Ensino, Pesquisa e Extensão realizado no dia 04/05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Mesa redonda no IV ENPED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Edital PADCIT envolvendo ensino, pesquisa e extensão</a:t>
            </a:r>
            <a:endParaRPr lang="pt-BR" dirty="0" smtClean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dirty="0">
                <a:latin typeface="+mj-lt"/>
                <a:cs typeface="Arial" panose="020B0604020202020204" pitchFamily="34" charset="0"/>
              </a:rPr>
              <a:t>Apresentação e desenvolvimento de, em média, pelo menos um projeto de pesquisa, inovação e/ou desenvolvimento tecnológico por </a:t>
            </a:r>
            <a:r>
              <a:rPr lang="pt-BR" sz="2000" b="1" dirty="0" smtClean="0">
                <a:latin typeface="+mj-lt"/>
                <a:cs typeface="Arial" panose="020B0604020202020204" pitchFamily="34" charset="0"/>
              </a:rPr>
              <a:t>Campus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dirty="0" smtClean="0">
                <a:latin typeface="+mj-lt"/>
                <a:cs typeface="Arial" panose="020B0604020202020204" pitchFamily="34" charset="0"/>
              </a:rPr>
              <a:t>Fomento através do Edital PADCIT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dirty="0">
                <a:latin typeface="+mj-lt"/>
                <a:cs typeface="Arial" panose="020B0604020202020204" pitchFamily="34" charset="0"/>
              </a:rPr>
              <a:t>Fomento através do </a:t>
            </a:r>
            <a:r>
              <a:rPr lang="pt-BR" dirty="0" smtClean="0">
                <a:latin typeface="+mj-lt"/>
                <a:cs typeface="Arial" panose="020B0604020202020204" pitchFamily="34" charset="0"/>
              </a:rPr>
              <a:t>Edital de IC/</a:t>
            </a:r>
            <a:r>
              <a:rPr lang="pt-BR" dirty="0" err="1" smtClean="0">
                <a:latin typeface="+mj-lt"/>
                <a:cs typeface="Arial" panose="020B0604020202020204" pitchFamily="34" charset="0"/>
              </a:rPr>
              <a:t>ICjr</a:t>
            </a:r>
            <a:endParaRPr lang="pt-BR" dirty="0">
              <a:latin typeface="+mj-lt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dirty="0" smtClean="0">
                <a:latin typeface="+mj-lt"/>
                <a:cs typeface="Arial" panose="020B0604020202020204" pitchFamily="34" charset="0"/>
              </a:rPr>
              <a:t>Fomento nas submissões em Agencias (CNPq)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19102"/>
            <a:ext cx="2762767" cy="155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5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989856" y="1746656"/>
            <a:ext cx="7038528" cy="4570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dirty="0" smtClean="0"/>
              <a:t>Implementação </a:t>
            </a:r>
            <a:r>
              <a:rPr lang="pt-BR" sz="2000" b="1" dirty="0"/>
              <a:t>de Núcleos de Inovação Tecnológica – NIT, e programas de estímulo à organização cooperativa que incentivem a pesquisa, inovação e o </a:t>
            </a:r>
            <a:r>
              <a:rPr lang="pt-BR" sz="2000" b="1" dirty="0" smtClean="0"/>
              <a:t>empreendedorismo</a:t>
            </a:r>
            <a:r>
              <a:rPr lang="pt-BR" sz="2000" dirty="0" smtClean="0"/>
              <a:t>.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dirty="0" smtClean="0"/>
              <a:t>Fomento através do Edital PADCIT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dirty="0" smtClean="0"/>
              <a:t>Discussão do tema no COGEPPI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dirty="0" smtClean="0"/>
              <a:t>Acompanhamento do NIT com apoio da </a:t>
            </a:r>
            <a:r>
              <a:rPr lang="pt-BR" dirty="0" err="1" smtClean="0"/>
              <a:t>Ayti</a:t>
            </a:r>
            <a:endParaRPr lang="pt-BR" dirty="0" smtClean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dirty="0" smtClean="0"/>
              <a:t>Necessidade </a:t>
            </a:r>
            <a:r>
              <a:rPr lang="pt-BR" sz="2000" b="1" dirty="0"/>
              <a:t>de articulação da graduação com a pós-graduação, com ênfase na inovação e ciência aplicada; </a:t>
            </a:r>
            <a:endParaRPr lang="pt-BR" sz="2000" b="1" dirty="0" smtClean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dirty="0"/>
              <a:t>Alcance da relação de 20 alunos regularmente matriculados nos cursos presenciais por </a:t>
            </a:r>
            <a:r>
              <a:rPr lang="pt-BR" sz="2000" b="1" dirty="0" smtClean="0"/>
              <a:t>professor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dirty="0" smtClean="0"/>
              <a:t>Fomento de cursos lato sensu presenciais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1781944" y="2224837"/>
            <a:ext cx="6030416" cy="3319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Redução do Orçamento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Orçamento aumentou em função de verba específica para a inovação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dirty="0" smtClean="0"/>
              <a:t>Reorganização da Equipe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dirty="0" smtClean="0"/>
              <a:t>Alterações na Diretoria de Pós-Graduação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dirty="0" smtClean="0"/>
              <a:t>Necessidade de um Técnico para o NIT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 Indicadores referentes ao 1º Semestre de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78" y="1"/>
            <a:ext cx="1371725" cy="2415034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99" y="1730375"/>
            <a:ext cx="3261181" cy="205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92" y="1730375"/>
            <a:ext cx="3209670" cy="205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3201158" cy="229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ítulo 1"/>
          <p:cNvSpPr txBox="1">
            <a:spLocks/>
          </p:cNvSpPr>
          <p:nvPr/>
        </p:nvSpPr>
        <p:spPr bwMode="auto">
          <a:xfrm>
            <a:off x="868135" y="3956229"/>
            <a:ext cx="4639969" cy="192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Tx/>
              <a:buChar char="-"/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Projetos PADICIT: 16</a:t>
            </a:r>
          </a:p>
          <a:p>
            <a:pPr marL="342900" indent="-342900">
              <a:buFontTx/>
              <a:buChar char="-"/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Pendencias Relatórios </a:t>
            </a:r>
            <a:r>
              <a:rPr lang="pt-BR" sz="2000" dirty="0" err="1" smtClean="0">
                <a:solidFill>
                  <a:schemeClr val="tx1"/>
                </a:solidFill>
              </a:rPr>
              <a:t>PosGrad</a:t>
            </a:r>
            <a:r>
              <a:rPr lang="pt-BR" sz="2000" dirty="0" smtClean="0">
                <a:solidFill>
                  <a:schemeClr val="tx1"/>
                </a:solidFill>
              </a:rPr>
              <a:t>: 0</a:t>
            </a:r>
          </a:p>
          <a:p>
            <a:pPr marL="342900" indent="-342900">
              <a:buFontTx/>
              <a:buChar char="-"/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Artigos Igapó: 74 – 10 selecionados</a:t>
            </a:r>
          </a:p>
          <a:p>
            <a:pPr marL="342900" indent="-342900">
              <a:buFontTx/>
              <a:buChar char="-"/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Patentes 2016:  02 + 02</a:t>
            </a:r>
          </a:p>
          <a:p>
            <a:pPr marL="342900" indent="-342900">
              <a:buFontTx/>
              <a:buChar char="-"/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Incremento de Mestres (355 - 394) e</a:t>
            </a:r>
          </a:p>
          <a:p>
            <a:pPr>
              <a:defRPr/>
            </a:pP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</a:rPr>
              <a:t>     leve variação de Doutores (104) 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404664"/>
            <a:ext cx="6030416" cy="138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Situação das Demandas do PDA2016 por situação (Em andamento, Concluídas, Atendida, Parcialmente atendida Não atendida, Rejeitada e Canceladas)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1844824"/>
            <a:ext cx="8532440" cy="348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 bwMode="auto">
          <a:xfrm>
            <a:off x="1362506" y="5445224"/>
            <a:ext cx="6737885" cy="82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23 Ações		11 </a:t>
            </a:r>
            <a:r>
              <a:rPr lang="pt-BR" sz="2800" dirty="0" err="1" smtClean="0">
                <a:solidFill>
                  <a:schemeClr val="tx1"/>
                </a:solidFill>
              </a:rPr>
              <a:t>Concluidas</a:t>
            </a:r>
            <a:r>
              <a:rPr lang="pt-BR" sz="2800" dirty="0">
                <a:solidFill>
                  <a:schemeClr val="tx1"/>
                </a:solidFill>
              </a:rPr>
              <a:t>	</a:t>
            </a:r>
            <a:r>
              <a:rPr lang="pt-BR" sz="2800" dirty="0" smtClean="0">
                <a:solidFill>
                  <a:schemeClr val="tx1"/>
                </a:solidFill>
              </a:rPr>
              <a:t>12 Andamento</a:t>
            </a:r>
          </a:p>
        </p:txBody>
      </p:sp>
    </p:spTree>
    <p:extLst>
      <p:ext uri="{BB962C8B-B14F-4D97-AF65-F5344CB8AC3E}">
        <p14:creationId xmlns:p14="http://schemas.microsoft.com/office/powerpoint/2010/main" val="33754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404664"/>
            <a:ext cx="6030416" cy="138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Situação das Demandas do PDA2016 por situação (Em andamento, Concluídas, Atendida, Parcialmente atendida Não atendida, Rejeitada e Canceladas)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328059"/>
              </p:ext>
            </p:extLst>
          </p:nvPr>
        </p:nvGraphicFramePr>
        <p:xfrm>
          <a:off x="1860376" y="2100456"/>
          <a:ext cx="631202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081"/>
                <a:gridCol w="1764931"/>
                <a:gridCol w="1715852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Orçamento (R$)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Empenhado</a:t>
                      </a:r>
                      <a:r>
                        <a:rPr lang="pt-BR" dirty="0" smtClean="0"/>
                        <a:t>(R$)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Saldo </a:t>
                      </a:r>
                      <a:r>
                        <a:rPr lang="pt-BR" dirty="0" smtClean="0"/>
                        <a:t>(R$)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Custeio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1.107.983,00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493.679,08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614.303,92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Capital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43.372,32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0,0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43.372,32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ítulo 1"/>
          <p:cNvSpPr txBox="1">
            <a:spLocks/>
          </p:cNvSpPr>
          <p:nvPr/>
        </p:nvSpPr>
        <p:spPr bwMode="auto">
          <a:xfrm>
            <a:off x="1825422" y="3452173"/>
            <a:ext cx="6779026" cy="249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7500" lnSpcReduction="1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Total Descentralizado:  R$ 689.719,52  - Saldo:  R$ 461.635,80</a:t>
            </a:r>
          </a:p>
          <a:p>
            <a:pPr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(cerca de 60%)</a:t>
            </a:r>
          </a:p>
          <a:p>
            <a:pPr>
              <a:defRPr/>
            </a:pPr>
            <a:endParaRPr lang="pt-BR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Em Andamento / planejado</a:t>
            </a:r>
          </a:p>
          <a:p>
            <a:pPr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- Edital de Iniciação Científica : 		R</a:t>
            </a:r>
            <a:r>
              <a:rPr lang="pt-BR" sz="2000" dirty="0">
                <a:solidFill>
                  <a:schemeClr val="tx1"/>
                </a:solidFill>
              </a:rPr>
              <a:t>$ </a:t>
            </a:r>
            <a:r>
              <a:rPr lang="pt-BR" sz="2000" dirty="0" smtClean="0">
                <a:solidFill>
                  <a:schemeClr val="tx1"/>
                </a:solidFill>
              </a:rPr>
              <a:t>206,434,00</a:t>
            </a:r>
          </a:p>
          <a:p>
            <a:pPr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- Edital SNCT nos Campis: 			R</a:t>
            </a:r>
            <a:r>
              <a:rPr lang="pt-BR" sz="2000" dirty="0">
                <a:solidFill>
                  <a:schemeClr val="tx1"/>
                </a:solidFill>
              </a:rPr>
              <a:t>$ </a:t>
            </a:r>
            <a:r>
              <a:rPr lang="pt-BR" sz="2000" dirty="0" smtClean="0">
                <a:solidFill>
                  <a:schemeClr val="tx1"/>
                </a:solidFill>
              </a:rPr>
              <a:t>124.000,00</a:t>
            </a:r>
          </a:p>
          <a:p>
            <a:pPr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- Edital PADCIT: 					R</a:t>
            </a:r>
            <a:r>
              <a:rPr lang="pt-BR" sz="2000" dirty="0">
                <a:solidFill>
                  <a:schemeClr val="tx1"/>
                </a:solidFill>
              </a:rPr>
              <a:t>$ </a:t>
            </a:r>
            <a:r>
              <a:rPr lang="pt-BR" sz="2000" dirty="0" smtClean="0">
                <a:solidFill>
                  <a:schemeClr val="tx1"/>
                </a:solidFill>
              </a:rPr>
              <a:t>   39.352,00</a:t>
            </a:r>
          </a:p>
          <a:p>
            <a:pPr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- Edital CONNEPI					R$    40.000,00</a:t>
            </a:r>
          </a:p>
        </p:txBody>
      </p:sp>
    </p:spTree>
    <p:extLst>
      <p:ext uri="{BB962C8B-B14F-4D97-AF65-F5344CB8AC3E}">
        <p14:creationId xmlns:p14="http://schemas.microsoft.com/office/powerpoint/2010/main" val="42596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477</Words>
  <Application>Microsoft Office PowerPoint</Application>
  <PresentationFormat>Apresentação na tela (4:3)</PresentationFormat>
  <Paragraphs>86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Jose Pinheiro de Queiroz Neto</cp:lastModifiedBy>
  <cp:revision>42</cp:revision>
  <dcterms:created xsi:type="dcterms:W3CDTF">2015-03-03T18:02:17Z</dcterms:created>
  <dcterms:modified xsi:type="dcterms:W3CDTF">2016-06-28T17:50:49Z</dcterms:modified>
</cp:coreProperties>
</file>