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7" r:id="rId2"/>
    <p:sldId id="483" r:id="rId3"/>
    <p:sldId id="485" r:id="rId4"/>
    <p:sldId id="496" r:id="rId5"/>
    <p:sldId id="497" r:id="rId6"/>
    <p:sldId id="501" r:id="rId7"/>
    <p:sldId id="566" r:id="rId8"/>
    <p:sldId id="567" r:id="rId9"/>
    <p:sldId id="568" r:id="rId10"/>
    <p:sldId id="470" r:id="rId11"/>
    <p:sldId id="564" r:id="rId12"/>
    <p:sldId id="569" r:id="rId13"/>
    <p:sldId id="570" r:id="rId14"/>
    <p:sldId id="572" r:id="rId15"/>
    <p:sldId id="573" r:id="rId16"/>
    <p:sldId id="505" r:id="rId17"/>
  </p:sldIdLst>
  <p:sldSz cx="9144000" cy="6858000" type="screen4x3"/>
  <p:notesSz cx="6788150" cy="9923463"/>
  <p:defaultTextStyle>
    <a:defPPr>
      <a:defRPr lang="pt-BR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99FF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98B3E-3A2C-4A3E-AC43-7B024508A1E2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F5F40CEF-B339-4C8E-B018-DAC2BEEAEA41}">
      <dgm:prSet/>
      <dgm:spPr/>
      <dgm:t>
        <a:bodyPr/>
        <a:lstStyle/>
        <a:p>
          <a:pPr rtl="0"/>
          <a:r>
            <a:rPr lang="pt-BR" smtClean="0"/>
            <a:t>Auditorias</a:t>
          </a:r>
          <a:endParaRPr lang="pt-BR"/>
        </a:p>
      </dgm:t>
    </dgm:pt>
    <dgm:pt modelId="{6A978784-EBF0-49C6-8DEE-08A83AD80940}" type="parTrans" cxnId="{00245AE4-4690-4ED7-927C-71B67457B76B}">
      <dgm:prSet/>
      <dgm:spPr/>
      <dgm:t>
        <a:bodyPr/>
        <a:lstStyle/>
        <a:p>
          <a:endParaRPr lang="pt-BR"/>
        </a:p>
      </dgm:t>
    </dgm:pt>
    <dgm:pt modelId="{73ED201E-D6D5-469C-831A-921BC6495E4F}" type="sibTrans" cxnId="{00245AE4-4690-4ED7-927C-71B67457B76B}">
      <dgm:prSet/>
      <dgm:spPr/>
      <dgm:t>
        <a:bodyPr/>
        <a:lstStyle/>
        <a:p>
          <a:endParaRPr lang="pt-BR"/>
        </a:p>
      </dgm:t>
    </dgm:pt>
    <dgm:pt modelId="{199963E7-A318-4F64-9936-76BABC45864A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Relatórios de gestão/Contas anuais</a:t>
          </a:r>
          <a:endParaRPr lang="pt-BR" dirty="0">
            <a:solidFill>
              <a:schemeClr val="tx1"/>
            </a:solidFill>
          </a:endParaRPr>
        </a:p>
      </dgm:t>
    </dgm:pt>
    <dgm:pt modelId="{6F8D5433-7F1B-4340-B655-D2F775934252}" type="parTrans" cxnId="{27F1FF20-8C4B-4B3E-8ACC-CE2A8417FA35}">
      <dgm:prSet/>
      <dgm:spPr/>
      <dgm:t>
        <a:bodyPr/>
        <a:lstStyle/>
        <a:p>
          <a:endParaRPr lang="pt-BR"/>
        </a:p>
      </dgm:t>
    </dgm:pt>
    <dgm:pt modelId="{3D697424-A1FF-489E-A33E-42A2F244DE09}" type="sibTrans" cxnId="{27F1FF20-8C4B-4B3E-8ACC-CE2A8417FA35}">
      <dgm:prSet/>
      <dgm:spPr/>
      <dgm:t>
        <a:bodyPr/>
        <a:lstStyle/>
        <a:p>
          <a:endParaRPr lang="pt-BR"/>
        </a:p>
      </dgm:t>
    </dgm:pt>
    <dgm:pt modelId="{9364A10F-D373-453B-8110-B798F338F58A}">
      <dgm:prSet/>
      <dgm:spPr/>
      <dgm:t>
        <a:bodyPr/>
        <a:lstStyle/>
        <a:p>
          <a:pPr rtl="0"/>
          <a:r>
            <a:rPr lang="pt-BR" smtClean="0"/>
            <a:t>Produção de conhecimento (inteligência)</a:t>
          </a:r>
          <a:endParaRPr lang="pt-BR"/>
        </a:p>
      </dgm:t>
    </dgm:pt>
    <dgm:pt modelId="{A3DBDEC8-5B50-4206-A9CF-03D2E4DEDD9B}" type="parTrans" cxnId="{28C9A66B-BD61-4A44-994E-AE1DBB4B8B33}">
      <dgm:prSet/>
      <dgm:spPr/>
      <dgm:t>
        <a:bodyPr/>
        <a:lstStyle/>
        <a:p>
          <a:endParaRPr lang="pt-BR"/>
        </a:p>
      </dgm:t>
    </dgm:pt>
    <dgm:pt modelId="{98EAC6F9-307F-44B1-82D9-E0CD61837270}" type="sibTrans" cxnId="{28C9A66B-BD61-4A44-994E-AE1DBB4B8B33}">
      <dgm:prSet/>
      <dgm:spPr/>
      <dgm:t>
        <a:bodyPr/>
        <a:lstStyle/>
        <a:p>
          <a:endParaRPr lang="pt-BR"/>
        </a:p>
      </dgm:t>
    </dgm:pt>
    <dgm:pt modelId="{77A24DE6-2D97-402B-8C33-1C546221949B}">
      <dgm:prSet/>
      <dgm:spPr/>
      <dgm:t>
        <a:bodyPr/>
        <a:lstStyle/>
        <a:p>
          <a:pPr rtl="0"/>
          <a:r>
            <a:rPr lang="pt-BR" smtClean="0"/>
            <a:t>Denúncias e Representações</a:t>
          </a:r>
          <a:endParaRPr lang="pt-BR"/>
        </a:p>
      </dgm:t>
    </dgm:pt>
    <dgm:pt modelId="{98F8155C-8EF6-45B6-A4AF-709A01A9441B}" type="parTrans" cxnId="{8998322B-05CC-4051-88B7-E87C94A0E8DE}">
      <dgm:prSet/>
      <dgm:spPr/>
      <dgm:t>
        <a:bodyPr/>
        <a:lstStyle/>
        <a:p>
          <a:endParaRPr lang="pt-BR"/>
        </a:p>
      </dgm:t>
    </dgm:pt>
    <dgm:pt modelId="{74F08E80-DBB4-4B57-A59C-EB8C51EF9016}" type="sibTrans" cxnId="{8998322B-05CC-4051-88B7-E87C94A0E8DE}">
      <dgm:prSet/>
      <dgm:spPr/>
      <dgm:t>
        <a:bodyPr/>
        <a:lstStyle/>
        <a:p>
          <a:endParaRPr lang="pt-BR"/>
        </a:p>
      </dgm:t>
    </dgm:pt>
    <dgm:pt modelId="{949BEAEC-4690-4141-B9D7-39CF3F154CDB}" type="pres">
      <dgm:prSet presAssocID="{D9598B3E-3A2C-4A3E-AC43-7B024508A1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B55845-3DA7-4C81-A687-51411A462639}" type="pres">
      <dgm:prSet presAssocID="{D9598B3E-3A2C-4A3E-AC43-7B024508A1E2}" presName="arrow" presStyleLbl="bgShp" presStyleIdx="0" presStyleCnt="1"/>
      <dgm:spPr/>
    </dgm:pt>
    <dgm:pt modelId="{3C9A63E2-B5C0-45F4-817B-565B96FD3262}" type="pres">
      <dgm:prSet presAssocID="{D9598B3E-3A2C-4A3E-AC43-7B024508A1E2}" presName="linearProcess" presStyleCnt="0"/>
      <dgm:spPr/>
    </dgm:pt>
    <dgm:pt modelId="{2B316054-40A3-4DD4-B4B0-A12B1A50F7C9}" type="pres">
      <dgm:prSet presAssocID="{F5F40CEF-B339-4C8E-B018-DAC2BEEAEA4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0CF3B2-BB9B-4BFB-A3B4-5FE16E6E76C3}" type="pres">
      <dgm:prSet presAssocID="{73ED201E-D6D5-469C-831A-921BC6495E4F}" presName="sibTrans" presStyleCnt="0"/>
      <dgm:spPr/>
    </dgm:pt>
    <dgm:pt modelId="{616F6488-7AF9-48E9-8BBA-9FEF78165112}" type="pres">
      <dgm:prSet presAssocID="{199963E7-A318-4F64-9936-76BABC45864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10FDE-B460-46F1-9F98-3EB08E67583C}" type="pres">
      <dgm:prSet presAssocID="{3D697424-A1FF-489E-A33E-42A2F244DE09}" presName="sibTrans" presStyleCnt="0"/>
      <dgm:spPr/>
    </dgm:pt>
    <dgm:pt modelId="{4A3046A3-A4DD-4EE5-9298-DFFB945F3AD4}" type="pres">
      <dgm:prSet presAssocID="{9364A10F-D373-453B-8110-B798F338F58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391BF-21E0-4848-8242-C81CBF0FEE43}" type="pres">
      <dgm:prSet presAssocID="{98EAC6F9-307F-44B1-82D9-E0CD61837270}" presName="sibTrans" presStyleCnt="0"/>
      <dgm:spPr/>
    </dgm:pt>
    <dgm:pt modelId="{F1E68149-BAFC-4744-8ABC-B1ECDC89B758}" type="pres">
      <dgm:prSet presAssocID="{77A24DE6-2D97-402B-8C33-1C546221949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C9A66B-BD61-4A44-994E-AE1DBB4B8B33}" srcId="{D9598B3E-3A2C-4A3E-AC43-7B024508A1E2}" destId="{9364A10F-D373-453B-8110-B798F338F58A}" srcOrd="2" destOrd="0" parTransId="{A3DBDEC8-5B50-4206-A9CF-03D2E4DEDD9B}" sibTransId="{98EAC6F9-307F-44B1-82D9-E0CD61837270}"/>
    <dgm:cxn modelId="{90845037-8714-4698-AFD4-2BF4999F35CC}" type="presOf" srcId="{F5F40CEF-B339-4C8E-B018-DAC2BEEAEA41}" destId="{2B316054-40A3-4DD4-B4B0-A12B1A50F7C9}" srcOrd="0" destOrd="0" presId="urn:microsoft.com/office/officeart/2005/8/layout/hProcess9"/>
    <dgm:cxn modelId="{27F1FF20-8C4B-4B3E-8ACC-CE2A8417FA35}" srcId="{D9598B3E-3A2C-4A3E-AC43-7B024508A1E2}" destId="{199963E7-A318-4F64-9936-76BABC45864A}" srcOrd="1" destOrd="0" parTransId="{6F8D5433-7F1B-4340-B655-D2F775934252}" sibTransId="{3D697424-A1FF-489E-A33E-42A2F244DE09}"/>
    <dgm:cxn modelId="{BB6ECC06-6727-4EAC-9A52-7A5EE597E1F3}" type="presOf" srcId="{D9598B3E-3A2C-4A3E-AC43-7B024508A1E2}" destId="{949BEAEC-4690-4141-B9D7-39CF3F154CDB}" srcOrd="0" destOrd="0" presId="urn:microsoft.com/office/officeart/2005/8/layout/hProcess9"/>
    <dgm:cxn modelId="{6C03A9A4-E94D-46AB-86CA-9883C102F886}" type="presOf" srcId="{199963E7-A318-4F64-9936-76BABC45864A}" destId="{616F6488-7AF9-48E9-8BBA-9FEF78165112}" srcOrd="0" destOrd="0" presId="urn:microsoft.com/office/officeart/2005/8/layout/hProcess9"/>
    <dgm:cxn modelId="{6FE673A4-28AA-45FC-A1A5-E86AEC8ABCC1}" type="presOf" srcId="{9364A10F-D373-453B-8110-B798F338F58A}" destId="{4A3046A3-A4DD-4EE5-9298-DFFB945F3AD4}" srcOrd="0" destOrd="0" presId="urn:microsoft.com/office/officeart/2005/8/layout/hProcess9"/>
    <dgm:cxn modelId="{ADBF3709-3C52-45C3-A5E6-6573861F753A}" type="presOf" srcId="{77A24DE6-2D97-402B-8C33-1C546221949B}" destId="{F1E68149-BAFC-4744-8ABC-B1ECDC89B758}" srcOrd="0" destOrd="0" presId="urn:microsoft.com/office/officeart/2005/8/layout/hProcess9"/>
    <dgm:cxn modelId="{8998322B-05CC-4051-88B7-E87C94A0E8DE}" srcId="{D9598B3E-3A2C-4A3E-AC43-7B024508A1E2}" destId="{77A24DE6-2D97-402B-8C33-1C546221949B}" srcOrd="3" destOrd="0" parTransId="{98F8155C-8EF6-45B6-A4AF-709A01A9441B}" sibTransId="{74F08E80-DBB4-4B57-A59C-EB8C51EF9016}"/>
    <dgm:cxn modelId="{00245AE4-4690-4ED7-927C-71B67457B76B}" srcId="{D9598B3E-3A2C-4A3E-AC43-7B024508A1E2}" destId="{F5F40CEF-B339-4C8E-B018-DAC2BEEAEA41}" srcOrd="0" destOrd="0" parTransId="{6A978784-EBF0-49C6-8DEE-08A83AD80940}" sibTransId="{73ED201E-D6D5-469C-831A-921BC6495E4F}"/>
    <dgm:cxn modelId="{3E257149-DDE3-4D6E-A2A3-699FC16C3C32}" type="presParOf" srcId="{949BEAEC-4690-4141-B9D7-39CF3F154CDB}" destId="{39B55845-3DA7-4C81-A687-51411A462639}" srcOrd="0" destOrd="0" presId="urn:microsoft.com/office/officeart/2005/8/layout/hProcess9"/>
    <dgm:cxn modelId="{1C69726B-C93F-4399-A2E3-1B87D681894B}" type="presParOf" srcId="{949BEAEC-4690-4141-B9D7-39CF3F154CDB}" destId="{3C9A63E2-B5C0-45F4-817B-565B96FD3262}" srcOrd="1" destOrd="0" presId="urn:microsoft.com/office/officeart/2005/8/layout/hProcess9"/>
    <dgm:cxn modelId="{203FBE0F-CF49-4A8B-B79E-CEA833D1F20C}" type="presParOf" srcId="{3C9A63E2-B5C0-45F4-817B-565B96FD3262}" destId="{2B316054-40A3-4DD4-B4B0-A12B1A50F7C9}" srcOrd="0" destOrd="0" presId="urn:microsoft.com/office/officeart/2005/8/layout/hProcess9"/>
    <dgm:cxn modelId="{AF3BF5E8-54CD-42A1-B55A-947CCB16ECA4}" type="presParOf" srcId="{3C9A63E2-B5C0-45F4-817B-565B96FD3262}" destId="{CB0CF3B2-BB9B-4BFB-A3B4-5FE16E6E76C3}" srcOrd="1" destOrd="0" presId="urn:microsoft.com/office/officeart/2005/8/layout/hProcess9"/>
    <dgm:cxn modelId="{D534E0A0-451D-442D-A9DB-07604FF113A6}" type="presParOf" srcId="{3C9A63E2-B5C0-45F4-817B-565B96FD3262}" destId="{616F6488-7AF9-48E9-8BBA-9FEF78165112}" srcOrd="2" destOrd="0" presId="urn:microsoft.com/office/officeart/2005/8/layout/hProcess9"/>
    <dgm:cxn modelId="{7C33A68B-9D81-46A8-9F66-F8929CEA0791}" type="presParOf" srcId="{3C9A63E2-B5C0-45F4-817B-565B96FD3262}" destId="{A1210FDE-B460-46F1-9F98-3EB08E67583C}" srcOrd="3" destOrd="0" presId="urn:microsoft.com/office/officeart/2005/8/layout/hProcess9"/>
    <dgm:cxn modelId="{716DB01C-E72A-4664-BE3B-10C608E4FF2B}" type="presParOf" srcId="{3C9A63E2-B5C0-45F4-817B-565B96FD3262}" destId="{4A3046A3-A4DD-4EE5-9298-DFFB945F3AD4}" srcOrd="4" destOrd="0" presId="urn:microsoft.com/office/officeart/2005/8/layout/hProcess9"/>
    <dgm:cxn modelId="{B5C7A709-5040-4173-9490-743578609F23}" type="presParOf" srcId="{3C9A63E2-B5C0-45F4-817B-565B96FD3262}" destId="{45D391BF-21E0-4848-8242-C81CBF0FEE43}" srcOrd="5" destOrd="0" presId="urn:microsoft.com/office/officeart/2005/8/layout/hProcess9"/>
    <dgm:cxn modelId="{D4334944-2FA9-40BE-9880-F9DD93F0B6D8}" type="presParOf" srcId="{3C9A63E2-B5C0-45F4-817B-565B96FD3262}" destId="{F1E68149-BAFC-4744-8ABC-B1ECDC89B75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5067F-ED21-4862-9DEA-9C389F33CF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920B98-A5E3-401C-AF1B-ECA6556983D2}">
      <dgm:prSet phldrT="[Texto]"/>
      <dgm:spPr/>
      <dgm:t>
        <a:bodyPr/>
        <a:lstStyle/>
        <a:p>
          <a:r>
            <a:rPr lang="pt-BR" dirty="0" smtClean="0"/>
            <a:t>Julgamento da gestão</a:t>
          </a:r>
          <a:endParaRPr lang="pt-BR" dirty="0"/>
        </a:p>
      </dgm:t>
    </dgm:pt>
    <dgm:pt modelId="{63A15BCA-4ECC-42A9-9081-915F0F663EDB}" type="parTrans" cxnId="{571A1775-2D57-4D97-8FD7-238A56BE9955}">
      <dgm:prSet/>
      <dgm:spPr/>
      <dgm:t>
        <a:bodyPr/>
        <a:lstStyle/>
        <a:p>
          <a:endParaRPr lang="pt-BR"/>
        </a:p>
      </dgm:t>
    </dgm:pt>
    <dgm:pt modelId="{D82F83B2-8E64-41F2-9572-DC714FEDDAB4}" type="sibTrans" cxnId="{571A1775-2D57-4D97-8FD7-238A56BE9955}">
      <dgm:prSet/>
      <dgm:spPr/>
      <dgm:t>
        <a:bodyPr/>
        <a:lstStyle/>
        <a:p>
          <a:endParaRPr lang="pt-BR"/>
        </a:p>
      </dgm:t>
    </dgm:pt>
    <dgm:pt modelId="{53790EDD-51C4-4A1D-9CB1-8DB3FF1E2FC6}">
      <dgm:prSet phldrT="[Texto]"/>
      <dgm:spPr/>
      <dgm:t>
        <a:bodyPr/>
        <a:lstStyle/>
        <a:p>
          <a:r>
            <a:rPr lang="pt-BR" dirty="0" smtClean="0"/>
            <a:t>Determinações</a:t>
          </a:r>
          <a:endParaRPr lang="pt-BR" dirty="0"/>
        </a:p>
      </dgm:t>
    </dgm:pt>
    <dgm:pt modelId="{2539C517-0421-4F36-8D1B-FDC1D5BA6436}" type="parTrans" cxnId="{E1392017-FF13-4622-B2F1-1338237BF530}">
      <dgm:prSet/>
      <dgm:spPr/>
      <dgm:t>
        <a:bodyPr/>
        <a:lstStyle/>
        <a:p>
          <a:endParaRPr lang="pt-BR"/>
        </a:p>
      </dgm:t>
    </dgm:pt>
    <dgm:pt modelId="{E11F2F80-8A83-4D6B-A843-286555EC198E}" type="sibTrans" cxnId="{E1392017-FF13-4622-B2F1-1338237BF530}">
      <dgm:prSet/>
      <dgm:spPr/>
      <dgm:t>
        <a:bodyPr/>
        <a:lstStyle/>
        <a:p>
          <a:endParaRPr lang="pt-BR"/>
        </a:p>
      </dgm:t>
    </dgm:pt>
    <dgm:pt modelId="{66CCBCD9-F293-4703-B21E-4A73B44FC166}">
      <dgm:prSet phldrT="[Texto]"/>
      <dgm:spPr/>
      <dgm:t>
        <a:bodyPr/>
        <a:lstStyle/>
        <a:p>
          <a:r>
            <a:rPr lang="pt-BR" dirty="0" smtClean="0"/>
            <a:t>Recomendações</a:t>
          </a:r>
          <a:endParaRPr lang="pt-BR" dirty="0"/>
        </a:p>
      </dgm:t>
    </dgm:pt>
    <dgm:pt modelId="{F05EEE9D-00B6-44E8-82EC-6BCA5971C349}" type="parTrans" cxnId="{953E5A80-F2A6-46D6-A69A-1228A07F97E8}">
      <dgm:prSet/>
      <dgm:spPr/>
      <dgm:t>
        <a:bodyPr/>
        <a:lstStyle/>
        <a:p>
          <a:endParaRPr lang="pt-BR"/>
        </a:p>
      </dgm:t>
    </dgm:pt>
    <dgm:pt modelId="{8299B589-A215-42DB-9A11-594873F9ECD0}" type="sibTrans" cxnId="{953E5A80-F2A6-46D6-A69A-1228A07F97E8}">
      <dgm:prSet/>
      <dgm:spPr/>
      <dgm:t>
        <a:bodyPr/>
        <a:lstStyle/>
        <a:p>
          <a:endParaRPr lang="pt-BR"/>
        </a:p>
      </dgm:t>
    </dgm:pt>
    <dgm:pt modelId="{FD456B14-0168-456D-8B86-2716E61EED2A}">
      <dgm:prSet phldrT="[Texto]"/>
      <dgm:spPr/>
      <dgm:t>
        <a:bodyPr/>
        <a:lstStyle/>
        <a:p>
          <a:r>
            <a:rPr lang="pt-BR" dirty="0" smtClean="0"/>
            <a:t>Sanções</a:t>
          </a:r>
          <a:endParaRPr lang="pt-BR" dirty="0"/>
        </a:p>
      </dgm:t>
    </dgm:pt>
    <dgm:pt modelId="{6023D8C5-4DF5-4F3E-BBAF-9431C98089FC}" type="parTrans" cxnId="{D6324912-A3E3-4D7C-89F6-5584217A074C}">
      <dgm:prSet/>
      <dgm:spPr/>
      <dgm:t>
        <a:bodyPr/>
        <a:lstStyle/>
        <a:p>
          <a:endParaRPr lang="pt-BR"/>
        </a:p>
      </dgm:t>
    </dgm:pt>
    <dgm:pt modelId="{B727A346-5180-45A8-8944-09EC4974ADC7}" type="sibTrans" cxnId="{D6324912-A3E3-4D7C-89F6-5584217A074C}">
      <dgm:prSet/>
      <dgm:spPr/>
      <dgm:t>
        <a:bodyPr/>
        <a:lstStyle/>
        <a:p>
          <a:endParaRPr lang="pt-BR"/>
        </a:p>
      </dgm:t>
    </dgm:pt>
    <dgm:pt modelId="{C652ECA2-B6FA-4B78-80FE-9CD27CFE8CF2}" type="pres">
      <dgm:prSet presAssocID="{7295067F-ED21-4862-9DEA-9C389F33CF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3F5032-AE32-464A-BA9A-C4C603CF7EF6}" type="pres">
      <dgm:prSet presAssocID="{9F920B98-A5E3-401C-AF1B-ECA6556983D2}" presName="parentLin" presStyleCnt="0"/>
      <dgm:spPr/>
    </dgm:pt>
    <dgm:pt modelId="{89142619-040D-4E2C-BDDA-9D22F15DCC93}" type="pres">
      <dgm:prSet presAssocID="{9F920B98-A5E3-401C-AF1B-ECA6556983D2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C9BEDC47-BA04-41A4-860F-9519C054B53D}" type="pres">
      <dgm:prSet presAssocID="{9F920B98-A5E3-401C-AF1B-ECA6556983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461871-E0EE-445E-B89F-EA0A6713466E}" type="pres">
      <dgm:prSet presAssocID="{9F920B98-A5E3-401C-AF1B-ECA6556983D2}" presName="negativeSpace" presStyleCnt="0"/>
      <dgm:spPr/>
    </dgm:pt>
    <dgm:pt modelId="{13FC51E2-EF42-4558-AA8C-1752AAEBDC22}" type="pres">
      <dgm:prSet presAssocID="{9F920B98-A5E3-401C-AF1B-ECA6556983D2}" presName="childText" presStyleLbl="conFgAcc1" presStyleIdx="0" presStyleCnt="4">
        <dgm:presLayoutVars>
          <dgm:bulletEnabled val="1"/>
        </dgm:presLayoutVars>
      </dgm:prSet>
      <dgm:spPr/>
    </dgm:pt>
    <dgm:pt modelId="{4FCCFF94-8F93-4660-9219-E104520A9E69}" type="pres">
      <dgm:prSet presAssocID="{D82F83B2-8E64-41F2-9572-DC714FEDDAB4}" presName="spaceBetweenRectangles" presStyleCnt="0"/>
      <dgm:spPr/>
    </dgm:pt>
    <dgm:pt modelId="{7FFA5DB0-FEF1-4C81-BFC8-3927456DE14D}" type="pres">
      <dgm:prSet presAssocID="{53790EDD-51C4-4A1D-9CB1-8DB3FF1E2FC6}" presName="parentLin" presStyleCnt="0"/>
      <dgm:spPr/>
    </dgm:pt>
    <dgm:pt modelId="{C1A27F09-C7CE-4837-80F5-C1FDB1A2C0DE}" type="pres">
      <dgm:prSet presAssocID="{53790EDD-51C4-4A1D-9CB1-8DB3FF1E2FC6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58B29534-BAE6-40F9-8510-199357ED45F8}" type="pres">
      <dgm:prSet presAssocID="{53790EDD-51C4-4A1D-9CB1-8DB3FF1E2F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1E90C4-C314-486B-B8D6-BE74A2FBEC5F}" type="pres">
      <dgm:prSet presAssocID="{53790EDD-51C4-4A1D-9CB1-8DB3FF1E2FC6}" presName="negativeSpace" presStyleCnt="0"/>
      <dgm:spPr/>
    </dgm:pt>
    <dgm:pt modelId="{34279FAF-4EBF-4DF1-A887-0D050C1FF6C9}" type="pres">
      <dgm:prSet presAssocID="{53790EDD-51C4-4A1D-9CB1-8DB3FF1E2FC6}" presName="childText" presStyleLbl="conFgAcc1" presStyleIdx="1" presStyleCnt="4">
        <dgm:presLayoutVars>
          <dgm:bulletEnabled val="1"/>
        </dgm:presLayoutVars>
      </dgm:prSet>
      <dgm:spPr/>
    </dgm:pt>
    <dgm:pt modelId="{DA8096F1-817B-4DE0-84E0-2577DB1B0906}" type="pres">
      <dgm:prSet presAssocID="{E11F2F80-8A83-4D6B-A843-286555EC198E}" presName="spaceBetweenRectangles" presStyleCnt="0"/>
      <dgm:spPr/>
    </dgm:pt>
    <dgm:pt modelId="{CC9C303C-AF23-4653-BB87-5C0204D1443E}" type="pres">
      <dgm:prSet presAssocID="{66CCBCD9-F293-4703-B21E-4A73B44FC166}" presName="parentLin" presStyleCnt="0"/>
      <dgm:spPr/>
    </dgm:pt>
    <dgm:pt modelId="{4BEBA960-ED79-4C8A-A602-B268ACBA2FB5}" type="pres">
      <dgm:prSet presAssocID="{66CCBCD9-F293-4703-B21E-4A73B44FC166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B300D8EA-D482-4BD4-A990-5ADE6EA4647D}" type="pres">
      <dgm:prSet presAssocID="{66CCBCD9-F293-4703-B21E-4A73B44FC1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535D8D-1B44-40E1-891D-9488EA637091}" type="pres">
      <dgm:prSet presAssocID="{66CCBCD9-F293-4703-B21E-4A73B44FC166}" presName="negativeSpace" presStyleCnt="0"/>
      <dgm:spPr/>
    </dgm:pt>
    <dgm:pt modelId="{BC63F20B-419D-48F6-B340-C714514CA621}" type="pres">
      <dgm:prSet presAssocID="{66CCBCD9-F293-4703-B21E-4A73B44FC166}" presName="childText" presStyleLbl="conFgAcc1" presStyleIdx="2" presStyleCnt="4">
        <dgm:presLayoutVars>
          <dgm:bulletEnabled val="1"/>
        </dgm:presLayoutVars>
      </dgm:prSet>
      <dgm:spPr/>
    </dgm:pt>
    <dgm:pt modelId="{93D9F457-42BB-4DBA-BCB0-7704505A5FB0}" type="pres">
      <dgm:prSet presAssocID="{8299B589-A215-42DB-9A11-594873F9ECD0}" presName="spaceBetweenRectangles" presStyleCnt="0"/>
      <dgm:spPr/>
    </dgm:pt>
    <dgm:pt modelId="{E18B1C92-5279-4499-987C-7EE4BEE09E0B}" type="pres">
      <dgm:prSet presAssocID="{FD456B14-0168-456D-8B86-2716E61EED2A}" presName="parentLin" presStyleCnt="0"/>
      <dgm:spPr/>
    </dgm:pt>
    <dgm:pt modelId="{CA4A29B3-974E-477A-A5B2-35D88E0897DA}" type="pres">
      <dgm:prSet presAssocID="{FD456B14-0168-456D-8B86-2716E61EED2A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CE33D388-A8E5-4EDD-B2F3-798DC1DABC63}" type="pres">
      <dgm:prSet presAssocID="{FD456B14-0168-456D-8B86-2716E61EED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16079A-00A6-4281-A49C-F1C404834FF0}" type="pres">
      <dgm:prSet presAssocID="{FD456B14-0168-456D-8B86-2716E61EED2A}" presName="negativeSpace" presStyleCnt="0"/>
      <dgm:spPr/>
    </dgm:pt>
    <dgm:pt modelId="{FF46A4F7-4E40-41B0-B8A0-66FA0C346FDB}" type="pres">
      <dgm:prSet presAssocID="{FD456B14-0168-456D-8B86-2716E61EED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B47F6C-6311-4A7E-A898-77788A5CB572}" type="presOf" srcId="{FD456B14-0168-456D-8B86-2716E61EED2A}" destId="{CA4A29B3-974E-477A-A5B2-35D88E0897DA}" srcOrd="0" destOrd="0" presId="urn:microsoft.com/office/officeart/2005/8/layout/list1"/>
    <dgm:cxn modelId="{1525BE0F-02BE-4CC8-807B-C8913455F207}" type="presOf" srcId="{53790EDD-51C4-4A1D-9CB1-8DB3FF1E2FC6}" destId="{C1A27F09-C7CE-4837-80F5-C1FDB1A2C0DE}" srcOrd="0" destOrd="0" presId="urn:microsoft.com/office/officeart/2005/8/layout/list1"/>
    <dgm:cxn modelId="{EA6FA508-32B0-4C2A-B38C-87F5FE3ACB99}" type="presOf" srcId="{9F920B98-A5E3-401C-AF1B-ECA6556983D2}" destId="{89142619-040D-4E2C-BDDA-9D22F15DCC93}" srcOrd="0" destOrd="0" presId="urn:microsoft.com/office/officeart/2005/8/layout/list1"/>
    <dgm:cxn modelId="{A98BCEEA-EC40-45AA-B200-EFA9A5F759F3}" type="presOf" srcId="{53790EDD-51C4-4A1D-9CB1-8DB3FF1E2FC6}" destId="{58B29534-BAE6-40F9-8510-199357ED45F8}" srcOrd="1" destOrd="0" presId="urn:microsoft.com/office/officeart/2005/8/layout/list1"/>
    <dgm:cxn modelId="{E1392017-FF13-4622-B2F1-1338237BF530}" srcId="{7295067F-ED21-4862-9DEA-9C389F33CF58}" destId="{53790EDD-51C4-4A1D-9CB1-8DB3FF1E2FC6}" srcOrd="1" destOrd="0" parTransId="{2539C517-0421-4F36-8D1B-FDC1D5BA6436}" sibTransId="{E11F2F80-8A83-4D6B-A843-286555EC198E}"/>
    <dgm:cxn modelId="{D9831096-D4D2-4D9B-B042-A22D000512BB}" type="presOf" srcId="{9F920B98-A5E3-401C-AF1B-ECA6556983D2}" destId="{C9BEDC47-BA04-41A4-860F-9519C054B53D}" srcOrd="1" destOrd="0" presId="urn:microsoft.com/office/officeart/2005/8/layout/list1"/>
    <dgm:cxn modelId="{AAF357A3-D314-47E8-A41B-8D82BD965B5F}" type="presOf" srcId="{66CCBCD9-F293-4703-B21E-4A73B44FC166}" destId="{4BEBA960-ED79-4C8A-A602-B268ACBA2FB5}" srcOrd="0" destOrd="0" presId="urn:microsoft.com/office/officeart/2005/8/layout/list1"/>
    <dgm:cxn modelId="{81CF5FA7-3439-42B1-8E49-F6AFEF97B4CC}" type="presOf" srcId="{FD456B14-0168-456D-8B86-2716E61EED2A}" destId="{CE33D388-A8E5-4EDD-B2F3-798DC1DABC63}" srcOrd="1" destOrd="0" presId="urn:microsoft.com/office/officeart/2005/8/layout/list1"/>
    <dgm:cxn modelId="{711D8B9B-A9EE-4B14-A40A-574A09106F97}" type="presOf" srcId="{7295067F-ED21-4862-9DEA-9C389F33CF58}" destId="{C652ECA2-B6FA-4B78-80FE-9CD27CFE8CF2}" srcOrd="0" destOrd="0" presId="urn:microsoft.com/office/officeart/2005/8/layout/list1"/>
    <dgm:cxn modelId="{E87C28E4-6D99-447A-B114-0013CF776D78}" type="presOf" srcId="{66CCBCD9-F293-4703-B21E-4A73B44FC166}" destId="{B300D8EA-D482-4BD4-A990-5ADE6EA4647D}" srcOrd="1" destOrd="0" presId="urn:microsoft.com/office/officeart/2005/8/layout/list1"/>
    <dgm:cxn modelId="{953E5A80-F2A6-46D6-A69A-1228A07F97E8}" srcId="{7295067F-ED21-4862-9DEA-9C389F33CF58}" destId="{66CCBCD9-F293-4703-B21E-4A73B44FC166}" srcOrd="2" destOrd="0" parTransId="{F05EEE9D-00B6-44E8-82EC-6BCA5971C349}" sibTransId="{8299B589-A215-42DB-9A11-594873F9ECD0}"/>
    <dgm:cxn modelId="{D6324912-A3E3-4D7C-89F6-5584217A074C}" srcId="{7295067F-ED21-4862-9DEA-9C389F33CF58}" destId="{FD456B14-0168-456D-8B86-2716E61EED2A}" srcOrd="3" destOrd="0" parTransId="{6023D8C5-4DF5-4F3E-BBAF-9431C98089FC}" sibTransId="{B727A346-5180-45A8-8944-09EC4974ADC7}"/>
    <dgm:cxn modelId="{571A1775-2D57-4D97-8FD7-238A56BE9955}" srcId="{7295067F-ED21-4862-9DEA-9C389F33CF58}" destId="{9F920B98-A5E3-401C-AF1B-ECA6556983D2}" srcOrd="0" destOrd="0" parTransId="{63A15BCA-4ECC-42A9-9081-915F0F663EDB}" sibTransId="{D82F83B2-8E64-41F2-9572-DC714FEDDAB4}"/>
    <dgm:cxn modelId="{071C29FA-F9FF-4623-95AE-350D2F72175C}" type="presParOf" srcId="{C652ECA2-B6FA-4B78-80FE-9CD27CFE8CF2}" destId="{483F5032-AE32-464A-BA9A-C4C603CF7EF6}" srcOrd="0" destOrd="0" presId="urn:microsoft.com/office/officeart/2005/8/layout/list1"/>
    <dgm:cxn modelId="{ADD64B4F-D6C8-4F61-B4AF-3232274F190D}" type="presParOf" srcId="{483F5032-AE32-464A-BA9A-C4C603CF7EF6}" destId="{89142619-040D-4E2C-BDDA-9D22F15DCC93}" srcOrd="0" destOrd="0" presId="urn:microsoft.com/office/officeart/2005/8/layout/list1"/>
    <dgm:cxn modelId="{AE8DB388-C863-473C-9A37-39EC924C0596}" type="presParOf" srcId="{483F5032-AE32-464A-BA9A-C4C603CF7EF6}" destId="{C9BEDC47-BA04-41A4-860F-9519C054B53D}" srcOrd="1" destOrd="0" presId="urn:microsoft.com/office/officeart/2005/8/layout/list1"/>
    <dgm:cxn modelId="{A8FB936A-9BA2-4F8C-86A3-BA590A0370EC}" type="presParOf" srcId="{C652ECA2-B6FA-4B78-80FE-9CD27CFE8CF2}" destId="{5A461871-E0EE-445E-B89F-EA0A6713466E}" srcOrd="1" destOrd="0" presId="urn:microsoft.com/office/officeart/2005/8/layout/list1"/>
    <dgm:cxn modelId="{88B24DCE-B1AC-42CC-9D8A-A5BB8A7580E8}" type="presParOf" srcId="{C652ECA2-B6FA-4B78-80FE-9CD27CFE8CF2}" destId="{13FC51E2-EF42-4558-AA8C-1752AAEBDC22}" srcOrd="2" destOrd="0" presId="urn:microsoft.com/office/officeart/2005/8/layout/list1"/>
    <dgm:cxn modelId="{125BEA92-903E-479A-957C-C9116F4DC88A}" type="presParOf" srcId="{C652ECA2-B6FA-4B78-80FE-9CD27CFE8CF2}" destId="{4FCCFF94-8F93-4660-9219-E104520A9E69}" srcOrd="3" destOrd="0" presId="urn:microsoft.com/office/officeart/2005/8/layout/list1"/>
    <dgm:cxn modelId="{657B9A03-339B-41F5-BD41-C41676864832}" type="presParOf" srcId="{C652ECA2-B6FA-4B78-80FE-9CD27CFE8CF2}" destId="{7FFA5DB0-FEF1-4C81-BFC8-3927456DE14D}" srcOrd="4" destOrd="0" presId="urn:microsoft.com/office/officeart/2005/8/layout/list1"/>
    <dgm:cxn modelId="{F49F77B7-E5D4-464D-8594-0462B02C7119}" type="presParOf" srcId="{7FFA5DB0-FEF1-4C81-BFC8-3927456DE14D}" destId="{C1A27F09-C7CE-4837-80F5-C1FDB1A2C0DE}" srcOrd="0" destOrd="0" presId="urn:microsoft.com/office/officeart/2005/8/layout/list1"/>
    <dgm:cxn modelId="{2CCC1BEA-CEAE-42E1-A135-1F25AD6B751D}" type="presParOf" srcId="{7FFA5DB0-FEF1-4C81-BFC8-3927456DE14D}" destId="{58B29534-BAE6-40F9-8510-199357ED45F8}" srcOrd="1" destOrd="0" presId="urn:microsoft.com/office/officeart/2005/8/layout/list1"/>
    <dgm:cxn modelId="{E33EEEF6-78EE-4D26-8275-5A3294B1FDFB}" type="presParOf" srcId="{C652ECA2-B6FA-4B78-80FE-9CD27CFE8CF2}" destId="{AE1E90C4-C314-486B-B8D6-BE74A2FBEC5F}" srcOrd="5" destOrd="0" presId="urn:microsoft.com/office/officeart/2005/8/layout/list1"/>
    <dgm:cxn modelId="{445C4503-3B78-4746-894B-76505B4B3227}" type="presParOf" srcId="{C652ECA2-B6FA-4B78-80FE-9CD27CFE8CF2}" destId="{34279FAF-4EBF-4DF1-A887-0D050C1FF6C9}" srcOrd="6" destOrd="0" presId="urn:microsoft.com/office/officeart/2005/8/layout/list1"/>
    <dgm:cxn modelId="{C71003FA-4ED1-43C6-BF14-F56A41725908}" type="presParOf" srcId="{C652ECA2-B6FA-4B78-80FE-9CD27CFE8CF2}" destId="{DA8096F1-817B-4DE0-84E0-2577DB1B0906}" srcOrd="7" destOrd="0" presId="urn:microsoft.com/office/officeart/2005/8/layout/list1"/>
    <dgm:cxn modelId="{F77DB8E5-BB12-44E9-A5AD-82506B6DC99C}" type="presParOf" srcId="{C652ECA2-B6FA-4B78-80FE-9CD27CFE8CF2}" destId="{CC9C303C-AF23-4653-BB87-5C0204D1443E}" srcOrd="8" destOrd="0" presId="urn:microsoft.com/office/officeart/2005/8/layout/list1"/>
    <dgm:cxn modelId="{81D2D635-7277-43F5-8AF1-77D5CEF65C5E}" type="presParOf" srcId="{CC9C303C-AF23-4653-BB87-5C0204D1443E}" destId="{4BEBA960-ED79-4C8A-A602-B268ACBA2FB5}" srcOrd="0" destOrd="0" presId="urn:microsoft.com/office/officeart/2005/8/layout/list1"/>
    <dgm:cxn modelId="{EFEE14F1-A344-4508-90EE-24431D0F3F6B}" type="presParOf" srcId="{CC9C303C-AF23-4653-BB87-5C0204D1443E}" destId="{B300D8EA-D482-4BD4-A990-5ADE6EA4647D}" srcOrd="1" destOrd="0" presId="urn:microsoft.com/office/officeart/2005/8/layout/list1"/>
    <dgm:cxn modelId="{4CB540A0-D03F-4B8A-99F9-F919E4368FA6}" type="presParOf" srcId="{C652ECA2-B6FA-4B78-80FE-9CD27CFE8CF2}" destId="{9D535D8D-1B44-40E1-891D-9488EA637091}" srcOrd="9" destOrd="0" presId="urn:microsoft.com/office/officeart/2005/8/layout/list1"/>
    <dgm:cxn modelId="{792A16D7-5F13-4CD0-A1B7-8F74085EC7FF}" type="presParOf" srcId="{C652ECA2-B6FA-4B78-80FE-9CD27CFE8CF2}" destId="{BC63F20B-419D-48F6-B340-C714514CA621}" srcOrd="10" destOrd="0" presId="urn:microsoft.com/office/officeart/2005/8/layout/list1"/>
    <dgm:cxn modelId="{49D391E0-D171-40E6-9110-C96C577EB14B}" type="presParOf" srcId="{C652ECA2-B6FA-4B78-80FE-9CD27CFE8CF2}" destId="{93D9F457-42BB-4DBA-BCB0-7704505A5FB0}" srcOrd="11" destOrd="0" presId="urn:microsoft.com/office/officeart/2005/8/layout/list1"/>
    <dgm:cxn modelId="{8BEDDB7D-27C5-4B8D-A749-98DE5151B703}" type="presParOf" srcId="{C652ECA2-B6FA-4B78-80FE-9CD27CFE8CF2}" destId="{E18B1C92-5279-4499-987C-7EE4BEE09E0B}" srcOrd="12" destOrd="0" presId="urn:microsoft.com/office/officeart/2005/8/layout/list1"/>
    <dgm:cxn modelId="{9C808B7F-7A41-402F-9464-3798FD5934F6}" type="presParOf" srcId="{E18B1C92-5279-4499-987C-7EE4BEE09E0B}" destId="{CA4A29B3-974E-477A-A5B2-35D88E0897DA}" srcOrd="0" destOrd="0" presId="urn:microsoft.com/office/officeart/2005/8/layout/list1"/>
    <dgm:cxn modelId="{857D4CE0-348B-4AE1-A087-135F0AB1E5E9}" type="presParOf" srcId="{E18B1C92-5279-4499-987C-7EE4BEE09E0B}" destId="{CE33D388-A8E5-4EDD-B2F3-798DC1DABC63}" srcOrd="1" destOrd="0" presId="urn:microsoft.com/office/officeart/2005/8/layout/list1"/>
    <dgm:cxn modelId="{0BB55D1D-AD19-4729-A7DB-C56F625A92B6}" type="presParOf" srcId="{C652ECA2-B6FA-4B78-80FE-9CD27CFE8CF2}" destId="{C816079A-00A6-4281-A49C-F1C404834FF0}" srcOrd="13" destOrd="0" presId="urn:microsoft.com/office/officeart/2005/8/layout/list1"/>
    <dgm:cxn modelId="{C0A65FCA-2E3A-428D-8B28-51CE61AC0C5E}" type="presParOf" srcId="{C652ECA2-B6FA-4B78-80FE-9CD27CFE8CF2}" destId="{FF46A4F7-4E40-41B0-B8A0-66FA0C346F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98B3E-3A2C-4A3E-AC43-7B024508A1E2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99963E7-A318-4F64-9936-76BABC45864A}">
      <dgm:prSet/>
      <dgm:spPr/>
      <dgm:t>
        <a:bodyPr/>
        <a:lstStyle/>
        <a:p>
          <a:pPr rtl="0"/>
          <a:r>
            <a:rPr lang="pt-BR" dirty="0" smtClean="0"/>
            <a:t>Relatórios de gestão/Contas anuais</a:t>
          </a:r>
          <a:endParaRPr lang="pt-BR" dirty="0"/>
        </a:p>
      </dgm:t>
    </dgm:pt>
    <dgm:pt modelId="{6F8D5433-7F1B-4340-B655-D2F775934252}" type="parTrans" cxnId="{27F1FF20-8C4B-4B3E-8ACC-CE2A8417FA35}">
      <dgm:prSet/>
      <dgm:spPr/>
      <dgm:t>
        <a:bodyPr/>
        <a:lstStyle/>
        <a:p>
          <a:endParaRPr lang="pt-BR"/>
        </a:p>
      </dgm:t>
    </dgm:pt>
    <dgm:pt modelId="{3D697424-A1FF-489E-A33E-42A2F244DE09}" type="sibTrans" cxnId="{27F1FF20-8C4B-4B3E-8ACC-CE2A8417FA35}">
      <dgm:prSet/>
      <dgm:spPr/>
      <dgm:t>
        <a:bodyPr/>
        <a:lstStyle/>
        <a:p>
          <a:endParaRPr lang="pt-BR"/>
        </a:p>
      </dgm:t>
    </dgm:pt>
    <dgm:pt modelId="{949BEAEC-4690-4141-B9D7-39CF3F154CDB}" type="pres">
      <dgm:prSet presAssocID="{D9598B3E-3A2C-4A3E-AC43-7B024508A1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B55845-3DA7-4C81-A687-51411A462639}" type="pres">
      <dgm:prSet presAssocID="{D9598B3E-3A2C-4A3E-AC43-7B024508A1E2}" presName="arrow" presStyleLbl="bgShp" presStyleIdx="0" presStyleCnt="1"/>
      <dgm:spPr/>
    </dgm:pt>
    <dgm:pt modelId="{3C9A63E2-B5C0-45F4-817B-565B96FD3262}" type="pres">
      <dgm:prSet presAssocID="{D9598B3E-3A2C-4A3E-AC43-7B024508A1E2}" presName="linearProcess" presStyleCnt="0"/>
      <dgm:spPr/>
    </dgm:pt>
    <dgm:pt modelId="{616F6488-7AF9-48E9-8BBA-9FEF78165112}" type="pres">
      <dgm:prSet presAssocID="{199963E7-A318-4F64-9936-76BABC45864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E46C5A-B821-4D0A-9397-CB16E7346B29}" type="presOf" srcId="{D9598B3E-3A2C-4A3E-AC43-7B024508A1E2}" destId="{949BEAEC-4690-4141-B9D7-39CF3F154CDB}" srcOrd="0" destOrd="0" presId="urn:microsoft.com/office/officeart/2005/8/layout/hProcess9"/>
    <dgm:cxn modelId="{F1108D67-1A8A-4918-A713-0EDC5C6E51D7}" type="presOf" srcId="{199963E7-A318-4F64-9936-76BABC45864A}" destId="{616F6488-7AF9-48E9-8BBA-9FEF78165112}" srcOrd="0" destOrd="0" presId="urn:microsoft.com/office/officeart/2005/8/layout/hProcess9"/>
    <dgm:cxn modelId="{27F1FF20-8C4B-4B3E-8ACC-CE2A8417FA35}" srcId="{D9598B3E-3A2C-4A3E-AC43-7B024508A1E2}" destId="{199963E7-A318-4F64-9936-76BABC45864A}" srcOrd="0" destOrd="0" parTransId="{6F8D5433-7F1B-4340-B655-D2F775934252}" sibTransId="{3D697424-A1FF-489E-A33E-42A2F244DE09}"/>
    <dgm:cxn modelId="{15AAD82F-F97C-420F-AB0A-4DAAFA44E738}" type="presParOf" srcId="{949BEAEC-4690-4141-B9D7-39CF3F154CDB}" destId="{39B55845-3DA7-4C81-A687-51411A462639}" srcOrd="0" destOrd="0" presId="urn:microsoft.com/office/officeart/2005/8/layout/hProcess9"/>
    <dgm:cxn modelId="{244FF3E3-5558-4413-961D-17ACE15C195A}" type="presParOf" srcId="{949BEAEC-4690-4141-B9D7-39CF3F154CDB}" destId="{3C9A63E2-B5C0-45F4-817B-565B96FD3262}" srcOrd="1" destOrd="0" presId="urn:microsoft.com/office/officeart/2005/8/layout/hProcess9"/>
    <dgm:cxn modelId="{38BB57CC-96FE-4AE1-982B-691325953B43}" type="presParOf" srcId="{3C9A63E2-B5C0-45F4-817B-565B96FD3262}" destId="{616F6488-7AF9-48E9-8BBA-9FEF7816511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5AF20-8E45-4D20-9597-145FB791106C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93CBB3D-BF48-4D3B-8445-845D57AD9743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 smtClean="0"/>
            <a:t>Aprimorar a governança e a gestão em organizações públicas</a:t>
          </a:r>
          <a:endParaRPr lang="pt-BR" b="1" dirty="0"/>
        </a:p>
      </dgm:t>
    </dgm:pt>
    <dgm:pt modelId="{11CA4666-9FCC-4BE7-ADE3-02DC6D70E66B}" type="parTrans" cxnId="{DEC48349-341F-4991-849E-DC4A420B016D}">
      <dgm:prSet/>
      <dgm:spPr/>
      <dgm:t>
        <a:bodyPr/>
        <a:lstStyle/>
        <a:p>
          <a:endParaRPr lang="pt-BR"/>
        </a:p>
      </dgm:t>
    </dgm:pt>
    <dgm:pt modelId="{96E448E3-B1B4-4627-BC1B-32A5AC0C1335}" type="sibTrans" cxnId="{DEC48349-341F-4991-849E-DC4A420B016D}">
      <dgm:prSet/>
      <dgm:spPr/>
      <dgm:t>
        <a:bodyPr/>
        <a:lstStyle/>
        <a:p>
          <a:endParaRPr lang="pt-BR"/>
        </a:p>
      </dgm:t>
    </dgm:pt>
    <dgm:pt modelId="{A9349254-1BBE-490C-B4F3-0101A0797973}">
      <dgm:prSet phldrT="[Texto]"/>
      <dgm:spPr/>
      <dgm:t>
        <a:bodyPr/>
        <a:lstStyle/>
        <a:p>
          <a:r>
            <a:rPr lang="pt-BR" dirty="0" smtClean="0"/>
            <a:t>Coibir a má gestão dos recursos públicos</a:t>
          </a:r>
          <a:endParaRPr lang="pt-BR" dirty="0"/>
        </a:p>
      </dgm:t>
    </dgm:pt>
    <dgm:pt modelId="{5ECFDE4E-D2A3-4ABC-9357-B0EF5D665363}" type="parTrans" cxnId="{755337F6-940B-4E14-B921-F766DCDFDB11}">
      <dgm:prSet/>
      <dgm:spPr/>
      <dgm:t>
        <a:bodyPr/>
        <a:lstStyle/>
        <a:p>
          <a:endParaRPr lang="pt-BR"/>
        </a:p>
      </dgm:t>
    </dgm:pt>
    <dgm:pt modelId="{C003CCC3-09C1-4BA2-A9C4-A831577AC0BE}" type="sibTrans" cxnId="{755337F6-940B-4E14-B921-F766DCDFDB11}">
      <dgm:prSet/>
      <dgm:spPr/>
      <dgm:t>
        <a:bodyPr/>
        <a:lstStyle/>
        <a:p>
          <a:endParaRPr lang="pt-BR"/>
        </a:p>
      </dgm:t>
    </dgm:pt>
    <dgm:pt modelId="{D7931CFF-DA5A-4604-A75D-A6B6180A43C4}">
      <dgm:prSet phldrT="[Texto]"/>
      <dgm:spPr/>
      <dgm:t>
        <a:bodyPr/>
        <a:lstStyle/>
        <a:p>
          <a:r>
            <a:rPr lang="pt-BR" dirty="0" smtClean="0"/>
            <a:t>Fomentar a Administração Pública transparente</a:t>
          </a:r>
          <a:endParaRPr lang="pt-BR" dirty="0"/>
        </a:p>
      </dgm:t>
    </dgm:pt>
    <dgm:pt modelId="{89A44F7C-6D35-4706-8F2F-705849DA9DB4}" type="parTrans" cxnId="{23F8FDB3-A52B-4D4C-BC33-8AE834973AEB}">
      <dgm:prSet/>
      <dgm:spPr/>
      <dgm:t>
        <a:bodyPr/>
        <a:lstStyle/>
        <a:p>
          <a:endParaRPr lang="pt-BR"/>
        </a:p>
      </dgm:t>
    </dgm:pt>
    <dgm:pt modelId="{23B4061A-29C2-401D-80A3-CC680FBC2C71}" type="sibTrans" cxnId="{23F8FDB3-A52B-4D4C-BC33-8AE834973AEB}">
      <dgm:prSet/>
      <dgm:spPr/>
      <dgm:t>
        <a:bodyPr/>
        <a:lstStyle/>
        <a:p>
          <a:endParaRPr lang="pt-BR"/>
        </a:p>
      </dgm:t>
    </dgm:pt>
    <dgm:pt modelId="{79582B0B-A991-42B6-9682-1C43B451CB8C}" type="pres">
      <dgm:prSet presAssocID="{ABD5AF20-8E45-4D20-9597-145FB79110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95EDE8-6DD9-4FAB-AC67-34E521768ADD}" type="pres">
      <dgm:prSet presAssocID="{ABD5AF20-8E45-4D20-9597-145FB791106C}" presName="cycle" presStyleCnt="0"/>
      <dgm:spPr/>
    </dgm:pt>
    <dgm:pt modelId="{8E7E4170-6A40-45F1-B3D2-8FEDD30D2235}" type="pres">
      <dgm:prSet presAssocID="{793CBB3D-BF48-4D3B-8445-845D57AD9743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91DFBF-571F-4AD0-B7D9-2FE2A9A4FCCA}" type="pres">
      <dgm:prSet presAssocID="{96E448E3-B1B4-4627-BC1B-32A5AC0C1335}" presName="sibTransFirstNode" presStyleLbl="bgShp" presStyleIdx="0" presStyleCnt="1" custLinFactNeighborX="-438" custLinFactNeighborY="-1000"/>
      <dgm:spPr/>
      <dgm:t>
        <a:bodyPr/>
        <a:lstStyle/>
        <a:p>
          <a:endParaRPr lang="pt-BR"/>
        </a:p>
      </dgm:t>
    </dgm:pt>
    <dgm:pt modelId="{1F5F1B50-BA62-4C98-AAC1-EEBB025B0B8E}" type="pres">
      <dgm:prSet presAssocID="{A9349254-1BBE-490C-B4F3-0101A0797973}" presName="nodeFollowingNodes" presStyleLbl="node1" presStyleIdx="1" presStyleCnt="3" custRadScaleRad="115680" custRadScaleInc="-267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DABF0-B1CC-469E-9396-451A974B9AAE}" type="pres">
      <dgm:prSet presAssocID="{D7931CFF-DA5A-4604-A75D-A6B6180A43C4}" presName="nodeFollowingNodes" presStyleLbl="node1" presStyleIdx="2" presStyleCnt="3" custRadScaleRad="114764" custRadScaleInc="24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C48349-341F-4991-849E-DC4A420B016D}" srcId="{ABD5AF20-8E45-4D20-9597-145FB791106C}" destId="{793CBB3D-BF48-4D3B-8445-845D57AD9743}" srcOrd="0" destOrd="0" parTransId="{11CA4666-9FCC-4BE7-ADE3-02DC6D70E66B}" sibTransId="{96E448E3-B1B4-4627-BC1B-32A5AC0C1335}"/>
    <dgm:cxn modelId="{DC2F21F7-D5C6-4011-8520-3613EBA2CB06}" type="presOf" srcId="{793CBB3D-BF48-4D3B-8445-845D57AD9743}" destId="{8E7E4170-6A40-45F1-B3D2-8FEDD30D2235}" srcOrd="0" destOrd="0" presId="urn:microsoft.com/office/officeart/2005/8/layout/cycle3"/>
    <dgm:cxn modelId="{5110C3CD-5043-44D1-AF88-ACA5C3B4F919}" type="presOf" srcId="{96E448E3-B1B4-4627-BC1B-32A5AC0C1335}" destId="{DC91DFBF-571F-4AD0-B7D9-2FE2A9A4FCCA}" srcOrd="0" destOrd="0" presId="urn:microsoft.com/office/officeart/2005/8/layout/cycle3"/>
    <dgm:cxn modelId="{755337F6-940B-4E14-B921-F766DCDFDB11}" srcId="{ABD5AF20-8E45-4D20-9597-145FB791106C}" destId="{A9349254-1BBE-490C-B4F3-0101A0797973}" srcOrd="1" destOrd="0" parTransId="{5ECFDE4E-D2A3-4ABC-9357-B0EF5D665363}" sibTransId="{C003CCC3-09C1-4BA2-A9C4-A831577AC0BE}"/>
    <dgm:cxn modelId="{23F8FDB3-A52B-4D4C-BC33-8AE834973AEB}" srcId="{ABD5AF20-8E45-4D20-9597-145FB791106C}" destId="{D7931CFF-DA5A-4604-A75D-A6B6180A43C4}" srcOrd="2" destOrd="0" parTransId="{89A44F7C-6D35-4706-8F2F-705849DA9DB4}" sibTransId="{23B4061A-29C2-401D-80A3-CC680FBC2C71}"/>
    <dgm:cxn modelId="{E560DBFC-C351-49EF-9D35-646C33DAC233}" type="presOf" srcId="{A9349254-1BBE-490C-B4F3-0101A0797973}" destId="{1F5F1B50-BA62-4C98-AAC1-EEBB025B0B8E}" srcOrd="0" destOrd="0" presId="urn:microsoft.com/office/officeart/2005/8/layout/cycle3"/>
    <dgm:cxn modelId="{61DDE6C7-8DD3-47DC-9A4B-466A96EA2627}" type="presOf" srcId="{D7931CFF-DA5A-4604-A75D-A6B6180A43C4}" destId="{73FDABF0-B1CC-469E-9396-451A974B9AAE}" srcOrd="0" destOrd="0" presId="urn:microsoft.com/office/officeart/2005/8/layout/cycle3"/>
    <dgm:cxn modelId="{47971A90-053E-4020-9E49-C88DD130F965}" type="presOf" srcId="{ABD5AF20-8E45-4D20-9597-145FB791106C}" destId="{79582B0B-A991-42B6-9682-1C43B451CB8C}" srcOrd="0" destOrd="0" presId="urn:microsoft.com/office/officeart/2005/8/layout/cycle3"/>
    <dgm:cxn modelId="{D045C2BF-81D7-4D77-B646-DC73F9DF52C9}" type="presParOf" srcId="{79582B0B-A991-42B6-9682-1C43B451CB8C}" destId="{BA95EDE8-6DD9-4FAB-AC67-34E521768ADD}" srcOrd="0" destOrd="0" presId="urn:microsoft.com/office/officeart/2005/8/layout/cycle3"/>
    <dgm:cxn modelId="{5440DDB2-70B1-43A5-97A6-413AE01A6355}" type="presParOf" srcId="{BA95EDE8-6DD9-4FAB-AC67-34E521768ADD}" destId="{8E7E4170-6A40-45F1-B3D2-8FEDD30D2235}" srcOrd="0" destOrd="0" presId="urn:microsoft.com/office/officeart/2005/8/layout/cycle3"/>
    <dgm:cxn modelId="{CBC1D9C3-D7D6-4EFB-B661-F50D220B7B1E}" type="presParOf" srcId="{BA95EDE8-6DD9-4FAB-AC67-34E521768ADD}" destId="{DC91DFBF-571F-4AD0-B7D9-2FE2A9A4FCCA}" srcOrd="1" destOrd="0" presId="urn:microsoft.com/office/officeart/2005/8/layout/cycle3"/>
    <dgm:cxn modelId="{25B31935-D257-49E9-B600-F0B8847C1699}" type="presParOf" srcId="{BA95EDE8-6DD9-4FAB-AC67-34E521768ADD}" destId="{1F5F1B50-BA62-4C98-AAC1-EEBB025B0B8E}" srcOrd="2" destOrd="0" presId="urn:microsoft.com/office/officeart/2005/8/layout/cycle3"/>
    <dgm:cxn modelId="{9F60F73C-FF3D-4C9E-B685-00B4421454A9}" type="presParOf" srcId="{BA95EDE8-6DD9-4FAB-AC67-34E521768ADD}" destId="{73FDABF0-B1CC-469E-9396-451A974B9AA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55845-3DA7-4C81-A687-51411A462639}">
      <dsp:nvSpPr>
        <dsp:cNvPr id="0" name=""/>
        <dsp:cNvSpPr/>
      </dsp:nvSpPr>
      <dsp:spPr>
        <a:xfrm>
          <a:off x="615668" y="0"/>
          <a:ext cx="6977575" cy="27363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6488-7AF9-48E9-8BBA-9FEF78165112}">
      <dsp:nvSpPr>
        <dsp:cNvPr id="0" name=""/>
        <dsp:cNvSpPr/>
      </dsp:nvSpPr>
      <dsp:spPr>
        <a:xfrm>
          <a:off x="0" y="820891"/>
          <a:ext cx="8208912" cy="1094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Relatórios de gestão/Contas anuais</a:t>
          </a:r>
          <a:endParaRPr lang="pt-BR" sz="3800" kern="1200" dirty="0"/>
        </a:p>
      </dsp:txBody>
      <dsp:txXfrm>
        <a:off x="53430" y="874321"/>
        <a:ext cx="8102052" cy="987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1DFBF-571F-4AD0-B7D9-2FE2A9A4FCCA}">
      <dsp:nvSpPr>
        <dsp:cNvPr id="0" name=""/>
        <dsp:cNvSpPr/>
      </dsp:nvSpPr>
      <dsp:spPr>
        <a:xfrm>
          <a:off x="1824231" y="-272422"/>
          <a:ext cx="4021167" cy="4021167"/>
        </a:xfrm>
        <a:prstGeom prst="circularArrow">
          <a:avLst>
            <a:gd name="adj1" fmla="val 5689"/>
            <a:gd name="adj2" fmla="val 340510"/>
            <a:gd name="adj3" fmla="val 12396115"/>
            <a:gd name="adj4" fmla="val 18288121"/>
            <a:gd name="adj5" fmla="val 5908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E4170-6A40-45F1-B3D2-8FEDD30D2235}">
      <dsp:nvSpPr>
        <dsp:cNvPr id="0" name=""/>
        <dsp:cNvSpPr/>
      </dsp:nvSpPr>
      <dsp:spPr>
        <a:xfrm>
          <a:off x="2430340" y="1098"/>
          <a:ext cx="2844175" cy="142208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Aprimorar a governança e a gestão em organizações públicas</a:t>
          </a:r>
          <a:endParaRPr lang="pt-BR" sz="1800" b="1" kern="1200" dirty="0"/>
        </a:p>
      </dsp:txBody>
      <dsp:txXfrm>
        <a:off x="2499761" y="70519"/>
        <a:ext cx="2705333" cy="1283245"/>
      </dsp:txXfrm>
    </dsp:sp>
    <dsp:sp modelId="{1F5F1B50-BA62-4C98-AAC1-EEBB025B0B8E}">
      <dsp:nvSpPr>
        <dsp:cNvPr id="0" name=""/>
        <dsp:cNvSpPr/>
      </dsp:nvSpPr>
      <dsp:spPr>
        <a:xfrm>
          <a:off x="4455138" y="1971783"/>
          <a:ext cx="2844175" cy="1422087"/>
        </a:xfrm>
        <a:prstGeom prst="roundRect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Coibir a má gestão dos recursos públicos</a:t>
          </a:r>
          <a:endParaRPr lang="pt-BR" sz="1800" kern="1200" dirty="0"/>
        </a:p>
      </dsp:txBody>
      <dsp:txXfrm>
        <a:off x="4524559" y="2041204"/>
        <a:ext cx="2705333" cy="1283245"/>
      </dsp:txXfrm>
    </dsp:sp>
    <dsp:sp modelId="{73FDABF0-B1CC-469E-9396-451A974B9AAE}">
      <dsp:nvSpPr>
        <dsp:cNvPr id="0" name=""/>
        <dsp:cNvSpPr/>
      </dsp:nvSpPr>
      <dsp:spPr>
        <a:xfrm>
          <a:off x="430602" y="2043665"/>
          <a:ext cx="2844175" cy="1422087"/>
        </a:xfrm>
        <a:prstGeom prst="roundRect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Fomentar a Administração Pública transparente</a:t>
          </a:r>
          <a:endParaRPr lang="pt-BR" sz="1800" kern="1200" dirty="0"/>
        </a:p>
      </dsp:txBody>
      <dsp:txXfrm>
        <a:off x="500023" y="2113086"/>
        <a:ext cx="2705333" cy="128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2146" cy="4965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468" y="1"/>
            <a:ext cx="2942146" cy="4965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F77122D-53B2-491B-AA5C-FFBE05BF8609}" type="datetimeFigureOut">
              <a:rPr lang="pt-BR"/>
              <a:pPr>
                <a:defRPr/>
              </a:pPr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5258"/>
            <a:ext cx="2942146" cy="4965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468" y="9425258"/>
            <a:ext cx="2942146" cy="4965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0BA001C-CFBE-4136-B2B6-EB1562D15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10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4400" y="744538"/>
            <a:ext cx="4959350" cy="3721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5395" y="4714323"/>
            <a:ext cx="4977362" cy="446522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 noProof="0" smtClean="0">
                <a:sym typeface="Noteworthy Bold" charset="0"/>
              </a:rPr>
              <a:t>Second level</a:t>
            </a:r>
          </a:p>
          <a:p>
            <a:pPr lvl="2"/>
            <a:r>
              <a:rPr lang="pt-BR" noProof="0" smtClean="0">
                <a:sym typeface="Noteworthy Bold" charset="0"/>
              </a:rPr>
              <a:t>Third level</a:t>
            </a:r>
          </a:p>
          <a:p>
            <a:pPr lvl="3"/>
            <a:r>
              <a:rPr lang="pt-BR" noProof="0" smtClean="0">
                <a:sym typeface="Noteworthy Bold" charset="0"/>
              </a:rPr>
              <a:t>Fourth level</a:t>
            </a:r>
          </a:p>
          <a:p>
            <a:pPr lvl="4"/>
            <a:r>
              <a:rPr lang="pt-BR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2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6650" y="687388"/>
            <a:ext cx="4578350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0982" y="8700524"/>
            <a:ext cx="2969023" cy="4580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7BD85C-8442-8A44-8995-F78C780A2C17}" type="slidenum">
              <a:rPr lang="pt-BR">
                <a:latin typeface="Calibri" charset="0"/>
              </a:rPr>
              <a:pPr eaLnBrk="1" hangingPunct="1"/>
              <a:t>1</a:t>
            </a:fld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2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>
                <a:ea typeface="ＭＳ Ｐゴシック" panose="020B0600070205080204" pitchFamily="34" charset="-128"/>
              </a:rPr>
              <a:t>Este slide tem por objetivo ressaltar os dois momentos em que se divide a prestação de contas ao TCU: O 1º momento, que envolve todas as UJ, representado pela entrega de relatório de gestão e configura o cumprimento do Art. 70 da CF; o 2º momento, do qual participam somente unidades escolhidas pelo TCU em DN específica, é representado por entrega de peças complementares ao relatório de gestão e destina-se a ofertar elementos para o julgamento das contas pelo TCU. 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444BC3-FD6D-48CF-8D6E-C1E8CC79DBC6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2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6650" y="687388"/>
            <a:ext cx="4578350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0982" y="8700524"/>
            <a:ext cx="2969023" cy="4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8301C6-F699-9245-A498-31656A1EDE56}" type="slidenum">
              <a:rPr lang="pt-BR"/>
              <a:pPr eaLnBrk="1" hangingPunct="1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50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 smtClean="0"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2000" smtClean="0">
                <a:ea typeface="ＭＳ Ｐゴシック" panose="020B0600070205080204" pitchFamily="34" charset="-128"/>
              </a:rPr>
              <a:t>PARA CUMPRIR SUA MISSÃO, O TCU ESTABELECIU COMO UMA DE SUAS PRINCIPAIS DIRETRIZES ESTRATÉGICAS, A MELHORIA DA GOVERNANÇA.</a:t>
            </a:r>
          </a:p>
          <a:p>
            <a:pPr marL="11113" lvl="1" indent="-22225" algn="just">
              <a:spcBef>
                <a:spcPct val="0"/>
              </a:spcBef>
              <a:buFontTx/>
              <a:buChar char="-"/>
            </a:pPr>
            <a:r>
              <a:rPr lang="pt-BR" altLang="pt-BR" sz="2000" b="1" u="sng" smtClean="0">
                <a:ea typeface="ＭＳ Ｐゴシック" panose="020B0600070205080204" pitchFamily="34" charset="-128"/>
              </a:rPr>
              <a:t>VOU REPETIR NOVAMENTE, PARA EVITAR EQUÍVOCOS:</a:t>
            </a:r>
          </a:p>
          <a:p>
            <a:pPr marL="11113" lvl="1" indent="-22225" algn="just">
              <a:spcBef>
                <a:spcPct val="0"/>
              </a:spcBef>
              <a:buFontTx/>
              <a:buChar char="-"/>
            </a:pPr>
            <a:r>
              <a:rPr lang="pt-BR" altLang="pt-BR" sz="2000" b="1" u="sng" smtClean="0">
                <a:ea typeface="ＭＳ Ｐゴシック" panose="020B0600070205080204" pitchFamily="34" charset="-128"/>
              </a:rPr>
              <a:t>A GOVERNANÇA É RESPONSABILIDADE DOS AGENTES POLÍTICOS E DA ALTA ADMINISTRAÇÃO. O CONTROLE EXTERNO PODE ATUAR COMO UM INDUTOR DA GOVERNANÇA</a:t>
            </a:r>
            <a:r>
              <a:rPr lang="pt-BR" altLang="pt-BR" sz="2000" smtClean="0">
                <a:ea typeface="ＭＳ Ｐゴシック" panose="020B0600070205080204" pitchFamily="34" charset="-128"/>
              </a:rPr>
              <a:t>.</a:t>
            </a:r>
            <a:endParaRPr lang="pt-BR" altLang="pt-BR" sz="1100" smtClean="0">
              <a:ea typeface="ＭＳ Ｐゴシック" panose="020B0600070205080204" pitchFamily="34" charset="-128"/>
            </a:endParaRPr>
          </a:p>
          <a:p>
            <a:pPr algn="just"/>
            <a:endParaRPr lang="pt-BR" altLang="pt-BR" sz="2000" smtClean="0">
              <a:ea typeface="ＭＳ Ｐゴシック" panose="020B0600070205080204" pitchFamily="34" charset="-128"/>
            </a:endParaRPr>
          </a:p>
          <a:p>
            <a:pPr algn="just"/>
            <a:endParaRPr lang="pt-BR" altLang="pt-BR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BB5079-9348-4775-A54B-70ACC49163AA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A64064-34F6-4DE7-9D15-8476C2A5C1F0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6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A64064-34F6-4DE7-9D15-8476C2A5C1F0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0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A64064-34F6-4DE7-9D15-8476C2A5C1F0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0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  <a:p>
            <a:pPr algn="just">
              <a:defRPr/>
            </a:pPr>
            <a:endParaRPr lang="pt-BR" sz="2000" dirty="0" smtClean="0">
              <a:latin typeface="+mj-lt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80550"/>
            <a:ext cx="2944813" cy="500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A64064-34F6-4DE7-9D15-8476C2A5C1F0}" type="slidenum">
              <a:rPr lang="pt-BR" altLang="pt-BR" sz="1200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Helvetica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arquivosrca/ManualOnLin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#Fund739-1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#Fund739-4"/><Relationship Id="rId5" Type="http://schemas.openxmlformats.org/officeDocument/2006/relationships/hyperlink" Target="#Fund739-3"/><Relationship Id="rId4" Type="http://schemas.openxmlformats.org/officeDocument/2006/relationships/hyperlink" Target="#Fund739-2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#Fund725-6"/><Relationship Id="rId3" Type="http://schemas.openxmlformats.org/officeDocument/2006/relationships/hyperlink" Target="#Fund725-1"/><Relationship Id="rId7" Type="http://schemas.openxmlformats.org/officeDocument/2006/relationships/hyperlink" Target="#Fund725-5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#Fund725-4"/><Relationship Id="rId5" Type="http://schemas.openxmlformats.org/officeDocument/2006/relationships/hyperlink" Target="#Fund725-3"/><Relationship Id="rId4" Type="http://schemas.openxmlformats.org/officeDocument/2006/relationships/hyperlink" Target="#Fund725-2"/><Relationship Id="rId9" Type="http://schemas.openxmlformats.org/officeDocument/2006/relationships/hyperlink" Target="#Fund725-7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jpeg"/><Relationship Id="rId3" Type="http://schemas.openxmlformats.org/officeDocument/2006/relationships/image" Target="../media/image3.wmf"/><Relationship Id="rId7" Type="http://schemas.openxmlformats.org/officeDocument/2006/relationships/oleObject" Target="../embeddings/oleObject1.bin"/><Relationship Id="rId12" Type="http://schemas.openxmlformats.org/officeDocument/2006/relationships/hyperlink" Target="http://www.google.com.br/url?sa=i&amp;rct=j&amp;q=&amp;esrc=s&amp;frm=1&amp;source=images&amp;cd=&amp;cad=rja&amp;docid=qPFQWEL2LDKXbM&amp;tbnid=OqdkiE2xedZrSM:&amp;ved=0CAUQjRw&amp;url=http://pt.wikipedia.org/wiki/Rio_Solim%C3%B5es&amp;ei=JQ6ZUuxJqsyxBOesgYAE&amp;bvm=bv.57155469,d.cWc&amp;psig=AFQjCNH1-QP6JVtzcRDYLoaBhVElM7Zcrg&amp;ust=138584873020052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guia4rodas.abril.com.br/imagens/multimidia/papeldeparede/papeis_brasil/brasilia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2204864"/>
            <a:ext cx="7344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+mj-lt"/>
                <a:ea typeface="+mn-ea"/>
              </a:rPr>
              <a:t>Diretrizes para atuação TCU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+mj-lt"/>
                <a:ea typeface="+mn-ea"/>
              </a:rPr>
              <a:t>2016/2017</a:t>
            </a:r>
            <a:endParaRPr lang="pt-BR" sz="4000" b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4725144"/>
            <a:ext cx="7920880" cy="5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600" b="1" i="1" dirty="0" smtClean="0">
                <a:solidFill>
                  <a:srgbClr val="002060"/>
                </a:solidFill>
                <a:latin typeface="+mn-lt"/>
                <a:ea typeface="+mn-ea"/>
              </a:rPr>
              <a:t>Lúcia de Fátima Ribeiro Magalhães</a:t>
            </a:r>
            <a:endParaRPr lang="pt-BR" sz="1600" b="1" i="1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400" b="1" i="1" dirty="0" smtClean="0">
                <a:solidFill>
                  <a:srgbClr val="002060"/>
                </a:solidFill>
                <a:latin typeface="+mj-lt"/>
                <a:ea typeface="+mn-ea"/>
              </a:rPr>
              <a:t>Secretária de </a:t>
            </a:r>
            <a:r>
              <a:rPr lang="pt-BR" sz="1400" b="1" i="1" dirty="0">
                <a:solidFill>
                  <a:srgbClr val="002060"/>
                </a:solidFill>
                <a:latin typeface="+mj-lt"/>
                <a:ea typeface="+mn-ea"/>
              </a:rPr>
              <a:t>Controle </a:t>
            </a:r>
            <a:r>
              <a:rPr lang="pt-BR" sz="1400" b="1" i="1" dirty="0" smtClean="0">
                <a:solidFill>
                  <a:srgbClr val="002060"/>
                </a:solidFill>
                <a:latin typeface="+mj-lt"/>
                <a:ea typeface="+mn-ea"/>
              </a:rPr>
              <a:t>Externo no Amazonas</a:t>
            </a:r>
            <a:endParaRPr lang="pt-BR" sz="1400" b="1" i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2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67544" y="286868"/>
            <a:ext cx="8280920" cy="78581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Diretrizes para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alcançar a visão e cumprir a missão....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4401859"/>
              </p:ext>
            </p:extLst>
          </p:nvPr>
        </p:nvGraphicFramePr>
        <p:xfrm>
          <a:off x="683568" y="2029296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5364088" y="1124744"/>
            <a:ext cx="3181650" cy="8640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2400" b="1" dirty="0">
                <a:latin typeface="Calibri" charset="0"/>
                <a:cs typeface="Arial" charset="0"/>
              </a:rPr>
              <a:t>Geramos resultados para a sociedade</a:t>
            </a:r>
          </a:p>
        </p:txBody>
      </p:sp>
    </p:spTree>
    <p:extLst>
      <p:ext uri="{BB962C8B-B14F-4D97-AF65-F5344CB8AC3E}">
        <p14:creationId xmlns:p14="http://schemas.microsoft.com/office/powerpoint/2010/main" val="25040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a direita 11"/>
          <p:cNvSpPr/>
          <p:nvPr/>
        </p:nvSpPr>
        <p:spPr>
          <a:xfrm>
            <a:off x="1872761" y="2971808"/>
            <a:ext cx="5591909" cy="327183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283" name="Retângulo 4"/>
          <p:cNvSpPr>
            <a:spLocks noChangeArrowheads="1"/>
          </p:cNvSpPr>
          <p:nvPr/>
        </p:nvSpPr>
        <p:spPr bwMode="auto">
          <a:xfrm>
            <a:off x="179388" y="908050"/>
            <a:ext cx="871378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lvl="2" indent="-357188"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1800" b="1" u="sng" dirty="0">
                <a:solidFill>
                  <a:srgbClr val="002060"/>
                </a:solidFill>
                <a:latin typeface="+mn-lt"/>
                <a:cs typeface="Arial" charset="0"/>
              </a:rPr>
              <a:t>APRIMORAMENTO</a:t>
            </a:r>
            <a:r>
              <a:rPr lang="pt-BR" sz="1800" b="1" dirty="0">
                <a:solidFill>
                  <a:srgbClr val="002060"/>
                </a:solidFill>
                <a:latin typeface="+mn-lt"/>
                <a:cs typeface="Arial" charset="0"/>
              </a:rPr>
              <a:t>  DA GOVERNANÇA PÚBLICA</a:t>
            </a:r>
            <a:r>
              <a:rPr lang="pt-BR" sz="1800" dirty="0">
                <a:latin typeface="+mn-lt"/>
                <a:cs typeface="Arial" charset="0"/>
              </a:rPr>
              <a:t>, com fortalecimento, em paralelo, do controle da legalidade e conformidade.</a:t>
            </a:r>
          </a:p>
          <a:p>
            <a:pPr marL="1171575" lvl="4" indent="-357188"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pt-BR" sz="1800" dirty="0">
                <a:latin typeface="+mn-lt"/>
                <a:cs typeface="Arial" charset="0"/>
              </a:rPr>
              <a:t>Atuação preventiva – identificação das causas estruturais dos problemas que se repetem ano após ano, acarretando custos maiores que os previstos e atrasos na entrega de serviços vitais à população;</a:t>
            </a:r>
          </a:p>
          <a:p>
            <a:pPr marL="1171575" lvl="4" indent="-357188" algn="just">
              <a:spcBef>
                <a:spcPts val="1200"/>
              </a:spcBef>
              <a:buFont typeface="Arial" charset="0"/>
              <a:buChar char="•"/>
              <a:defRPr/>
            </a:pPr>
            <a:endParaRPr lang="pt-BR" sz="2000" dirty="0">
              <a:latin typeface="+mn-lt"/>
              <a:cs typeface="Arial" charset="0"/>
            </a:endParaRPr>
          </a:p>
        </p:txBody>
      </p:sp>
      <p:sp>
        <p:nvSpPr>
          <p:cNvPr id="4" name="Seta em curva para baixo 3"/>
          <p:cNvSpPr/>
          <p:nvPr/>
        </p:nvSpPr>
        <p:spPr>
          <a:xfrm rot="3330845">
            <a:off x="4736432" y="3764608"/>
            <a:ext cx="898527" cy="356505"/>
          </a:xfrm>
          <a:prstGeom prst="curvedDownArrow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 rot="23346">
            <a:off x="5436096" y="3861048"/>
            <a:ext cx="2880320" cy="14401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FFC000"/>
                </a:solidFill>
              </a:rPr>
              <a:t>DESENVOLVIMENTO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 rot="23346">
            <a:off x="3450058" y="3218249"/>
            <a:ext cx="2136667" cy="7826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i="1" dirty="0"/>
              <a:t>GOVERNANÇA</a:t>
            </a:r>
          </a:p>
        </p:txBody>
      </p:sp>
      <p:pic>
        <p:nvPicPr>
          <p:cNvPr id="21520" name="Picture 4" descr="http://portal2.tcu.gov.br/portal/page/portal/TCU/administrativo/identidade_visual/download_marca/TCU%20Marca%20Co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46">
            <a:off x="1946275" y="3970338"/>
            <a:ext cx="1397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em curva para baixo 7"/>
          <p:cNvSpPr/>
          <p:nvPr/>
        </p:nvSpPr>
        <p:spPr>
          <a:xfrm rot="19009666">
            <a:off x="2860059" y="3486308"/>
            <a:ext cx="896580" cy="409053"/>
          </a:xfrm>
          <a:prstGeom prst="curvedDownArrow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 rot="23346">
            <a:off x="3413120" y="3901677"/>
            <a:ext cx="2445806" cy="1400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i="1" dirty="0">
                <a:solidFill>
                  <a:srgbClr val="008000"/>
                </a:solidFill>
              </a:rPr>
              <a:t>ADMINISTRAÇÃO</a:t>
            </a:r>
          </a:p>
          <a:p>
            <a:pPr algn="ctr">
              <a:defRPr/>
            </a:pPr>
            <a:r>
              <a:rPr lang="pt-BR" sz="2000" i="1" dirty="0">
                <a:solidFill>
                  <a:srgbClr val="008000"/>
                </a:solidFill>
              </a:rPr>
              <a:t>PÚBLICA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79388" y="5805488"/>
            <a:ext cx="8713787" cy="830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A GOVERNANÇA É RESPONSABILIDADE DA ADMINISTRAÇÃO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+mn-lt"/>
              </a:rPr>
              <a:t>O TCU COLABORA COM SUA MELHORIA</a:t>
            </a:r>
          </a:p>
        </p:txBody>
      </p:sp>
      <p:sp>
        <p:nvSpPr>
          <p:cNvPr id="11" name="Seta para a direita 10"/>
          <p:cNvSpPr/>
          <p:nvPr/>
        </p:nvSpPr>
        <p:spPr>
          <a:xfrm rot="16223346">
            <a:off x="4169569" y="5493544"/>
            <a:ext cx="628650" cy="1857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38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71438"/>
            <a:ext cx="8244408" cy="909637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002060"/>
                </a:solidFill>
              </a:rPr>
              <a:t>Administração </a:t>
            </a:r>
            <a:r>
              <a:rPr lang="pt-BR" sz="3600" b="1" dirty="0">
                <a:solidFill>
                  <a:srgbClr val="002060"/>
                </a:solidFill>
              </a:rPr>
              <a:t>Pública </a:t>
            </a:r>
            <a:r>
              <a:rPr lang="pt-BR" sz="3600" b="1" dirty="0" smtClean="0">
                <a:solidFill>
                  <a:srgbClr val="002060"/>
                </a:solidFill>
              </a:rPr>
              <a:t>transparente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863" cy="4525962"/>
          </a:xfrm>
        </p:spPr>
        <p:txBody>
          <a:bodyPr/>
          <a:lstStyle/>
          <a:p>
            <a:pPr lvl="0"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Fiscalizações com vistas a avaliar </a:t>
            </a:r>
            <a:r>
              <a:rPr lang="pt-BR" sz="2000" dirty="0"/>
              <a:t>o cumprimento da Lei 12.527/2011 (também conhecida por Lei de Acesso à Informação - LAI) </a:t>
            </a:r>
            <a:r>
              <a:rPr lang="pt-BR" sz="2000" dirty="0" smtClean="0"/>
              <a:t>por diversos órgãos e entidades federais (Acórdão 96/2016 – Plenário).</a:t>
            </a:r>
          </a:p>
          <a:p>
            <a:pPr lvl="0"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lvl="0"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000" dirty="0" smtClean="0"/>
              <a:t>Lei </a:t>
            </a:r>
            <a:r>
              <a:rPr lang="pt-BR" sz="2000" dirty="0"/>
              <a:t>12.527/2011, </a:t>
            </a:r>
            <a:r>
              <a:rPr lang="pt-BR" sz="2000" dirty="0" smtClean="0"/>
              <a:t>art</a:t>
            </a:r>
            <a:r>
              <a:rPr lang="pt-BR" sz="2000" dirty="0"/>
              <a:t>. 1º, parágrafo </a:t>
            </a:r>
            <a:r>
              <a:rPr lang="pt-BR" sz="2000" dirty="0" smtClean="0"/>
              <a:t>único: I </a:t>
            </a:r>
            <a:r>
              <a:rPr lang="pt-BR" sz="2000" dirty="0"/>
              <a:t>- os órgãos públicos integrantes da administração direta dos Poderes Executivo, Legislativo, incluindo as Cortes de Contas, e Judiciário e do Ministério Público; </a:t>
            </a:r>
            <a:r>
              <a:rPr lang="pt-BR" sz="2000" dirty="0" smtClean="0"/>
              <a:t>II </a:t>
            </a:r>
            <a:r>
              <a:rPr lang="pt-BR" sz="2000" dirty="0"/>
              <a:t>- as autarquias, as fundações públicas, as empresas públicas, as sociedades de economia mista e demais entidades controladas direta ou indiretamente pela União, Estados, Distrito Federal e Municípios. </a:t>
            </a:r>
          </a:p>
          <a:p>
            <a:pPr lvl="0"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/>
              <a:t/>
            </a:r>
            <a:br>
              <a:rPr lang="pt-BR" sz="2200" dirty="0"/>
            </a:br>
            <a:endParaRPr lang="pt-BR" altLang="pt-BR" sz="22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0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1" cy="909637"/>
          </a:xfrm>
        </p:spPr>
        <p:txBody>
          <a:bodyPr/>
          <a:lstStyle/>
          <a:p>
            <a:pPr lvl="0"/>
            <a:r>
              <a:rPr lang="pt-BR" sz="3200" b="1" dirty="0">
                <a:solidFill>
                  <a:srgbClr val="002060"/>
                </a:solidFill>
              </a:rPr>
              <a:t>Coibir a má gestão dos </a:t>
            </a:r>
            <a:r>
              <a:rPr lang="pt-BR" sz="3200" b="1" dirty="0" smtClean="0">
                <a:solidFill>
                  <a:srgbClr val="002060"/>
                </a:solidFill>
              </a:rPr>
              <a:t>recursos públicos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863" cy="4525962"/>
          </a:xfrm>
        </p:spPr>
        <p:txBody>
          <a:bodyPr/>
          <a:lstStyle/>
          <a:p>
            <a:pPr lvl="0" algn="just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Fiscalizações com vistas a avaliar a regular aplicação dos recursos;</a:t>
            </a:r>
          </a:p>
          <a:p>
            <a:pPr algn="l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Trabalhos de cunho pedagógico para orientar os gestores públicos. Exemplo: levantamento destinado a obter </a:t>
            </a:r>
            <a:r>
              <a:rPr lang="pt-BR" sz="2200" dirty="0">
                <a:solidFill>
                  <a:schemeClr val="tx1"/>
                </a:solidFill>
              </a:rPr>
              <a:t>e sistematizar informações sobre legislação, jurisprudência, acórdãos, normas, padrões, estudos e pesquisas relacionados às aquisições </a:t>
            </a:r>
            <a:r>
              <a:rPr lang="pt-BR" sz="2200" dirty="0" smtClean="0">
                <a:solidFill>
                  <a:schemeClr val="tx1"/>
                </a:solidFill>
              </a:rPr>
              <a:t>públicas (Riscos e Controle nas Aquisições), publicado </a:t>
            </a:r>
            <a:r>
              <a:rPr lang="pt-BR" sz="2200" dirty="0">
                <a:solidFill>
                  <a:schemeClr val="tx1"/>
                </a:solidFill>
              </a:rPr>
              <a:t>na Internet </a:t>
            </a:r>
            <a:r>
              <a:rPr lang="pt-BR" sz="2200" dirty="0" smtClean="0">
                <a:solidFill>
                  <a:schemeClr val="tx1"/>
                </a:solidFill>
              </a:rPr>
              <a:t>(acesso público: </a:t>
            </a:r>
            <a:r>
              <a:rPr lang="pt-BR" sz="2200" u="sng" dirty="0">
                <a:hlinkClick r:id="rId3"/>
              </a:rPr>
              <a:t>http://www.tcu.gov.br/arquivosrca/ManualOnLine.htm</a:t>
            </a:r>
            <a:r>
              <a:rPr lang="pt-BR" sz="2200" dirty="0"/>
              <a:t>​</a:t>
            </a:r>
          </a:p>
          <a:p>
            <a:pPr algn="l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pt-B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1" cy="909637"/>
          </a:xfrm>
        </p:spPr>
        <p:txBody>
          <a:bodyPr/>
          <a:lstStyle/>
          <a:p>
            <a:pPr lvl="0"/>
            <a:r>
              <a:rPr lang="pt-BR" sz="3200" b="1" dirty="0" smtClean="0">
                <a:solidFill>
                  <a:srgbClr val="002060"/>
                </a:solidFill>
              </a:rPr>
              <a:t>Riscos e Controle nas Aquisições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016442"/>
            <a:ext cx="9144000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ecessidade da contratação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O que é?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1. 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3"/>
              </a:rPr>
              <a:t>É a justificativa da contratação de uma solução, decorrente da necessidade de atender a uma demanda do negócio (1)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Não otimização de processo de trabalho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2. </a:t>
            </a: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4"/>
              </a:rPr>
              <a:t>Risco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4"/>
              </a:rPr>
              <a:t>: Não otimização dos processos de trabalho associados ao objeto da contratação (2)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,  </a:t>
            </a: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levando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 a contratação de uma solução que poderia ter sido evitada ou ter sido executada em melhores condições (</a:t>
            </a:r>
            <a:r>
              <a:rPr kumimoji="0" lang="pt-BR" altLang="pt-BR" sz="1400" b="0" i="0" u="none" strike="noStrike" cap="none" normalizeH="0" baseline="0" dirty="0" err="1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e.g.melhores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 definições de requisitos), </a:t>
            </a: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com consequente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 desperdício de recursos. </a:t>
            </a:r>
            <a:b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</a:b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Sugestão de controle interno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: Requisitante da solução deve declarar nos autos do processo de contratação de que os esforços para otimizar os processos de trabalho existentes se esgotaram ou não são suficientes para que o órgão alcance os resultados pretendidos com a contratação.</a:t>
            </a: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Ausência de designação da gestora da solução</a:t>
            </a:r>
            <a:endParaRPr kumimoji="0" lang="pt-BR" alt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3. 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5"/>
              </a:rPr>
              <a:t>Risco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5"/>
              </a:rPr>
              <a:t>: Ausência de designação de gestora da solução (3)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, 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levando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 à manutenção de uma solução (e seu(s) contrato(s)) que não atenda mais a uma necessidade do órgão, seja porque a solução não consiga mais atender a essa necessidade, seja porque essa necessidade deixou de existir,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com consequente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 desperdício de recursos.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4. Sugestão de controle interno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: A alta administração deve publicar normativo definindo qual é a unidade gestora de cada solução do órgão, que normalmente é o requisitante da solução, e quais são as obrigações deste com relação à solução.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5. 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Sugestão de controle interno compensatório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: Assessoria jurídica não aprova processo de prorrogação contratual que não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contenha,nos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 autos da contratação, declaração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expressa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do requisitante de que a manutenção da solução é conveniente e oportuna por continuar atendendo a uma necessidade de negócio (4)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37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1" cy="909637"/>
          </a:xfrm>
        </p:spPr>
        <p:txBody>
          <a:bodyPr/>
          <a:lstStyle/>
          <a:p>
            <a:pPr lvl="0"/>
            <a:r>
              <a:rPr lang="pt-BR" sz="3200" b="1" dirty="0" smtClean="0">
                <a:solidFill>
                  <a:srgbClr val="002060"/>
                </a:solidFill>
              </a:rPr>
              <a:t>Riscos e Controle nas Aquisições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18" y="1026269"/>
            <a:ext cx="8784977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ermo de referência ou projeto básico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O que é?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1. 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3"/>
              </a:rPr>
              <a:t>O termo de referência ou o projeto básico é o documento, elaborado a partir dos estudos técnicos preliminares, deve conter os elementos necessários e suficientes, com nível de precisão adequado, para caracterizar o objeto da licitação (1)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Considerações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2. 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4"/>
              </a:rPr>
              <a:t>Como deve ser elaborado com base nos estudos técnicos preliminares, só o pode ser elaborado após a aprovação daquele (2)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3. 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5"/>
              </a:rPr>
              <a:t>A elaboração de termo de referência ou projeto básico é obrigatória para toda contratação, independentemente da forma de seleção do fornecedor se dar por licitação (3)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,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6"/>
              </a:rPr>
              <a:t>por contratação direta(4)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 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7"/>
              </a:rPr>
              <a:t>ou por adesão à ata de registro de preços (5)</a:t>
            </a: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pt-BR" altLang="pt-BR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pt-BR" altLang="pt-BR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Termo de referência ou projeto básico incompleto ou inconsistente</a:t>
            </a:r>
            <a:endParaRPr kumimoji="0" lang="pt-BR" alt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4. 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Risco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: Termo de referência (TR) ou projeto básico (PB) incompleto ou inconsistente,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levando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 a TR ou PB cujo conteúdo não permite selecionar a proposta mais vantajosa para a Administração ou a contrato sem mecanismos adequados para a gestão contratual,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com consequente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8"/>
              </a:rPr>
              <a:t> desperdício de recursos (e.g., financeiro, pessoal) públicos (6)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5. 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9"/>
              </a:rPr>
              <a:t>Sugestão de controle interno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9"/>
              </a:rPr>
              <a:t>: OGS elabora lista de verificação (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9"/>
              </a:rPr>
              <a:t>checklist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  <a:hlinkClick r:id="rId9"/>
              </a:rPr>
              <a:t>) para verificar a completude do TR ou PB (7)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6. Sugestão de controle interno compensatório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: Equipe de planejamento elabora lista de verificação (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checklist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+mn-lt"/>
              </a:rPr>
              <a:t>) para verificar a completude do TR ou PB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6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Raynério\Desktop\Portal do Tribunal de Contas da União_files\232710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75856" y="620688"/>
            <a:ext cx="4464496" cy="29642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002060"/>
                </a:solidFill>
                <a:ea typeface="+mn-ea"/>
                <a:cs typeface="+mn-cs"/>
              </a:rPr>
              <a:t>Obrigada!</a:t>
            </a:r>
            <a:endParaRPr lang="pt-BR" sz="36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3995936" y="4198144"/>
            <a:ext cx="4608512" cy="67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latin typeface="Calibri" panose="020F0502020204030204" pitchFamily="34" charset="0"/>
              </a:rPr>
              <a:t>Secretaria de Controle Externo no Amazonas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latin typeface="Calibri" panose="020F0502020204030204" pitchFamily="34" charset="0"/>
              </a:rPr>
              <a:t>Rua Joaquim Nabuco, 1193, Centro, Manaus/AM – </a:t>
            </a:r>
            <a:r>
              <a:rPr lang="pt-BR" altLang="pt-BR" b="1" dirty="0" err="1">
                <a:latin typeface="Calibri" panose="020F0502020204030204" pitchFamily="34" charset="0"/>
              </a:rPr>
              <a:t>tel</a:t>
            </a:r>
            <a:r>
              <a:rPr lang="pt-BR" altLang="pt-BR" b="1" dirty="0">
                <a:latin typeface="Calibri" panose="020F0502020204030204" pitchFamily="34" charset="0"/>
              </a:rPr>
              <a:t> (92 - 33039800)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b="1" dirty="0">
                <a:latin typeface="Calibri" panose="020F0502020204030204" pitchFamily="34" charset="0"/>
              </a:rPr>
              <a:t>Secex-am@tcu.gov.br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3956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059832" y="312440"/>
            <a:ext cx="2908300" cy="1676400"/>
            <a:chOff x="2016" y="816"/>
            <a:chExt cx="1832" cy="10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Oval 1041"/>
            <p:cNvSpPr>
              <a:spLocks noChangeArrowheads="1"/>
            </p:cNvSpPr>
            <p:nvPr/>
          </p:nvSpPr>
          <p:spPr bwMode="auto">
            <a:xfrm>
              <a:off x="2016" y="816"/>
              <a:ext cx="1832" cy="105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6633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Rectangle 1042"/>
            <p:cNvSpPr>
              <a:spLocks noChangeArrowheads="1"/>
            </p:cNvSpPr>
            <p:nvPr/>
          </p:nvSpPr>
          <p:spPr bwMode="auto">
            <a:xfrm>
              <a:off x="2112" y="1056"/>
              <a:ext cx="1492" cy="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pt-B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Controle Externo</a:t>
              </a:r>
            </a:p>
            <a:p>
              <a:pPr defTabSz="762000">
                <a:defRPr/>
              </a:pPr>
              <a:endParaRPr lang="pt-B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pic>
        <p:nvPicPr>
          <p:cNvPr id="1028" name="Picture 3" descr="C:\SistemasTCU\sisdoc\LogoTcu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838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659563" y="1341438"/>
            <a:ext cx="1905000" cy="1066800"/>
          </a:xfrm>
          <a:prstGeom prst="ellipse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Recursos </a:t>
            </a:r>
          </a:p>
          <a:p>
            <a:pPr algn="ctr" eaLnBrk="0" hangingPunct="0">
              <a:defRPr/>
            </a:pPr>
            <a:r>
              <a:rPr lang="pt-BR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federais</a:t>
            </a:r>
            <a:endParaRPr lang="pt-BR" sz="2400" dirty="0">
              <a:solidFill>
                <a:srgbClr val="006633"/>
              </a:solidFill>
              <a:cs typeface="+mn-cs"/>
            </a:endParaRPr>
          </a:p>
        </p:txBody>
      </p:sp>
      <p:grpSp>
        <p:nvGrpSpPr>
          <p:cNvPr id="3" name="Group 1030"/>
          <p:cNvGrpSpPr>
            <a:grpSpLocks/>
          </p:cNvGrpSpPr>
          <p:nvPr/>
        </p:nvGrpSpPr>
        <p:grpSpPr bwMode="auto">
          <a:xfrm>
            <a:off x="457200" y="2971800"/>
            <a:ext cx="1776413" cy="695325"/>
            <a:chOff x="676" y="2750"/>
            <a:chExt cx="1000" cy="4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6" name="Rectangle 1031"/>
            <p:cNvSpPr>
              <a:spLocks noChangeArrowheads="1"/>
            </p:cNvSpPr>
            <p:nvPr/>
          </p:nvSpPr>
          <p:spPr bwMode="auto">
            <a:xfrm>
              <a:off x="676" y="2750"/>
              <a:ext cx="1000" cy="42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6633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Rectangle 1032"/>
            <p:cNvSpPr>
              <a:spLocks noChangeArrowheads="1"/>
            </p:cNvSpPr>
            <p:nvPr/>
          </p:nvSpPr>
          <p:spPr bwMode="auto">
            <a:xfrm>
              <a:off x="796" y="2818"/>
              <a:ext cx="828" cy="27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pt-BR" sz="2000" b="1" dirty="0">
                  <a:latin typeface="Tahoma" pitchFamily="34" charset="0"/>
                  <a:cs typeface="+mn-cs"/>
                </a:rPr>
                <a:t>Executivo</a:t>
              </a:r>
              <a:endParaRPr lang="pt-BR" sz="2400" dirty="0"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1071"/>
          <p:cNvGrpSpPr>
            <a:grpSpLocks/>
          </p:cNvGrpSpPr>
          <p:nvPr/>
        </p:nvGrpSpPr>
        <p:grpSpPr bwMode="auto">
          <a:xfrm>
            <a:off x="2590800" y="2971800"/>
            <a:ext cx="1835150" cy="695325"/>
            <a:chOff x="676" y="2750"/>
            <a:chExt cx="1000" cy="4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9" name="Rectangle 1072"/>
            <p:cNvSpPr>
              <a:spLocks noChangeArrowheads="1"/>
            </p:cNvSpPr>
            <p:nvPr/>
          </p:nvSpPr>
          <p:spPr bwMode="auto">
            <a:xfrm>
              <a:off x="676" y="2750"/>
              <a:ext cx="1000" cy="42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6633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Rectangle 1073"/>
            <p:cNvSpPr>
              <a:spLocks noChangeArrowheads="1"/>
            </p:cNvSpPr>
            <p:nvPr/>
          </p:nvSpPr>
          <p:spPr bwMode="auto">
            <a:xfrm>
              <a:off x="749" y="2818"/>
              <a:ext cx="875" cy="27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pt-BR" sz="2000" b="1" dirty="0">
                  <a:latin typeface="Tahoma" pitchFamily="34" charset="0"/>
                  <a:cs typeface="+mn-cs"/>
                </a:rPr>
                <a:t>Legislativo</a:t>
              </a:r>
              <a:endParaRPr lang="pt-BR" sz="2400" dirty="0">
                <a:latin typeface="Arial" charset="0"/>
                <a:cs typeface="+mn-cs"/>
              </a:endParaRPr>
            </a:p>
          </p:txBody>
        </p:sp>
      </p:grpSp>
      <p:grpSp>
        <p:nvGrpSpPr>
          <p:cNvPr id="5" name="Group 1033"/>
          <p:cNvGrpSpPr>
            <a:grpSpLocks/>
          </p:cNvGrpSpPr>
          <p:nvPr/>
        </p:nvGrpSpPr>
        <p:grpSpPr bwMode="auto">
          <a:xfrm>
            <a:off x="4624388" y="2951163"/>
            <a:ext cx="1808162" cy="695325"/>
            <a:chOff x="3860" y="2750"/>
            <a:chExt cx="984" cy="4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" name="Rectangle 1034"/>
            <p:cNvSpPr>
              <a:spLocks noChangeArrowheads="1"/>
            </p:cNvSpPr>
            <p:nvPr/>
          </p:nvSpPr>
          <p:spPr bwMode="auto">
            <a:xfrm>
              <a:off x="3860" y="2750"/>
              <a:ext cx="984" cy="42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6633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Rectangle 1035"/>
            <p:cNvSpPr>
              <a:spLocks noChangeArrowheads="1"/>
            </p:cNvSpPr>
            <p:nvPr/>
          </p:nvSpPr>
          <p:spPr bwMode="auto">
            <a:xfrm>
              <a:off x="3971" y="2818"/>
              <a:ext cx="818" cy="27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pt-BR" sz="2000" b="1" dirty="0">
                  <a:latin typeface="Tahoma" pitchFamily="34" charset="0"/>
                  <a:cs typeface="+mn-cs"/>
                </a:rPr>
                <a:t>Judiciário</a:t>
              </a:r>
              <a:endParaRPr lang="pt-BR" sz="2400" dirty="0">
                <a:latin typeface="Arial" charset="0"/>
                <a:cs typeface="+mn-cs"/>
              </a:endParaRPr>
            </a:p>
          </p:txBody>
        </p:sp>
      </p:grpSp>
      <p:sp>
        <p:nvSpPr>
          <p:cNvPr id="25" name="Rectangle 1088"/>
          <p:cNvSpPr>
            <a:spLocks noChangeArrowheads="1"/>
          </p:cNvSpPr>
          <p:nvPr/>
        </p:nvSpPr>
        <p:spPr bwMode="auto">
          <a:xfrm>
            <a:off x="6705600" y="2971800"/>
            <a:ext cx="1860550" cy="6969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6633"/>
              </a:solidFill>
              <a:latin typeface="Arial" charset="0"/>
              <a:cs typeface="+mn-cs"/>
            </a:endParaRPr>
          </a:p>
        </p:txBody>
      </p:sp>
      <p:sp>
        <p:nvSpPr>
          <p:cNvPr id="26" name="Rectangle 1089"/>
          <p:cNvSpPr>
            <a:spLocks noChangeArrowheads="1"/>
          </p:cNvSpPr>
          <p:nvPr/>
        </p:nvSpPr>
        <p:spPr bwMode="auto">
          <a:xfrm>
            <a:off x="6804025" y="2997200"/>
            <a:ext cx="1639888" cy="603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Estados</a:t>
            </a:r>
            <a:r>
              <a:rPr lang="pt-BR" sz="2000" dirty="0">
                <a:latin typeface="Tahoma" pitchFamily="34" charset="0"/>
                <a:cs typeface="+mn-cs"/>
              </a:rPr>
              <a:t> </a:t>
            </a:r>
            <a:r>
              <a:rPr lang="pt-BR" sz="2000" b="1" dirty="0">
                <a:latin typeface="Tahoma" pitchFamily="34" charset="0"/>
                <a:cs typeface="+mn-cs"/>
              </a:rPr>
              <a:t>e</a:t>
            </a:r>
          </a:p>
          <a:p>
            <a:pPr algn="ctr"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Municípios</a:t>
            </a:r>
            <a:endParaRPr lang="pt-BR" sz="2000" dirty="0">
              <a:latin typeface="Tahoma" pitchFamily="34" charset="0"/>
              <a:cs typeface="+mn-cs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468313" y="4005263"/>
            <a:ext cx="1776412" cy="695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6633"/>
              </a:solidFill>
              <a:latin typeface="Arial" charset="0"/>
              <a:cs typeface="+mn-cs"/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611188" y="3995738"/>
            <a:ext cx="1654175" cy="7064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Controle </a:t>
            </a:r>
          </a:p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Interno</a:t>
            </a: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2555875" y="4005263"/>
            <a:ext cx="1776413" cy="695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6633"/>
              </a:solidFill>
              <a:latin typeface="Arial" charset="0"/>
              <a:cs typeface="+mn-cs"/>
            </a:endParaRPr>
          </a:p>
        </p:txBody>
      </p:sp>
      <p:sp>
        <p:nvSpPr>
          <p:cNvPr id="38" name="Rectangle 1031"/>
          <p:cNvSpPr>
            <a:spLocks noChangeArrowheads="1"/>
          </p:cNvSpPr>
          <p:nvPr/>
        </p:nvSpPr>
        <p:spPr bwMode="auto">
          <a:xfrm>
            <a:off x="4716463" y="4005263"/>
            <a:ext cx="1776412" cy="695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6633"/>
              </a:solidFill>
              <a:latin typeface="Arial" charset="0"/>
              <a:cs typeface="+mn-cs"/>
            </a:endParaRPr>
          </a:p>
        </p:txBody>
      </p:sp>
      <p:sp>
        <p:nvSpPr>
          <p:cNvPr id="41" name="Rectangle 1031"/>
          <p:cNvSpPr>
            <a:spLocks noChangeArrowheads="1"/>
          </p:cNvSpPr>
          <p:nvPr/>
        </p:nvSpPr>
        <p:spPr bwMode="auto">
          <a:xfrm>
            <a:off x="6732588" y="4005263"/>
            <a:ext cx="1776412" cy="695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6633"/>
              </a:solidFill>
              <a:latin typeface="Arial" charset="0"/>
              <a:cs typeface="+mn-cs"/>
            </a:endParaRP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2700338" y="3994150"/>
            <a:ext cx="16002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Controle </a:t>
            </a:r>
          </a:p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Interno</a:t>
            </a: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4859338" y="3994150"/>
            <a:ext cx="16002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Controle </a:t>
            </a:r>
          </a:p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Interno</a:t>
            </a:r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6875463" y="3994150"/>
            <a:ext cx="160020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Controle </a:t>
            </a:r>
          </a:p>
          <a:p>
            <a:pPr>
              <a:defRPr/>
            </a:pPr>
            <a:r>
              <a:rPr lang="pt-BR" sz="2000" b="1" dirty="0">
                <a:latin typeface="Tahoma" pitchFamily="34" charset="0"/>
                <a:cs typeface="+mn-cs"/>
              </a:rPr>
              <a:t>Interno</a:t>
            </a:r>
          </a:p>
        </p:txBody>
      </p:sp>
      <p:grpSp>
        <p:nvGrpSpPr>
          <p:cNvPr id="1043" name="Group 29"/>
          <p:cNvGrpSpPr>
            <a:grpSpLocks/>
          </p:cNvGrpSpPr>
          <p:nvPr/>
        </p:nvGrpSpPr>
        <p:grpSpPr bwMode="auto">
          <a:xfrm>
            <a:off x="323850" y="5013325"/>
            <a:ext cx="6019800" cy="1155700"/>
            <a:chOff x="-22" y="3601"/>
            <a:chExt cx="3711" cy="728"/>
          </a:xfrm>
        </p:grpSpPr>
        <p:pic>
          <p:nvPicPr>
            <p:cNvPr id="1051" name="Picture 30" descr="brasil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3783"/>
              <a:ext cx="671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31" descr="brasili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3647"/>
              <a:ext cx="757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32"/>
            <p:cNvGraphicFramePr>
              <a:graphicFrameLocks noChangeAspect="1"/>
            </p:cNvGraphicFramePr>
            <p:nvPr/>
          </p:nvGraphicFramePr>
          <p:xfrm>
            <a:off x="2263" y="3601"/>
            <a:ext cx="773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CorelPhotoPaint.Image.9" r:id="rId7" imgW="6528276" imgH="4608195" progId="">
                    <p:embed/>
                  </p:oleObj>
                </mc:Choice>
                <mc:Fallback>
                  <p:oleObj name="CorelPhotoPaint.Image.9" r:id="rId7" imgW="6528276" imgH="46081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" y="3601"/>
                          <a:ext cx="773" cy="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3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" y="3647"/>
              <a:ext cx="70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2" descr="foto aere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3601"/>
              <a:ext cx="86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Seta para cima 33"/>
          <p:cNvSpPr/>
          <p:nvPr/>
        </p:nvSpPr>
        <p:spPr>
          <a:xfrm>
            <a:off x="1187450" y="3716338"/>
            <a:ext cx="288925" cy="217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Seta para cima 35"/>
          <p:cNvSpPr/>
          <p:nvPr/>
        </p:nvSpPr>
        <p:spPr>
          <a:xfrm>
            <a:off x="3348038" y="3716338"/>
            <a:ext cx="287337" cy="217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Seta para cima 36"/>
          <p:cNvSpPr/>
          <p:nvPr/>
        </p:nvSpPr>
        <p:spPr>
          <a:xfrm>
            <a:off x="5435600" y="3716338"/>
            <a:ext cx="288925" cy="217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Seta para cima 38"/>
          <p:cNvSpPr/>
          <p:nvPr/>
        </p:nvSpPr>
        <p:spPr>
          <a:xfrm>
            <a:off x="7451725" y="3716338"/>
            <a:ext cx="288925" cy="217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1343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AutoShape 4" descr="data:image/jpeg;base64,/9j/4AAQSkZJRgABAQAAAQABAAD/2wCEAAkGBxQTEhUUEhQVFBQUFxQUFBgXFRcYFBQVFBQXFxQUFRUYHCggGBolHBQUITEhJSkrLi4uFx8zODMsNygtLisBCgoKDg0OGhAQGywkHCQsLCwsLCwsLCwsLCwsLCwsLCwsLCwsLCwsLCwsLCwsLCwsLCwsLCwsLCwsLCwsLCwsLP/AABEIAMIBAwMBIgACEQEDEQH/xAAbAAACAwEBAQAAAAAAAAAAAAAAAQIDBAYFB//EAD8QAAEDAgMFBQYDBwMFAQAAAAEAAhEDIRIxQQRRYXGBBRMikaEyUrHB0fAGFEIVU2KCkuHxM0OiByNy0uKD/8QAGQEBAQEBAQEAAAAAAAAAAAAAAAECAwQF/8QAJxEBAAIBAwQBAwUAAAAAAAAAAAERAhIhMQMTQVFhcZHwBBQysfH/2gAMAwEAAhEDEQA/AOoQmiF73zSQmhAkJwiECTQhEJCaEChEJoQKEk0IEhNEKhIlCEAhCIUAhEIQCEJSiiEoTlJAoRCaSWhQjCmhLKRwpYVNCWUhhQpSmllLkKUIhZtuiQnCIS0okJwiEtSRCcJwlojCIUkJZSMIhSShLKRhEKSEtaRhEJoS0ooShNCWUihNCWUSSkkllElCkkllEkpJJZRJKSSWUSE0QpZRITSSwk0k0WmlCELFtUaSE0taJClCUJZRIThOEspFCcIhLKJCcJQllEhOEQllIwhOEQllEhOEoSyiQmhLKRQmhLKKEQgoSyihCEksoIQlKWUIQiUksoJIRCWUEJ4Uk1GmWlCSUrFt0khRTSykkKKEspJEqKEWkpRKihBKUpUUSgcolIuQEKOUSs1eqTSc6nZ2EluJpsY1aYIPAwo7JtJe1rsBAcGk+JsXEmIJU1RdGmatpa+fseR3H6pyqml2rf8AlJ+AUqdRrrscHAGDE2IzF9QtCUoJRCUIglEqJRKByiVFCCUpEqMpSgkklKUoJSlKjKJRUpSxKMolBKUKEpoNcIaJuLrknfh2uCSQ+byRBmc8nKg9n1G+HvHNiRGUSLiJXLHqY5cf0sxlHMO1AVdWs1vtOa3W5At1XEjs10QKkDcCI+KQ7K/jHp9Vvb5+0s6pdv37LeNvi9nxDxct6l3jYnEI0MiPNcQezN9TKwysOHmojstur/vyV+/2NTtTtdMWNRn9bee9P83T/eM/qb9VxX7MZ75++ik3YGD9bla+pql1zu0qP7xnmq3dr0B/uD1PyXL/AJRnvO8gpflmb3JXwmqXS/tmh+8HkfopftWjP+oPX6Ll3bNT/iUqfZ7SJAfGd7fFWo/KLl0zu06IzqN+PwVdTtfZyCHVWid5jyXP0+z2ucAGkkwAJMkmwFznK9va/wDpGX4i19JrnATJqmHYjLhERItzErOUxDeGOWXDb+Dez9nfsz2V9opMc59YYadVgOFzyWnxSciB0XVN/DVEsDadVwwgAEFjjAECxbC+a9pf9LKlGljLqZwyXEVKnivI8JbawjO0krltm/DoaSK7S4gx4XWzE5xpi81ziLnZ1naN6fS+1GGgXFlZm0tacBDQA5lQXLXPa4ibjwwCuWHadZlFzKQDamInHGMXzOHfMLnto7Gie6FaLf7sDMzIxXth8lpq9jtxAt78CSLVjECIOcgm/ouket3O972XbH+IdrNTxV2ODbuZ3IbiAzbMgtOa6Kv2vWwz3IbEGcTug9mL5Z6ri9p7KacUF+PEYJqSQ3FbF4vcPO6K+xOYzDRfVcRjdBDCwuwQzMWOKL/Bc8sMp4l2x6uMc4xL6VSqk5tLZiJBvO4kCclMrhuy61UMZ3j6xqQ0vBc7DiDb2Fj4pXTtqt7mam07XQLgARRYQPG4NbDsXiN26WldZ2i3DGNU03vqNFy4AcSFl7T7aoUHhrsb8VOm5gY3ES54vPiAF7RMyVyvbe0uoVQwbdttRstLTUqVS7TE2xgblS/tqq4uw7VWExYB1rDIxrHqpUz5dIjGOYt0Te32EWo7Y7EJvSp2mbQKm5ey3xDEA7CfeaReMua4TZu0apcB+Z2t0yImoG3BF4iB4vQLR2bWe1zgX1YgmazpxEFvhbmSTAO6xutaWMnYuSXLurE5ypDanjKQtaHLU6WQiVzB2l3Hd0SbtDhJE3z3lNBqdMazfeb5hZ39oUw/CXDS+knRc+ampEqGITOG4yNpEcYV0Lqh1H5pnvD1QubO1u/i/qQmhnUsqbU8Zuf5uhVHaCc8R81pHZ7hnUA/msPgmabB/ut/q+l1zxzx8O+WGTJ3vA/0lMVp0PkfopuAE/8Adndd8/G6zOj96fr5ldIlzpfjPuuPQ/RMOOrSOdvisxFPV09B8lA0aO9/Qu+qWU2zxHmEjU5HkW/VZBTpfxzzd83K1tWmBZrvRW0pL8zwn+ZnzcgbR/COr228iVDv2+75nKOEK3vx7jeEqWUgNpE/p/qPyaVNu0N3+QP0T7w6NaOir26s8MOFocTDYE2xWxGLgNmem5SZpYhR2pUqtg0H1KdRptEAHXFIM24FZ2fiTtVgvX2ibZYngHC0kEEuyJI4wobH201rQ1tWjUtn3gxW15rRU22W+AXmfaDhygOaVxnebbjaKiGc/jntR0sfXdglrXY6VMAhxIkYqcmLa6qTPzbyIrUzIBJ7oWJ/TZ5k/e5ZK1V7S53c0nYvaLWkVHAC17hxHErf2f2gGsaIc62YpvAmTbxAEmIv8czvHKLq2Zv08TtPtXaqR/1GOGmFjbwXA74u0rM/8SbSHMaHNdja104AA0kkEG2kLf21tJp+JjXQXA3abWMiMOU8dVZQFWGyyDnBOkk/u+IVufa1Fbw83Zu16z3CXMaXvDJLLXGEExmLRwWr8QbbV2Tu4exznNP+3Aa0Rx1PwVdFj21Gue0EMcHEY2XsdzBGYPRYPxJtDK1UvdUa2waGiXEACdM7k+al7Fb7Q938Pdp7RUNOo4gDG0jwDCQHPnFbKWR/Mu77Y/EtavT7s9ywAtINNhDgWkOGGXGLgZDRfMPwx2nB7umS5pLYx2ayB4ok/qN4AXZ1KjdzvT6qxETyXOMqH0qkkmqTJJMtEknOSVdTke67iQ7y8LggVWaA+dzxhLvQMmeq1SapJxd70ch9VdsO0upuDgZeMnFjHObPulzTh1yhVnaT7nxPwR+ZOjB5H6ppieU1ylVq4iSRc3MQPQAAKIPA+aBtL9Gj0+ZSG11OE8gtMpX931Ue7do0KP5ipqYSLnnU+qqLRQduQdmKoc1x3+p+aTaHXqQfUoNHdHeEKnuOCEtEndnx70cXEAcpVjOy2cD1meS9o0j7xPVUvbU0E/zD5hefHqYvVlhLC3suno34x0Uv2c33Pitbu81aeWIfIqTaZ1afNXuQz25YB2cBfBw1TOyEfpHovQwnRpHUKt7XA6n1+andhe1LEaD/AHW+irNCp7o9PovSNTeHdGk/JJjue/2Cr3I9p259PMLX7huNwkaTtcua9XCDniMcEy3gfP8Asncj2dufTxnUTG7df4JvODiSLAkCd+l17P5aeHX6KNTY26gFTu4+17WT5bV/CZJJykkwNPNGz/hFxNi6V9QOxUzmPUhNuwM3eq45ZY+HbHHLy+dV/wAMVKbf9V/IPd/hQ2bs1+r6x/8A0ePmvoG07EwmSY9T8VQ7ZKbZl+XC6uMplDgdo7MeT7T+EvcfiVEdizEiedz6rs3s3ZclXB+9V2jFznNylPsIBw8Iz3Nhb6vYrDciNLN+QXuAclZCumE1yxdn9mNYZC9gPB+z9FmY0ZT9R5JmxMnjmfhC1GznO60jn6qJB0CrJIvv8/OENI5HIkrTJhpA1mdLKRxczrEn0UAQP1ctOmaAwHKRrIm3NBIHnzhDHTJ1HO/IqLnaSY3kD0NkETr0ix80FjiRcj0GqWLl1zVQaRrbdaedtEr5Ys7XLbenoiUsnXTKx+SBxn76qttQi0gmd4/yiobeJwE7zAz0lUoFrTmanRzo9ChJwZKFLKdUBxCQSjifRKF8y30aShCgFIH7/spa0lhTgKvDzPkiN1kspOUKIHNIlS1pMDgqH7WwGC5vQyfIK2FVVpMjxAenxCRlHkqUPz9PQ/8AE9dFnq9oOPsCx1iQqKlKhn3jgBudIEcSPmqmV6QMtLn8XYYPHFhXSIx9SzOr3BV9rcRLnOjXDAnLjksx20iL4ZyJ+cq9/aUzhpNOlyCL7ziWf87JjC0HOzfDlpOq9OMR6cMpn2rqVDrinIa+kqDSM5ytnfqg7WXEQ0QN8gk8IBha21SLxxMAgev0C6MKqrR1O8/2VQZkYFsuqfeuJgNMZlxy6AST1Cj31yC5gvaYLj0xE+gS2aPW8DoZ80zT4nmPvJS7txFjPIfGUi2I0IuMzB1j71VCw2gydb/2V9NgaAL65R9FUXn+HyJMefqoEEaF3QQPP6qonhuZsN5JHq2yg6tB9lxjKcXnc3Q5sydwysf77k2VXHMQImbEG2V7jyCIsYMQBcOIlsRyBmOiq72Dc8Lg7spU4JMgCOUk2mBBHzUgbZttplbiIKqKqYBuRGmRB5WMnRWggwNYyNhA3XVTy65BnKIiPNoBlWlpiR4TkSZOd+iAoNJmQ0Dnp15J1KYBkRJmYjdrfOyoIcXHCbC+TjNtbR6q6nSdm6cXAaHhdA20oFwOsa8RqotoNH6cIzzF/p1VZ2ZzsnW4QLjfIKlJBuOUB7vMi0dEEhUG71H/ALJqp0m4Ajk8ekIQdbH3/ZE/chVmenNSAIXy7fRT5ouqctZUse5Syk+7SI4/BIvP+AmHn7ClwtSQdxWLbtvwWDTO/CcPORK24knsBHiAI3K4zHlJifDwmdoPeTDyB0g8RbJVmQLvJOpluut5hejU7DpEz4r/AMS8vbdmfTMUw86SYMDrK9WOfTnhxyxzXDYSbiHN0M4jxOiHMYBdjw7g0QfL7uvP2mrVbBdI32N/MW6JM7RafCSAZucREeefJdbc6ltp0Abmbza5YFFwBdDQ06Zx6RdVNqNklxE6EgCY1sU318RMYHHqQN9o+aqbGKBOfdgDPxDD1BVvcYoJqAAfpa4x6QsYD3RhhoEmYJJ3+0Aeq1tGIS0jmB8hKm67I19ja92ZIygl2E8SAISfsTgPCMvdt09qFZkbSTxJAVmJ+kZwZIjpHzCrNvO7irYhn/lJBnhY3VxoPAyqE7gYEcB95LZBuSMvPzmygIm5I3XMfBS58NVHllptvGBwIvcEf8sgOBVjGvBJwnzaAJ3Xkre2phMHLr8VVVpattzP0VjJnLFmfXOrIj19YV7BaQGznGnKBKiaNp1vm1rvgAqA1p97cSGlkfNbtilzwHCHhonNucjhl8FFxZENNxocUCNxiyi/ZR/EeLi5wEcDZZ3bO7GCKmega30lVFzwIBAa86Egm+8anyUaW1i4LXAk3u4DztCNpZU/SbjTxAHoDCua9xbBbBHDGJ88uaCsbXSJa0hrjkQx7Xf1EkFXCmwW9kcLEDcTN+SzflAWkENJMz4XMPpNkjswAs3dYl0KjW17JAD5j9OUnjIlUlwLpc5xA3tYfUCQqmUahmwAMXsT5EyphlQRMRpJHxKIuLAb3/p/+kLMajdajRw75tkKLUusAO5Mjl5KGPgepQCfuV8q30UgEEpGUsXFLjgGv+FIu4KI+7KRPBQKSeHVK2t08U6Jk9VFStomHKmfNSxcUsoVWtPtAHos/wCy6Jzpt8leZSLuMpGUwabUVOzaRtEcnFZP2Nhux8c238xC9Jp3KfP4lajq5+JSenj6eWexzmHwdSQTO7VZq3YbyZJDjvsP8L3cRhSE63W8etmxPTxeG7smqBYsBiy86rRe0jG2TnZojzXWkoxrUdfI7WLmTWfnhecokwL6b1B4k+NkE5GxgjyXToDRwWo/UfDM9L5cka+EnGC4b3FogbgD98lop7U3JmGNwt8JJ8l0VTZ2OF2h3QKNKkxuTAOin7j4XtPHp7SQfZIB8ukp1nNIzbycAQvbwyouotObQeYBWY62VtdvFz7dnDsiLW8Li34KZoOBs4fzYnHreV7D8LJhnkAvB7R2gB2JxwHcD8hdejDqzLjl0oaKjiAfDiP8MgR1geqrp7YBnijiQR6XVNDag5xDXtMjKBN9wOfNTrsdEYS60QWTP8wMeq724TjSxr2T+kmbCGgg9YKudVjNr4IzAxfCSvOe8MGEU3k63aY4RiKppbZDo7p7W6nFF/8Axj5q2mmZaTttOm676jZv4mvLfUH0Wg1Gm7YMxeYF9YcIWWrXDgZknT2XdZAPqqqPiHt03cHTI5SVic6dI6dtYozrTH8n/wBIVTaDtG0yNDvQmtdHy6o21UJ5/fFIDh1TNty+a9hwkG6KJvvKYpb1nlUjPBE8PRRwj7Kc7gqiM8EE80yeHogAff8AlZpbAUg3iiDyHNRLTvhWQB3BSxcEgevRMTuVhJOdwS6f2TcFGwTyJNEaqMneEG4ySwxuWb9KRfyUg5Nt1EO4oBz0NJTsUy3im/sBv/ZKeaiAdCmWpclQYdGiJ4FBBQG8VZsDsrrwO0aDZMXO4yvfmFTX2Vr/AGvQ3W8M9MpMOOq12sklpzGRvyAw5fcqxm00iIdiHAxAnnK92r2EDOF5AOkAx1sVlrdlFmZB0EOIMdXZr249XCXmnDKGd9JmHC14JkYZcbibAWIvxUnUXOLu8a0AkwBeOF815nalBrx48ZANvdB5CT6FW0aZpjwOJEWBfLSOokLpW7E8Lq1MMBxHA3QtbJP9IKz0NoAz2ix0gYj0KvpbQR7VMMGriXEGOOpV+zYXiW1CQTkWtAJ3CWyQlQuqYhjf2swG3fO4gQD6oWt9B0+yPNg9MKFKXX8OoD+fmkSd3qhrhvlBqncvmXs9dGDvQWz95IZJQ5wCXsUI4oElQDxuU2kbvRSJsmDJ+7IL9yRcPuEmkfcK3BQg5wPRSazfZNxOkhRaT9lK3LSJ4+ihiJyJ880RKmTClWcIhiHypEobxj0So8Fog8JSLJzVjnKsgpJB20QMkw3kiBwV3EW1ETKlARJ0hZ+q/QShr+vXPgoFu8lMDclybG4zonpdRLiguP2FnXUrps7cEsY1SI3pkhajKJSjxj7Kq2ii14wnJSlvFMDmpc+F2eW78O0yBBPn9wsNT8P1mH/tPlu5xkchORXRnl6pRx9V0x62cSxOGM8uW2mg6mPGDPFzQPO685+1BoIYGy7PFDxwtHpC7p7JEOg+qx1ezWHKx6WXqx/UXy49quHCsZUAjvY/kP8A6pLsf2Mffb5H6oTu4tVP5/j1jkq5uhC8TvC0G6i5CFZRZQCg/NCEy4gx5TamckIWvDPlBxulNyhCxjzLZjJDtEIVlCCk1CFmFV1HGc0SmhYxndqeD0SlCF1YhOnkoPQhZz4hY5AUhkhCmJlwYKQ+/NCFuWVVQqTEIXGP5Ok8JEKAKELrk5wnCk0WQhWORRKt0QhTDmVlEIQhUf/Z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28575" y="-2278063"/>
            <a:ext cx="6334125" cy="47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50" name="Picture 8" descr="https://encrypted-tbn2.gstatic.com/images?q=tbn:ANd9GcSlSy8MicfQi8yppYFI7XI4NUZe1TTq2mzDCkNhTU1ZV1LAt1gBh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1066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7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335712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pt-BR" sz="3600" b="1" dirty="0" smtClean="0">
                <a:solidFill>
                  <a:srgbClr val="002060"/>
                </a:solidFill>
                <a:latin typeface="+mj-lt"/>
              </a:rPr>
              <a:t>CONSTITUIÇÃO FEDERAL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2000" b="1" dirty="0" smtClean="0"/>
          </a:p>
          <a:p>
            <a:pPr eaLnBrk="1" hangingPunct="1"/>
            <a:endParaRPr lang="pt-BR" altLang="pt-BR" sz="2000" b="1" dirty="0" smtClean="0"/>
          </a:p>
          <a:p>
            <a:pPr eaLnBrk="1" hangingPunct="1"/>
            <a:r>
              <a:rPr lang="pt-BR" altLang="pt-BR" sz="2000" b="1" dirty="0" smtClean="0"/>
              <a:t>Art. 70. </a:t>
            </a:r>
            <a:r>
              <a:rPr lang="pt-BR" altLang="pt-BR" sz="2000" dirty="0" smtClean="0"/>
              <a:t>A fiscalização contábil, financeira, orçamentária, operacional e patrimonial da União e das entidades da administração direta e indireta, quanto à legalidade, legitimidade, economicidade, aplicação das subvenções e renúncia de receitas, </a:t>
            </a:r>
            <a:r>
              <a:rPr lang="pt-BR" altLang="pt-BR" sz="2000" u="sng" dirty="0" smtClean="0"/>
              <a:t>será exercida pelo Congresso Nacional</a:t>
            </a:r>
            <a:r>
              <a:rPr lang="pt-BR" altLang="pt-BR" sz="2000" dirty="0" smtClean="0"/>
              <a:t>, </a:t>
            </a:r>
            <a:r>
              <a:rPr lang="pt-BR" altLang="pt-BR" sz="2000" b="1" u="sng" dirty="0" smtClean="0"/>
              <a:t>mediante controle externo</a:t>
            </a:r>
            <a:r>
              <a:rPr lang="pt-BR" altLang="pt-BR" sz="2000" dirty="0" smtClean="0"/>
              <a:t>, e pelo sistema de </a:t>
            </a:r>
            <a:r>
              <a:rPr lang="pt-BR" altLang="pt-BR" sz="2000" u="sng" dirty="0" smtClean="0"/>
              <a:t>controle interno de cada Poder</a:t>
            </a:r>
            <a:r>
              <a:rPr lang="pt-BR" altLang="pt-BR" sz="2000" dirty="0" smtClean="0"/>
              <a:t>. </a:t>
            </a:r>
          </a:p>
          <a:p>
            <a:pPr eaLnBrk="1" hangingPunct="1"/>
            <a:endParaRPr lang="pt-BR" altLang="pt-BR" sz="2000" b="1" dirty="0" smtClean="0"/>
          </a:p>
          <a:p>
            <a:pPr eaLnBrk="1" hangingPunct="1"/>
            <a:r>
              <a:rPr lang="pt-BR" altLang="pt-BR" sz="2000" b="1" dirty="0" smtClean="0"/>
              <a:t>Parágrafo único</a:t>
            </a:r>
            <a:r>
              <a:rPr lang="pt-BR" altLang="pt-BR" sz="2000" dirty="0" smtClean="0"/>
              <a:t>. Prestará contas qualquer pessoa física ou jurídica, pública ou privada, que utilize, arrecade, guarde, gerencie ou administre dinheiros, bens e valores públicos ou pelos quais a União responda, ou que, em nome desta, assuma obrigações de natureza pecuniária. </a:t>
            </a:r>
          </a:p>
          <a:p>
            <a:pPr eaLnBrk="1" hangingPunct="1"/>
            <a:endParaRPr lang="pt-BR" altLang="pt-BR" sz="2000" b="1" dirty="0" smtClean="0"/>
          </a:p>
          <a:p>
            <a:pPr eaLnBrk="1" hangingPunct="1"/>
            <a:endParaRPr lang="pt-BR" altLang="pt-BR" sz="2000" b="1" dirty="0" smtClean="0"/>
          </a:p>
          <a:p>
            <a:pPr eaLnBrk="1" hangingPunct="1"/>
            <a:r>
              <a:rPr lang="pt-BR" altLang="pt-BR" sz="2000" b="1" dirty="0" smtClean="0"/>
              <a:t>Art. 71. </a:t>
            </a:r>
            <a:r>
              <a:rPr lang="pt-BR" altLang="pt-BR" sz="2000" dirty="0" smtClean="0"/>
              <a:t>O controle externo, </a:t>
            </a:r>
            <a:r>
              <a:rPr lang="pt-BR" altLang="pt-BR" sz="2000" u="sng" dirty="0" smtClean="0"/>
              <a:t>a cargo do Congresso Nacional</a:t>
            </a:r>
            <a:r>
              <a:rPr lang="pt-BR" altLang="pt-BR" sz="2000" dirty="0" smtClean="0"/>
              <a:t>, </a:t>
            </a:r>
            <a:r>
              <a:rPr lang="pt-BR" altLang="pt-BR" sz="2000" b="1" dirty="0" smtClean="0"/>
              <a:t>será exercido com o auxílio do </a:t>
            </a:r>
            <a:r>
              <a:rPr lang="pt-BR" altLang="pt-BR" sz="2000" b="1" u="sng" dirty="0" smtClean="0"/>
              <a:t>Tribunal de Contas da União</a:t>
            </a:r>
            <a:r>
              <a:rPr lang="pt-BR" altLang="pt-BR" sz="2000" dirty="0" smtClean="0"/>
              <a:t>, ao qual compete: (...) </a:t>
            </a:r>
          </a:p>
        </p:txBody>
      </p:sp>
    </p:spTree>
    <p:extLst>
      <p:ext uri="{BB962C8B-B14F-4D97-AF65-F5344CB8AC3E}">
        <p14:creationId xmlns:p14="http://schemas.microsoft.com/office/powerpoint/2010/main" val="225839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796136" cy="791815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002060"/>
                </a:solidFill>
                <a:ea typeface="+mn-ea"/>
                <a:cs typeface="+mn-cs"/>
              </a:rPr>
              <a:t>Instrumentos do controle</a:t>
            </a:r>
            <a:endParaRPr lang="pt-BR" sz="36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0934893"/>
              </p:ext>
            </p:extLst>
          </p:nvPr>
        </p:nvGraphicFramePr>
        <p:xfrm>
          <a:off x="899592" y="2060848"/>
          <a:ext cx="756084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90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220072" cy="709612"/>
          </a:xfrm>
        </p:spPr>
        <p:txBody>
          <a:bodyPr/>
          <a:lstStyle/>
          <a:p>
            <a:pPr>
              <a:defRPr/>
            </a:pPr>
            <a:r>
              <a:rPr lang="pt-BR" sz="3600" b="1" dirty="0">
                <a:solidFill>
                  <a:srgbClr val="002060"/>
                </a:solidFill>
                <a:ea typeface="+mn-ea"/>
                <a:cs typeface="+mn-cs"/>
              </a:rPr>
              <a:t>Momentos do Controle</a:t>
            </a:r>
          </a:p>
        </p:txBody>
      </p:sp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1042988" y="1898650"/>
            <a:ext cx="1524000" cy="1447800"/>
          </a:xfrm>
          <a:prstGeom prst="verticalScroll">
            <a:avLst>
              <a:gd name="adj" fmla="val 12500"/>
            </a:avLst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b="1" i="1" dirty="0">
                <a:latin typeface="Arial" charset="0"/>
              </a:rPr>
              <a:t>Prévio</a:t>
            </a:r>
            <a:endParaRPr lang="pt-BR" b="1" i="1" dirty="0"/>
          </a:p>
        </p:txBody>
      </p:sp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3481388" y="3041650"/>
            <a:ext cx="1981200" cy="1600200"/>
          </a:xfrm>
          <a:prstGeom prst="verticalScroll">
            <a:avLst>
              <a:gd name="adj" fmla="val 12500"/>
            </a:avLst>
          </a:prstGeom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i="1" dirty="0">
                <a:latin typeface="Arial" charset="0"/>
              </a:rPr>
              <a:t>Concomitante</a:t>
            </a:r>
            <a:endParaRPr lang="pt-BR" sz="2000" i="1" dirty="0"/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6376988" y="4794250"/>
            <a:ext cx="1752600" cy="1371600"/>
          </a:xfrm>
          <a:prstGeom prst="verticalScroll">
            <a:avLst>
              <a:gd name="adj" fmla="val 12500"/>
            </a:avLst>
          </a:prstGeom>
          <a:ln w="3810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600" b="1" i="1" dirty="0">
                <a:latin typeface="Arial" charset="0"/>
              </a:rPr>
              <a:t>Subsequente</a:t>
            </a:r>
            <a:endParaRPr lang="pt-BR" sz="1600" b="1" i="1" dirty="0"/>
          </a:p>
        </p:txBody>
      </p:sp>
      <p:sp>
        <p:nvSpPr>
          <p:cNvPr id="29702" name="AutoShape 15"/>
          <p:cNvSpPr>
            <a:spLocks noChangeArrowheads="1"/>
          </p:cNvSpPr>
          <p:nvPr/>
        </p:nvSpPr>
        <p:spPr bwMode="auto">
          <a:xfrm rot="900000">
            <a:off x="4700588" y="4108450"/>
            <a:ext cx="1981200" cy="762000"/>
          </a:xfrm>
          <a:custGeom>
            <a:avLst/>
            <a:gdLst>
              <a:gd name="T0" fmla="*/ 122282417 w 21600"/>
              <a:gd name="T1" fmla="*/ 828851 h 21600"/>
              <a:gd name="T2" fmla="*/ 70239866 w 21600"/>
              <a:gd name="T3" fmla="*/ 2551254 h 21600"/>
              <a:gd name="T4" fmla="*/ 112304694 w 21600"/>
              <a:gd name="T5" fmla="*/ 4833726 h 21600"/>
              <a:gd name="T6" fmla="*/ 185152566 w 21600"/>
              <a:gd name="T7" fmla="*/ 4074548 h 21600"/>
              <a:gd name="T8" fmla="*/ 175023318 w 21600"/>
              <a:gd name="T9" fmla="*/ 11698499 h 21600"/>
              <a:gd name="T10" fmla="*/ 123485537 w 21600"/>
              <a:gd name="T11" fmla="*/ 102001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19" y="6691"/>
                </a:moveTo>
                <a:cubicBezTo>
                  <a:pt x="15550" y="4652"/>
                  <a:pt x="13255" y="3429"/>
                  <a:pt x="10800" y="3429"/>
                </a:cubicBezTo>
                <a:cubicBezTo>
                  <a:pt x="10127" y="3428"/>
                  <a:pt x="9459" y="3520"/>
                  <a:pt x="8811" y="3702"/>
                </a:cubicBezTo>
                <a:lnTo>
                  <a:pt x="7887" y="400"/>
                </a:lnTo>
                <a:cubicBezTo>
                  <a:pt x="8835" y="134"/>
                  <a:pt x="9815" y="-1"/>
                  <a:pt x="10800" y="0"/>
                </a:cubicBezTo>
                <a:cubicBezTo>
                  <a:pt x="14398" y="0"/>
                  <a:pt x="17760" y="1792"/>
                  <a:pt x="19766" y="4779"/>
                </a:cubicBezTo>
                <a:lnTo>
                  <a:pt x="22008" y="3274"/>
                </a:lnTo>
                <a:lnTo>
                  <a:pt x="20804" y="9400"/>
                </a:lnTo>
                <a:lnTo>
                  <a:pt x="14678" y="8196"/>
                </a:lnTo>
                <a:lnTo>
                  <a:pt x="16919" y="669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9703" name="AutoShape 16"/>
          <p:cNvSpPr>
            <a:spLocks noChangeArrowheads="1"/>
          </p:cNvSpPr>
          <p:nvPr/>
        </p:nvSpPr>
        <p:spPr bwMode="auto">
          <a:xfrm rot="900000">
            <a:off x="1652588" y="2279650"/>
            <a:ext cx="1981200" cy="762000"/>
          </a:xfrm>
          <a:custGeom>
            <a:avLst/>
            <a:gdLst>
              <a:gd name="T0" fmla="*/ 122282417 w 21600"/>
              <a:gd name="T1" fmla="*/ 828851 h 21600"/>
              <a:gd name="T2" fmla="*/ 70239866 w 21600"/>
              <a:gd name="T3" fmla="*/ 2551254 h 21600"/>
              <a:gd name="T4" fmla="*/ 112304694 w 21600"/>
              <a:gd name="T5" fmla="*/ 4833726 h 21600"/>
              <a:gd name="T6" fmla="*/ 185152566 w 21600"/>
              <a:gd name="T7" fmla="*/ 4074548 h 21600"/>
              <a:gd name="T8" fmla="*/ 175023318 w 21600"/>
              <a:gd name="T9" fmla="*/ 11698499 h 21600"/>
              <a:gd name="T10" fmla="*/ 123485537 w 21600"/>
              <a:gd name="T11" fmla="*/ 1020011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19" y="6691"/>
                </a:moveTo>
                <a:cubicBezTo>
                  <a:pt x="15550" y="4652"/>
                  <a:pt x="13255" y="3429"/>
                  <a:pt x="10800" y="3429"/>
                </a:cubicBezTo>
                <a:cubicBezTo>
                  <a:pt x="10127" y="3428"/>
                  <a:pt x="9459" y="3520"/>
                  <a:pt x="8811" y="3702"/>
                </a:cubicBezTo>
                <a:lnTo>
                  <a:pt x="7887" y="400"/>
                </a:lnTo>
                <a:cubicBezTo>
                  <a:pt x="8835" y="134"/>
                  <a:pt x="9815" y="-1"/>
                  <a:pt x="10800" y="0"/>
                </a:cubicBezTo>
                <a:cubicBezTo>
                  <a:pt x="14398" y="0"/>
                  <a:pt x="17760" y="1792"/>
                  <a:pt x="19766" y="4779"/>
                </a:cubicBezTo>
                <a:lnTo>
                  <a:pt x="22008" y="3274"/>
                </a:lnTo>
                <a:lnTo>
                  <a:pt x="20804" y="9400"/>
                </a:lnTo>
                <a:lnTo>
                  <a:pt x="14678" y="8196"/>
                </a:lnTo>
                <a:lnTo>
                  <a:pt x="16919" y="669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365250"/>
            <a:ext cx="2514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187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2987824" cy="778098"/>
          </a:xfrm>
        </p:spPr>
        <p:txBody>
          <a:bodyPr/>
          <a:lstStyle/>
          <a:p>
            <a:pPr>
              <a:defRPr/>
            </a:pPr>
            <a:r>
              <a:rPr lang="pt-BR" sz="3600" b="1" dirty="0">
                <a:solidFill>
                  <a:srgbClr val="002060"/>
                </a:solidFill>
                <a:ea typeface="+mn-ea"/>
                <a:cs typeface="+mn-cs"/>
              </a:rPr>
              <a:t>Resultados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36724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796136" cy="935831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Instrumentos do controle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755576" y="2060848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735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5013" y="2349500"/>
            <a:ext cx="1657350" cy="117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b="1" dirty="0"/>
              <a:t>IN 63/2010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508625" y="3213100"/>
            <a:ext cx="180022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DN </a:t>
            </a: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XXX/2016</a:t>
            </a:r>
            <a:endParaRPr lang="en-US" sz="16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508625" y="2060575"/>
            <a:ext cx="1798638" cy="9350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DN </a:t>
            </a: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XXX/2016</a:t>
            </a:r>
            <a:endParaRPr lang="en-US" sz="16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200" b="1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Relatório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 </a:t>
            </a:r>
            <a:r>
              <a:rPr lang="en-US" sz="12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Gestão</a:t>
            </a:r>
            <a:endParaRPr lang="en-US" sz="12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04025" y="4437063"/>
            <a:ext cx="2160588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PORTARIA </a:t>
            </a:r>
            <a:r>
              <a:rPr lang="en-US" sz="1600" b="1" dirty="0" smtClean="0"/>
              <a:t>XXX/2016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92725" y="5229225"/>
            <a:ext cx="2592388" cy="936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ORIENTAÇÕES DO OCI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P.Ex</a:t>
            </a:r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Portaria</a:t>
            </a:r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XXX/2016 </a:t>
            </a:r>
            <a:r>
              <a:rPr lang="en-US" sz="12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CGU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30325" y="2205038"/>
            <a:ext cx="1657350" cy="8509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REGIMENTO INTERNO TCU</a:t>
            </a:r>
          </a:p>
        </p:txBody>
      </p:sp>
      <p:sp>
        <p:nvSpPr>
          <p:cNvPr id="15" name="Rounded Rectangle 13"/>
          <p:cNvSpPr>
            <a:spLocks noChangeArrowheads="1"/>
          </p:cNvSpPr>
          <p:nvPr/>
        </p:nvSpPr>
        <p:spPr bwMode="auto">
          <a:xfrm>
            <a:off x="1116013" y="1052513"/>
            <a:ext cx="36004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 b="1">
                <a:solidFill>
                  <a:srgbClr val="000000"/>
                </a:solidFill>
                <a:latin typeface="Calibri" charset="0"/>
              </a:rPr>
              <a:t>Constituição Federal (art. 70 e 71)</a:t>
            </a:r>
          </a:p>
        </p:txBody>
      </p:sp>
      <p:sp>
        <p:nvSpPr>
          <p:cNvPr id="16" name="Rounded Rectangle 13"/>
          <p:cNvSpPr>
            <a:spLocks noChangeArrowheads="1"/>
          </p:cNvSpPr>
          <p:nvPr/>
        </p:nvSpPr>
        <p:spPr bwMode="auto">
          <a:xfrm>
            <a:off x="5292725" y="1052513"/>
            <a:ext cx="3527425" cy="665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 b="1">
                <a:solidFill>
                  <a:srgbClr val="000000"/>
                </a:solidFill>
                <a:latin typeface="Calibri" charset="0"/>
              </a:rPr>
              <a:t>Lei 8.443/92 – Lei Orgânica do TCU (art. 6º ao 35, especialmente)</a:t>
            </a:r>
          </a:p>
        </p:txBody>
      </p:sp>
      <p:sp>
        <p:nvSpPr>
          <p:cNvPr id="17" name="Seta para baixo 16"/>
          <p:cNvSpPr/>
          <p:nvPr/>
        </p:nvSpPr>
        <p:spPr>
          <a:xfrm rot="15280428">
            <a:off x="5031582" y="2464594"/>
            <a:ext cx="431800" cy="5032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baixo 17"/>
          <p:cNvSpPr/>
          <p:nvPr/>
        </p:nvSpPr>
        <p:spPr>
          <a:xfrm rot="17177191">
            <a:off x="5026026" y="3238500"/>
            <a:ext cx="431800" cy="5048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0" name="Conector angulado 19"/>
          <p:cNvCxnSpPr>
            <a:stCxn id="6" idx="3"/>
          </p:cNvCxnSpPr>
          <p:nvPr/>
        </p:nvCxnSpPr>
        <p:spPr>
          <a:xfrm>
            <a:off x="7307263" y="2528888"/>
            <a:ext cx="793750" cy="17637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79388" y="1989138"/>
            <a:ext cx="87852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79388" y="4292600"/>
            <a:ext cx="87852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132138" y="2205038"/>
            <a:ext cx="0" cy="20161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de cantos arredondados 37"/>
          <p:cNvSpPr/>
          <p:nvPr/>
        </p:nvSpPr>
        <p:spPr>
          <a:xfrm>
            <a:off x="179388" y="1125538"/>
            <a:ext cx="720725" cy="663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/>
              <a:t>CN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51102" y="2708275"/>
            <a:ext cx="1206992" cy="865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Plenário TCU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79388" y="4508500"/>
            <a:ext cx="2305050" cy="4333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Presidente TCU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187325" y="5084763"/>
            <a:ext cx="87852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179388" y="5373688"/>
            <a:ext cx="2305050" cy="647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Órgãos de Controle Interno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 idx="4294967295"/>
          </p:nvPr>
        </p:nvSpPr>
        <p:spPr>
          <a:xfrm>
            <a:off x="250825" y="322263"/>
            <a:ext cx="8642350" cy="523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cap="flat">
            <a:solidFill>
              <a:srgbClr val="4A7EBB"/>
            </a:solidFill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r">
              <a:defRPr/>
            </a:pPr>
            <a:r>
              <a:rPr lang="pt-BR" sz="2800" b="1" dirty="0">
                <a:solidFill>
                  <a:srgbClr val="FFFFFF"/>
                </a:solidFill>
              </a:rPr>
              <a:t>Normas para o exercício de </a:t>
            </a:r>
            <a:r>
              <a:rPr lang="pt-BR" sz="2800" b="1" dirty="0" smtClean="0">
                <a:solidFill>
                  <a:srgbClr val="FFFFFF"/>
                </a:solidFill>
              </a:rPr>
              <a:t>2016</a:t>
            </a:r>
            <a:endParaRPr lang="pt-BR" sz="2800" b="1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30325" y="3213100"/>
            <a:ext cx="1657350" cy="9366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RESOLUÇÃO 234/2010</a:t>
            </a:r>
          </a:p>
        </p:txBody>
      </p:sp>
      <p:sp>
        <p:nvSpPr>
          <p:cNvPr id="24" name="Rounded Rectangle 3"/>
          <p:cNvSpPr/>
          <p:nvPr/>
        </p:nvSpPr>
        <p:spPr>
          <a:xfrm>
            <a:off x="3492500" y="2997200"/>
            <a:ext cx="1295400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IN 72/2013</a:t>
            </a:r>
          </a:p>
        </p:txBody>
      </p:sp>
    </p:spTree>
    <p:extLst>
      <p:ext uri="{BB962C8B-B14F-4D97-AF65-F5344CB8AC3E}">
        <p14:creationId xmlns:p14="http://schemas.microsoft.com/office/powerpoint/2010/main" val="368039140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42350" cy="8636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cap="flat">
            <a:solidFill>
              <a:srgbClr val="4A7EBB"/>
            </a:solidFill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marL="342900" indent="-342900" algn="r">
              <a:defRPr/>
            </a:pPr>
            <a:r>
              <a:rPr lang="pt-BR" sz="2800" smtClean="0">
                <a:solidFill>
                  <a:srgbClr val="FFFFFF"/>
                </a:solidFill>
                <a:ea typeface="ＭＳ Ｐゴシック" charset="-128"/>
              </a:rPr>
              <a:t>Prestação de Contas  e Processos de Contas</a:t>
            </a:r>
          </a:p>
        </p:txBody>
      </p:sp>
      <p:sp>
        <p:nvSpPr>
          <p:cNvPr id="4" name="Elipse 3"/>
          <p:cNvSpPr>
            <a:spLocks noChangeArrowheads="1"/>
          </p:cNvSpPr>
          <p:nvPr/>
        </p:nvSpPr>
        <p:spPr bwMode="auto">
          <a:xfrm>
            <a:off x="2124075" y="1700213"/>
            <a:ext cx="4248150" cy="4032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sz="1800" b="1">
                <a:latin typeface="Calibri" pitchFamily="34" charset="0"/>
                <a:ea typeface="ＭＳ Ｐゴシック" charset="-128"/>
              </a:rPr>
              <a:t>UJ que devem apresentar Relatórios de Gestão </a:t>
            </a:r>
          </a:p>
          <a:p>
            <a:pPr algn="ctr">
              <a:defRPr/>
            </a:pPr>
            <a:endParaRPr lang="pt-BR" sz="1800" b="1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5" name="Fluxograma: Conector 4"/>
          <p:cNvSpPr/>
          <p:nvPr/>
        </p:nvSpPr>
        <p:spPr>
          <a:xfrm>
            <a:off x="3059113" y="3141663"/>
            <a:ext cx="2592387" cy="2519362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b="1" dirty="0" smtClean="0">
                <a:solidFill>
                  <a:srgbClr val="000000"/>
                </a:solidFill>
                <a:ea typeface="ＭＳ Ｐゴシック" charset="-128"/>
              </a:rPr>
              <a:t>UPC </a:t>
            </a:r>
            <a:r>
              <a:rPr lang="pt-BR" sz="1800" b="1" dirty="0">
                <a:solidFill>
                  <a:srgbClr val="000000"/>
                </a:solidFill>
                <a:ea typeface="ＭＳ Ｐゴシック" charset="-128"/>
              </a:rPr>
              <a:t>que terão processo de contas constituído</a:t>
            </a:r>
          </a:p>
          <a:p>
            <a:pPr algn="ctr">
              <a:defRPr/>
            </a:pPr>
            <a:endParaRPr lang="pt-BR" sz="18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10944" y="4797152"/>
            <a:ext cx="13684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ea typeface="ＭＳ Ｐゴシック" charset="-128"/>
              </a:rPr>
              <a:t>DN  do art. 4º da IN 63/2010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2669" y="2925763"/>
            <a:ext cx="15128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ea typeface="ＭＳ Ｐゴシック" charset="-128"/>
              </a:rPr>
              <a:t>DN  do art. 3º da IN 63/2010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156325" y="1412875"/>
            <a:ext cx="2736850" cy="1169988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Art. 6º da Lei 8.443/92</a:t>
            </a:r>
          </a:p>
          <a:p>
            <a:pPr algn="just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Por decisão do TCU, os responsáveis </a:t>
            </a:r>
            <a:r>
              <a:rPr lang="pt-BR" sz="1400" u="sng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podem ser liberados da responsabilidade de prestar contas</a:t>
            </a:r>
          </a:p>
        </p:txBody>
      </p:sp>
    </p:spTree>
    <p:extLst>
      <p:ext uri="{BB962C8B-B14F-4D97-AF65-F5344CB8AC3E}">
        <p14:creationId xmlns:p14="http://schemas.microsoft.com/office/powerpoint/2010/main" val="31981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067 0.05328  C 0.081 0.06527  0.102 0.07193  0.124 0.07193  C 0.149 0.07193  0.169 0.06527  0.183 0.05328  L 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CB4B4"/>
      </a:accent3>
      <a:accent4>
        <a:srgbClr val="492625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830</Words>
  <Application>Microsoft Office PowerPoint</Application>
  <PresentationFormat>Apresentação na tela (4:3)</PresentationFormat>
  <Paragraphs>134</Paragraphs>
  <Slides>16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Noteworthy Bold</vt:lpstr>
      <vt:lpstr>Tahoma</vt:lpstr>
      <vt:lpstr>Times New Roman</vt:lpstr>
      <vt:lpstr>Verdana</vt:lpstr>
      <vt:lpstr>Wingdings</vt:lpstr>
      <vt:lpstr>Tema do Office</vt:lpstr>
      <vt:lpstr>CorelPhotoPaint.Image.9</vt:lpstr>
      <vt:lpstr>Apresentação do PowerPoint</vt:lpstr>
      <vt:lpstr>Apresentação do PowerPoint</vt:lpstr>
      <vt:lpstr>Apresentação do PowerPoint</vt:lpstr>
      <vt:lpstr>Instrumentos do controle</vt:lpstr>
      <vt:lpstr>Momentos do Controle</vt:lpstr>
      <vt:lpstr>Resultados</vt:lpstr>
      <vt:lpstr>Instrumentos do controle</vt:lpstr>
      <vt:lpstr>Normas para o exercício de 2016</vt:lpstr>
      <vt:lpstr>Prestação de Contas  e Processos de Contas</vt:lpstr>
      <vt:lpstr>Apresentação do PowerPoint</vt:lpstr>
      <vt:lpstr>Apresentação do PowerPoint</vt:lpstr>
      <vt:lpstr>Administração Pública transparente</vt:lpstr>
      <vt:lpstr>Coibir a má gestão dos recursos públicos</vt:lpstr>
      <vt:lpstr>Riscos e Controle nas Aquisições</vt:lpstr>
      <vt:lpstr>Riscos e Controle nas Aquisições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Bruna Raniero Fonseca Naoum</dc:creator>
  <cp:lastModifiedBy>Joao Luiz Cavalcante Ferreira</cp:lastModifiedBy>
  <cp:revision>250</cp:revision>
  <cp:lastPrinted>2015-03-12T22:38:00Z</cp:lastPrinted>
  <dcterms:modified xsi:type="dcterms:W3CDTF">2016-10-18T17:14:41Z</dcterms:modified>
</cp:coreProperties>
</file>