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693400" cy="7561263"/>
  <p:notesSz cx="6797675" cy="9926638"/>
  <p:defaultTextStyle>
    <a:defPPr>
      <a:defRPr lang="pt-B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428" y="90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499DE-80A3-4E7D-813C-587CDD5F3E8C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0958B-FC1C-43CE-BEDD-76D70CDFE7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8502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0958B-FC1C-43CE-BEDD-76D70CDFE779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2308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E1BF-237D-4786-9A8E-A66DA2FAD035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08899-A5C6-4D75-9F0D-5A4EB0DD7B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5899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E1BF-237D-4786-9A8E-A66DA2FAD035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08899-A5C6-4D75-9F0D-5A4EB0DD7B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8584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E1BF-237D-4786-9A8E-A66DA2FAD035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08899-A5C6-4D75-9F0D-5A4EB0DD7B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0326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E1BF-237D-4786-9A8E-A66DA2FAD035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08899-A5C6-4D75-9F0D-5A4EB0DD7B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5061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E1BF-237D-4786-9A8E-A66DA2FAD035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08899-A5C6-4D75-9F0D-5A4EB0DD7B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6393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E1BF-237D-4786-9A8E-A66DA2FAD035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08899-A5C6-4D75-9F0D-5A4EB0DD7B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5852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E1BF-237D-4786-9A8E-A66DA2FAD035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08899-A5C6-4D75-9F0D-5A4EB0DD7B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146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E1BF-237D-4786-9A8E-A66DA2FAD035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08899-A5C6-4D75-9F0D-5A4EB0DD7B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6586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E1BF-237D-4786-9A8E-A66DA2FAD035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08899-A5C6-4D75-9F0D-5A4EB0DD7B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758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E1BF-237D-4786-9A8E-A66DA2FAD035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08899-A5C6-4D75-9F0D-5A4EB0DD7B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6156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E1BF-237D-4786-9A8E-A66DA2FAD035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08899-A5C6-4D75-9F0D-5A4EB0DD7B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4550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BE1BF-237D-4786-9A8E-A66DA2FAD035}" type="datetimeFigureOut">
              <a:rPr lang="pt-BR" smtClean="0"/>
              <a:t>28/11/2016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08899-A5C6-4D75-9F0D-5A4EB0DD7B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9730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0" y="0"/>
            <a:ext cx="10693400" cy="9810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06140" y="1116335"/>
            <a:ext cx="3060000" cy="6424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50" b="1" dirty="0" smtClean="0">
                <a:solidFill>
                  <a:schemeClr val="accent3">
                    <a:lumMod val="50000"/>
                  </a:schemeClr>
                </a:solidFill>
              </a:rPr>
              <a:t>Dia </a:t>
            </a:r>
            <a:r>
              <a:rPr lang="pt-BR" sz="1750" b="1" dirty="0" smtClean="0">
                <a:solidFill>
                  <a:schemeClr val="accent3">
                    <a:lumMod val="50000"/>
                  </a:schemeClr>
                </a:solidFill>
              </a:rPr>
              <a:t>22/02/2016 </a:t>
            </a:r>
            <a:r>
              <a:rPr lang="pt-BR" sz="1750" b="1" dirty="0" smtClean="0">
                <a:solidFill>
                  <a:schemeClr val="accent3">
                    <a:lumMod val="50000"/>
                  </a:schemeClr>
                </a:solidFill>
              </a:rPr>
              <a:t>– </a:t>
            </a:r>
            <a:r>
              <a:rPr lang="pt-BR" sz="1400" b="1" dirty="0" smtClean="0">
                <a:solidFill>
                  <a:schemeClr val="accent3">
                    <a:lumMod val="50000"/>
                  </a:schemeClr>
                </a:solidFill>
              </a:rPr>
              <a:t>QUARTA-FEIRA</a:t>
            </a:r>
            <a:endParaRPr lang="pt-BR" sz="1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pt-BR" sz="1200" b="1" dirty="0" smtClean="0"/>
          </a:p>
          <a:p>
            <a:r>
              <a:rPr lang="pt-BR" sz="1200" b="1" dirty="0" smtClean="0"/>
              <a:t>8h00min</a:t>
            </a:r>
            <a:r>
              <a:rPr lang="pt-BR" sz="1200" dirty="0" smtClean="0"/>
              <a:t> </a:t>
            </a:r>
            <a:endParaRPr lang="pt-BR" sz="1200" dirty="0" smtClean="0"/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t-BR" sz="1200" dirty="0" smtClean="0"/>
              <a:t>Credenciamento  </a:t>
            </a:r>
            <a:endParaRPr lang="pt-BR" sz="1200" dirty="0" smtClean="0"/>
          </a:p>
          <a:p>
            <a:endParaRPr lang="pt-BR" sz="1200" dirty="0" smtClean="0"/>
          </a:p>
          <a:p>
            <a:r>
              <a:rPr lang="pt-BR" sz="1200" b="1" dirty="0" smtClean="0"/>
              <a:t>8h30min</a:t>
            </a:r>
            <a:endParaRPr lang="pt-BR" sz="1200" b="1" dirty="0" smtClean="0"/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t-BR" sz="1200" dirty="0" smtClean="0"/>
              <a:t>Abertura</a:t>
            </a:r>
            <a:endParaRPr lang="pt-BR" sz="1200" dirty="0" smtClean="0"/>
          </a:p>
          <a:p>
            <a:endParaRPr lang="pt-BR" sz="1200" dirty="0" smtClean="0"/>
          </a:p>
          <a:p>
            <a:r>
              <a:rPr lang="pt-BR" sz="1200" b="1" dirty="0" smtClean="0"/>
              <a:t>9h</a:t>
            </a:r>
            <a:endParaRPr lang="pt-BR" sz="1200" b="1" dirty="0"/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t-BR" sz="1200" dirty="0" smtClean="0"/>
              <a:t>Início Apresentações (15 minutos)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pt-BR" sz="1200" dirty="0"/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t-BR" sz="1200" dirty="0" smtClean="0"/>
              <a:t>Auditoria – 9h15min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t-BR" sz="1200" dirty="0" smtClean="0"/>
              <a:t>PRODIN – 9h30min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t-BR" sz="1200" dirty="0" smtClean="0"/>
              <a:t>PROAD – 9h45min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t-BR" sz="1200" dirty="0" smtClean="0"/>
              <a:t>PROEN – 10h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t-BR" sz="1200" dirty="0" smtClean="0"/>
              <a:t>PPGI – 10h15min</a:t>
            </a:r>
          </a:p>
          <a:p>
            <a:endParaRPr lang="pt-BR" sz="1200" dirty="0"/>
          </a:p>
          <a:p>
            <a:r>
              <a:rPr lang="pt-BR" sz="1200" b="1" dirty="0"/>
              <a:t>Intervalo – Das </a:t>
            </a:r>
            <a:r>
              <a:rPr lang="pt-BR" sz="1200" b="1" dirty="0" smtClean="0"/>
              <a:t>10h30min </a:t>
            </a:r>
            <a:r>
              <a:rPr lang="pt-BR" sz="1200" b="1" dirty="0"/>
              <a:t>às 10h45min</a:t>
            </a:r>
          </a:p>
          <a:p>
            <a:endParaRPr lang="pt-BR" sz="1200" dirty="0" smtClean="0"/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t-BR" sz="1200" dirty="0" smtClean="0"/>
              <a:t>PROEX </a:t>
            </a:r>
            <a:r>
              <a:rPr lang="pt-BR" sz="1200" dirty="0"/>
              <a:t>– </a:t>
            </a:r>
            <a:r>
              <a:rPr lang="pt-BR" sz="1200" dirty="0" smtClean="0"/>
              <a:t>10h45min</a:t>
            </a:r>
            <a:endParaRPr lang="pt-BR" sz="1200" dirty="0"/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t-BR" sz="1200" dirty="0"/>
              <a:t>Campus Tabatinga – </a:t>
            </a:r>
            <a:r>
              <a:rPr lang="pt-BR" sz="1200" dirty="0" smtClean="0"/>
              <a:t>11h</a:t>
            </a:r>
            <a:endParaRPr lang="pt-BR" sz="1200" dirty="0"/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t-BR" sz="1200" dirty="0" smtClean="0"/>
              <a:t>Campus Eirunepé – 11h15min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t-BR" sz="1200" dirty="0" smtClean="0"/>
              <a:t>Campus Parintins – 11h30min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t-BR" sz="1200" dirty="0" smtClean="0"/>
              <a:t>Campus Coari – 11h45min</a:t>
            </a:r>
          </a:p>
          <a:p>
            <a:endParaRPr lang="pt-BR" sz="1200" dirty="0" smtClean="0"/>
          </a:p>
          <a:p>
            <a:r>
              <a:rPr lang="pt-BR" sz="1200" b="1" dirty="0" smtClean="0"/>
              <a:t>Intervalo – (Almoço) </a:t>
            </a:r>
            <a:r>
              <a:rPr lang="pt-BR" sz="1200" b="1" dirty="0"/>
              <a:t>– Das 12h às 13h30min</a:t>
            </a:r>
          </a:p>
          <a:p>
            <a:endParaRPr lang="pt-BR" sz="1200" b="1" dirty="0" smtClean="0"/>
          </a:p>
          <a:p>
            <a:endParaRPr lang="pt-BR" sz="1200" b="1" dirty="0" smtClean="0"/>
          </a:p>
          <a:p>
            <a:pPr marL="171450" indent="-171450">
              <a:buFont typeface="Wingdings" panose="05000000000000000000" pitchFamily="2" charset="2"/>
              <a:buChar char="q"/>
            </a:pPr>
            <a:endParaRPr lang="pt-BR" sz="1000" dirty="0"/>
          </a:p>
          <a:p>
            <a:pPr marL="171450" indent="-171450">
              <a:buFont typeface="Wingdings" panose="05000000000000000000" pitchFamily="2" charset="2"/>
              <a:buChar char="q"/>
            </a:pPr>
            <a:endParaRPr lang="pt-BR" sz="1000" dirty="0" smtClean="0"/>
          </a:p>
          <a:p>
            <a:pPr marL="171450" indent="-171450">
              <a:buFont typeface="Wingdings" panose="05000000000000000000" pitchFamily="2" charset="2"/>
              <a:buChar char="q"/>
            </a:pPr>
            <a:endParaRPr lang="pt-BR" sz="1000" dirty="0"/>
          </a:p>
          <a:p>
            <a:pPr marL="171450" indent="-171450">
              <a:buFont typeface="Wingdings" panose="05000000000000000000" pitchFamily="2" charset="2"/>
              <a:buChar char="q"/>
            </a:pPr>
            <a:endParaRPr lang="pt-BR" sz="1000" dirty="0" smtClean="0"/>
          </a:p>
          <a:p>
            <a:pPr marL="171450" indent="-171450">
              <a:buFont typeface="Wingdings" panose="05000000000000000000" pitchFamily="2" charset="2"/>
              <a:buChar char="q"/>
            </a:pPr>
            <a:endParaRPr lang="pt-BR" sz="1000" dirty="0"/>
          </a:p>
          <a:p>
            <a:pPr marL="171450" indent="-171450">
              <a:buFont typeface="Wingdings" panose="05000000000000000000" pitchFamily="2" charset="2"/>
              <a:buChar char="q"/>
            </a:pPr>
            <a:endParaRPr lang="pt-BR" sz="1000" dirty="0" smtClean="0"/>
          </a:p>
          <a:p>
            <a:endParaRPr lang="pt-BR" sz="10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3762524" y="1116335"/>
            <a:ext cx="30600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50" b="1" dirty="0" smtClean="0">
                <a:solidFill>
                  <a:schemeClr val="accent3">
                    <a:lumMod val="50000"/>
                  </a:schemeClr>
                </a:solidFill>
              </a:rPr>
              <a:t>Dia </a:t>
            </a:r>
            <a:r>
              <a:rPr lang="pt-BR" sz="1650" b="1" dirty="0" smtClean="0">
                <a:solidFill>
                  <a:schemeClr val="accent3">
                    <a:lumMod val="50000"/>
                  </a:schemeClr>
                </a:solidFill>
              </a:rPr>
              <a:t>22/02/2016 </a:t>
            </a:r>
            <a:r>
              <a:rPr lang="pt-BR" sz="1650" b="1" dirty="0" smtClean="0">
                <a:solidFill>
                  <a:schemeClr val="accent3">
                    <a:lumMod val="50000"/>
                  </a:schemeClr>
                </a:solidFill>
              </a:rPr>
              <a:t>– </a:t>
            </a:r>
            <a:r>
              <a:rPr lang="pt-BR" sz="1400" b="1" dirty="0" smtClean="0">
                <a:solidFill>
                  <a:schemeClr val="accent3">
                    <a:lumMod val="50000"/>
                  </a:schemeClr>
                </a:solidFill>
              </a:rPr>
              <a:t>QUARTA-FEIRA</a:t>
            </a:r>
            <a:r>
              <a:rPr lang="pt-BR" sz="165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t-BR" sz="1650" b="1" dirty="0" smtClean="0">
                <a:solidFill>
                  <a:schemeClr val="accent3">
                    <a:lumMod val="50000"/>
                  </a:schemeClr>
                </a:solidFill>
              </a:rPr>
              <a:t>Continuação</a:t>
            </a:r>
          </a:p>
          <a:p>
            <a:endParaRPr lang="pt-BR" sz="1400" b="1" dirty="0" smtClean="0"/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t-BR" sz="1200" dirty="0"/>
              <a:t>Campus Maués – </a:t>
            </a:r>
            <a:r>
              <a:rPr lang="pt-BR" sz="1200" dirty="0" smtClean="0"/>
              <a:t>13h30min</a:t>
            </a:r>
            <a:endParaRPr lang="pt-BR" sz="1200" dirty="0"/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t-BR" sz="1200" dirty="0"/>
              <a:t>Campus Tabatinga – </a:t>
            </a:r>
            <a:r>
              <a:rPr lang="pt-BR" sz="1200" dirty="0" smtClean="0"/>
              <a:t>13h45min</a:t>
            </a:r>
            <a:endParaRPr lang="pt-BR" sz="1200" dirty="0"/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t-BR" sz="1200" dirty="0" smtClean="0"/>
              <a:t>Campus Tefé– 14h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t-BR" sz="1200" dirty="0" smtClean="0"/>
              <a:t>Campus Humaitá – 14h15min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t-BR" sz="1200" dirty="0" smtClean="0"/>
              <a:t>Campus Itacoatiara – 14h30min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t-BR" sz="1200" dirty="0" smtClean="0"/>
              <a:t>Campus Lábrea – 14h45min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t-BR" sz="1200" dirty="0" smtClean="0"/>
              <a:t>Campus Presidente Figueiredo – 15h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t-BR" sz="1200" dirty="0" smtClean="0"/>
              <a:t>Campus São G. Cachoeira – 14h45min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pt-BR" sz="1200" dirty="0"/>
          </a:p>
          <a:p>
            <a:r>
              <a:rPr lang="pt-BR" sz="1200" b="1" dirty="0"/>
              <a:t>Intervalo – Das </a:t>
            </a:r>
            <a:r>
              <a:rPr lang="pt-BR" sz="1200" b="1" dirty="0" smtClean="0"/>
              <a:t>15h15min </a:t>
            </a:r>
            <a:r>
              <a:rPr lang="pt-BR" sz="1200" b="1" dirty="0"/>
              <a:t>às </a:t>
            </a:r>
            <a:r>
              <a:rPr lang="pt-BR" sz="1200" b="1" dirty="0" smtClean="0"/>
              <a:t>15h30min</a:t>
            </a:r>
            <a:endParaRPr lang="pt-BR" sz="1200" b="1" dirty="0"/>
          </a:p>
          <a:p>
            <a:endParaRPr lang="pt-BR" sz="1200" dirty="0" smtClean="0"/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t-BR" sz="1200" dirty="0" smtClean="0"/>
              <a:t>Campus M. Distrito Industrial – 15h30min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t-BR" sz="1200" dirty="0" smtClean="0"/>
              <a:t>Campus M. Zona Leste – 15h45min</a:t>
            </a:r>
            <a:endParaRPr lang="pt-BR" sz="1200" dirty="0"/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t-BR" sz="1200" dirty="0" smtClean="0"/>
              <a:t>Campus Manaus Centro – 16h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t-BR" sz="1200" dirty="0" smtClean="0"/>
              <a:t>Campus Manacapuru – 16h15m</a:t>
            </a:r>
          </a:p>
          <a:p>
            <a:endParaRPr lang="pt-BR" sz="1200" dirty="0" smtClean="0"/>
          </a:p>
          <a:p>
            <a:pPr marL="171450" indent="-171450">
              <a:buFont typeface="Wingdings" panose="05000000000000000000" pitchFamily="2" charset="2"/>
              <a:buChar char="q"/>
            </a:pPr>
            <a:endParaRPr lang="pt-BR" sz="1200" dirty="0"/>
          </a:p>
          <a:p>
            <a:r>
              <a:rPr lang="pt-BR" sz="1200" b="1" dirty="0" smtClean="0"/>
              <a:t>17h</a:t>
            </a:r>
            <a:endParaRPr lang="pt-BR" sz="1200" b="1" dirty="0"/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t-BR" sz="1200" dirty="0"/>
              <a:t>Encerramento</a:t>
            </a:r>
            <a:endParaRPr lang="pt-BR" sz="1000" dirty="0"/>
          </a:p>
          <a:p>
            <a:endParaRPr lang="pt-BR" sz="1200" dirty="0" smtClean="0"/>
          </a:p>
        </p:txBody>
      </p:sp>
      <p:sp>
        <p:nvSpPr>
          <p:cNvPr id="7" name="CaixaDeTexto 6"/>
          <p:cNvSpPr txBox="1"/>
          <p:nvPr/>
        </p:nvSpPr>
        <p:spPr>
          <a:xfrm>
            <a:off x="7074892" y="1116335"/>
            <a:ext cx="3060000" cy="2562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50" b="1" dirty="0">
                <a:solidFill>
                  <a:schemeClr val="accent3">
                    <a:lumMod val="50000"/>
                  </a:schemeClr>
                </a:solidFill>
              </a:rPr>
              <a:t>Dia </a:t>
            </a:r>
            <a:r>
              <a:rPr lang="pt-BR" sz="1650" b="1" dirty="0" smtClean="0">
                <a:solidFill>
                  <a:schemeClr val="accent3">
                    <a:lumMod val="50000"/>
                  </a:schemeClr>
                </a:solidFill>
              </a:rPr>
              <a:t>23/12/2016 </a:t>
            </a:r>
            <a:r>
              <a:rPr lang="pt-BR" sz="1650" b="1" dirty="0">
                <a:solidFill>
                  <a:schemeClr val="accent3">
                    <a:lumMod val="50000"/>
                  </a:schemeClr>
                </a:solidFill>
              </a:rPr>
              <a:t>– </a:t>
            </a:r>
            <a:r>
              <a:rPr lang="pt-BR" sz="1400" b="1" dirty="0">
                <a:solidFill>
                  <a:schemeClr val="accent3">
                    <a:lumMod val="50000"/>
                  </a:schemeClr>
                </a:solidFill>
              </a:rPr>
              <a:t>QUINTA-FEIRA</a:t>
            </a:r>
            <a:endParaRPr lang="pt-BR" sz="1400" dirty="0" smtClean="0"/>
          </a:p>
          <a:p>
            <a:endParaRPr lang="pt-BR" sz="1200" b="1" dirty="0" smtClean="0"/>
          </a:p>
          <a:p>
            <a:r>
              <a:rPr lang="pt-BR" sz="1200" b="1" dirty="0"/>
              <a:t>8h30min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t-BR" sz="1200" dirty="0"/>
              <a:t>Abertura</a:t>
            </a:r>
          </a:p>
          <a:p>
            <a:endParaRPr lang="pt-BR" sz="1200" b="1" dirty="0" smtClean="0"/>
          </a:p>
          <a:p>
            <a:r>
              <a:rPr lang="pt-BR" sz="1200" b="1" dirty="0"/>
              <a:t>9h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t-BR" sz="1200" dirty="0" smtClean="0"/>
              <a:t>Avaliação da Gestão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pt-BR" sz="1200" dirty="0"/>
          </a:p>
          <a:p>
            <a:r>
              <a:rPr lang="pt-BR" sz="1200" b="1" dirty="0"/>
              <a:t>Intervalo – Das 10h30min às 10h45min</a:t>
            </a:r>
          </a:p>
          <a:p>
            <a:endParaRPr lang="pt-BR" sz="1200" dirty="0" smtClean="0"/>
          </a:p>
          <a:p>
            <a:pPr marL="171450" indent="-171450">
              <a:buFont typeface="Wingdings" panose="05000000000000000000" pitchFamily="2" charset="2"/>
              <a:buChar char="q"/>
            </a:pPr>
            <a:endParaRPr lang="pt-BR" sz="1200" dirty="0"/>
          </a:p>
          <a:p>
            <a:r>
              <a:rPr lang="pt-BR" sz="1200" b="1" dirty="0" smtClean="0"/>
              <a:t>12h</a:t>
            </a:r>
            <a:endParaRPr lang="pt-BR" sz="1200" b="1" dirty="0"/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t-BR" sz="1200" dirty="0" smtClean="0"/>
              <a:t>Encerramento</a:t>
            </a:r>
            <a:endParaRPr lang="pt-BR" sz="10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450156" y="396255"/>
            <a:ext cx="36185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bg1"/>
                </a:solidFill>
              </a:rPr>
              <a:t>PROGRAMAÇÃO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0" y="7309023"/>
            <a:ext cx="10693400" cy="2522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0" y="7165007"/>
            <a:ext cx="10693400" cy="630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Conector reto 13"/>
          <p:cNvCxnSpPr/>
          <p:nvPr/>
        </p:nvCxnSpPr>
        <p:spPr>
          <a:xfrm>
            <a:off x="378148" y="1476375"/>
            <a:ext cx="2880320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3852364" y="1476375"/>
            <a:ext cx="2880320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7164732" y="1476375"/>
            <a:ext cx="2880320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Resultado de imagem para reuniao avaliaçã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9172" y="3980862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33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0" y="0"/>
            <a:ext cx="10693400" cy="9810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3762524" y="1116335"/>
            <a:ext cx="306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accent3">
                    <a:lumMod val="50000"/>
                  </a:schemeClr>
                </a:solidFill>
              </a:rPr>
              <a:t>RESOLUÇÃO Nº. 17 - CONSUP/IFAM, de 23 </a:t>
            </a:r>
            <a:r>
              <a:rPr lang="pt-BR" sz="1100" b="1" dirty="0" smtClean="0">
                <a:solidFill>
                  <a:schemeClr val="accent3">
                    <a:lumMod val="50000"/>
                  </a:schemeClr>
                </a:solidFill>
              </a:rPr>
              <a:t>de março </a:t>
            </a:r>
            <a:r>
              <a:rPr lang="pt-BR" sz="1100" b="1" dirty="0">
                <a:solidFill>
                  <a:schemeClr val="accent3">
                    <a:lumMod val="50000"/>
                  </a:schemeClr>
                </a:solidFill>
              </a:rPr>
              <a:t>de 2015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6954128" y="1773290"/>
            <a:ext cx="3269233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dirty="0" smtClean="0"/>
              <a:t>INSTITUTO FEDERAL DE EDUCAÇÃO, CIÊNCIA E TECNOLOGIA DO AMAZONAS</a:t>
            </a:r>
            <a:endParaRPr lang="pt-BR" sz="1800" b="1" dirty="0" smtClean="0"/>
          </a:p>
          <a:p>
            <a:pPr algn="ctr"/>
            <a:endParaRPr lang="pt-BR" sz="1200" dirty="0" smtClean="0"/>
          </a:p>
          <a:p>
            <a:pPr algn="ctr"/>
            <a:endParaRPr lang="pt-BR" sz="1200" dirty="0"/>
          </a:p>
          <a:p>
            <a:pPr algn="ctr"/>
            <a:r>
              <a:rPr lang="pt-BR" sz="1500" b="1" dirty="0" smtClean="0"/>
              <a:t>Reunião para Avaliação de Gestão</a:t>
            </a:r>
          </a:p>
          <a:p>
            <a:pPr algn="ctr"/>
            <a:endParaRPr lang="pt-BR" sz="1500" b="1" dirty="0"/>
          </a:p>
          <a:p>
            <a:pPr algn="ctr"/>
            <a:endParaRPr lang="pt-BR" sz="1600" b="1" dirty="0" smtClean="0"/>
          </a:p>
          <a:p>
            <a:pPr algn="ctr"/>
            <a:r>
              <a:rPr lang="pt-BR" sz="1400" b="1" dirty="0" smtClean="0"/>
              <a:t>22 </a:t>
            </a:r>
            <a:r>
              <a:rPr lang="pt-BR" sz="1400" b="1" dirty="0" smtClean="0"/>
              <a:t>a </a:t>
            </a:r>
            <a:r>
              <a:rPr lang="pt-BR" sz="1400" b="1" dirty="0" smtClean="0"/>
              <a:t>23 </a:t>
            </a:r>
            <a:r>
              <a:rPr lang="pt-BR" sz="1400" b="1" dirty="0" smtClean="0"/>
              <a:t>de </a:t>
            </a:r>
            <a:r>
              <a:rPr lang="pt-BR" sz="1400" b="1" dirty="0" smtClean="0"/>
              <a:t>Fevereiro</a:t>
            </a:r>
            <a:r>
              <a:rPr lang="pt-BR" sz="1400" b="1" dirty="0" smtClean="0"/>
              <a:t> </a:t>
            </a:r>
            <a:r>
              <a:rPr lang="pt-BR" sz="1400" b="1" dirty="0" smtClean="0"/>
              <a:t>de </a:t>
            </a:r>
            <a:r>
              <a:rPr lang="pt-BR" sz="1400" b="1" dirty="0" smtClean="0"/>
              <a:t>2017</a:t>
            </a:r>
            <a:endParaRPr lang="pt-BR" sz="1400" b="1" dirty="0" smtClean="0"/>
          </a:p>
          <a:p>
            <a:pPr algn="ctr"/>
            <a:r>
              <a:rPr lang="pt-BR" sz="1400" b="1" dirty="0" smtClean="0"/>
              <a:t>XXXX</a:t>
            </a:r>
            <a:endParaRPr lang="pt-BR" sz="1200" dirty="0" smtClean="0"/>
          </a:p>
          <a:p>
            <a:pPr algn="ctr"/>
            <a:endParaRPr lang="pt-BR" sz="1200" dirty="0" smtClean="0"/>
          </a:p>
          <a:p>
            <a:pPr algn="ctr"/>
            <a:endParaRPr lang="pt-BR" sz="1200" dirty="0" smtClean="0"/>
          </a:p>
          <a:p>
            <a:r>
              <a:rPr lang="pt-BR" sz="1200" b="1" dirty="0" smtClean="0"/>
              <a:t>Início:   </a:t>
            </a:r>
            <a:r>
              <a:rPr lang="pt-BR" sz="1200" dirty="0" smtClean="0"/>
              <a:t>08h </a:t>
            </a:r>
            <a:r>
              <a:rPr lang="pt-BR" sz="1200" dirty="0" smtClean="0"/>
              <a:t>- </a:t>
            </a:r>
            <a:r>
              <a:rPr lang="pt-BR" sz="1200" dirty="0" smtClean="0"/>
              <a:t>22/02/2017 (Quarta-feira</a:t>
            </a:r>
            <a:r>
              <a:rPr lang="pt-BR" sz="1200" dirty="0" smtClean="0"/>
              <a:t>)</a:t>
            </a:r>
          </a:p>
          <a:p>
            <a:r>
              <a:rPr lang="pt-BR" sz="1200" b="1" dirty="0" smtClean="0"/>
              <a:t>Término: </a:t>
            </a:r>
            <a:r>
              <a:rPr lang="pt-BR" sz="1200" dirty="0" smtClean="0"/>
              <a:t>12Horas </a:t>
            </a:r>
            <a:r>
              <a:rPr lang="pt-BR" sz="1200" dirty="0" smtClean="0"/>
              <a:t>- </a:t>
            </a:r>
            <a:r>
              <a:rPr lang="pt-BR" sz="1200" dirty="0" smtClean="0"/>
              <a:t>23/22/2017 (Quinta-feira</a:t>
            </a:r>
            <a:r>
              <a:rPr lang="pt-BR" sz="1200" dirty="0" smtClean="0"/>
              <a:t>)</a:t>
            </a:r>
          </a:p>
          <a:p>
            <a:endParaRPr lang="pt-BR" sz="1200" dirty="0" smtClean="0"/>
          </a:p>
          <a:p>
            <a:endParaRPr lang="pt-BR" sz="1200" dirty="0" smtClean="0"/>
          </a:p>
          <a:p>
            <a:endParaRPr lang="pt-BR" sz="1200" dirty="0"/>
          </a:p>
          <a:p>
            <a:endParaRPr lang="pt-BR" sz="1200" dirty="0" smtClean="0"/>
          </a:p>
          <a:p>
            <a:endParaRPr lang="pt-BR" sz="1200" dirty="0"/>
          </a:p>
          <a:p>
            <a:endParaRPr lang="pt-BR" sz="1200" dirty="0" smtClean="0"/>
          </a:p>
          <a:p>
            <a:endParaRPr lang="pt-BR" sz="1200" dirty="0"/>
          </a:p>
          <a:p>
            <a:endParaRPr lang="pt-BR" sz="1200" dirty="0" smtClean="0"/>
          </a:p>
          <a:p>
            <a:endParaRPr lang="pt-BR" sz="1200" dirty="0" smtClean="0"/>
          </a:p>
          <a:p>
            <a:pPr algn="ctr"/>
            <a:endParaRPr lang="pt-BR" sz="1200" dirty="0" smtClean="0"/>
          </a:p>
          <a:p>
            <a:pPr algn="ctr"/>
            <a:r>
              <a:rPr lang="pt-BR" sz="1200" dirty="0" smtClean="0"/>
              <a:t>Manaus/2016</a:t>
            </a:r>
            <a:endParaRPr lang="pt-BR" sz="1200" dirty="0" smtClean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3004" y="5004767"/>
            <a:ext cx="1186448" cy="1418580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0" y="7309023"/>
            <a:ext cx="10693400" cy="2522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0" y="7165007"/>
            <a:ext cx="10693400" cy="630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522164" y="3594799"/>
            <a:ext cx="287865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000" dirty="0" smtClean="0"/>
          </a:p>
          <a:p>
            <a:pPr algn="just"/>
            <a:r>
              <a:rPr lang="pt-BR" sz="1200" dirty="0" smtClean="0"/>
              <a:t>“Dispõe sobre a aprovação do Regimento Geral </a:t>
            </a:r>
            <a:r>
              <a:rPr lang="pt-BR" sz="1200" dirty="0"/>
              <a:t>do </a:t>
            </a:r>
            <a:r>
              <a:rPr lang="pt-BR" sz="1200" dirty="0" smtClean="0"/>
              <a:t>Instituto </a:t>
            </a:r>
            <a:r>
              <a:rPr lang="pt-BR" sz="1200" dirty="0"/>
              <a:t>Federal </a:t>
            </a:r>
            <a:r>
              <a:rPr lang="pt-BR" sz="1200" dirty="0" smtClean="0"/>
              <a:t>de Educação, Ciência </a:t>
            </a:r>
            <a:r>
              <a:rPr lang="pt-BR" sz="1200" dirty="0"/>
              <a:t>e Tecnologia do </a:t>
            </a:r>
            <a:r>
              <a:rPr lang="pt-BR" sz="1200" dirty="0" smtClean="0"/>
              <a:t>Amazonas</a:t>
            </a:r>
          </a:p>
          <a:p>
            <a:pPr algn="just"/>
            <a:endParaRPr lang="pt-BR" sz="1200" dirty="0" smtClean="0"/>
          </a:p>
          <a:p>
            <a:pPr algn="just"/>
            <a:r>
              <a:rPr lang="pt-BR" sz="1200" dirty="0" smtClean="0"/>
              <a:t>Art</a:t>
            </a:r>
            <a:r>
              <a:rPr lang="pt-BR" sz="1200" dirty="0"/>
              <a:t>. 25. O Comitê de Administração é o órgão </a:t>
            </a:r>
            <a:r>
              <a:rPr lang="pt-BR" sz="1200" dirty="0" smtClean="0"/>
              <a:t>colegiado </a:t>
            </a:r>
            <a:r>
              <a:rPr lang="pt-BR" sz="1200" dirty="0"/>
              <a:t>consultivo que tem a finalidade de </a:t>
            </a:r>
            <a:r>
              <a:rPr lang="pt-BR" sz="1200" dirty="0" smtClean="0"/>
              <a:t>colaborar </a:t>
            </a:r>
            <a:r>
              <a:rPr lang="pt-BR" sz="1200" dirty="0"/>
              <a:t>para o desenvolvimento das políticas e </a:t>
            </a:r>
            <a:r>
              <a:rPr lang="pt-BR" sz="1200" dirty="0" smtClean="0"/>
              <a:t>ações </a:t>
            </a:r>
            <a:r>
              <a:rPr lang="pt-BR" sz="1200" dirty="0"/>
              <a:t>do IFAM na área de planejamento e </a:t>
            </a:r>
            <a:r>
              <a:rPr lang="pt-BR" sz="1200" dirty="0" smtClean="0"/>
              <a:t>administração</a:t>
            </a:r>
            <a:r>
              <a:rPr lang="pt-BR" sz="1200" dirty="0"/>
              <a:t>. </a:t>
            </a:r>
            <a:endParaRPr lang="pt-BR" sz="1200" dirty="0" smtClean="0"/>
          </a:p>
          <a:p>
            <a:pPr algn="just"/>
            <a:endParaRPr lang="pt-BR" sz="1200" dirty="0"/>
          </a:p>
          <a:p>
            <a:pPr algn="just"/>
            <a:r>
              <a:rPr lang="pt-BR" sz="1200" dirty="0"/>
              <a:t>Art. 26. Compete ao Comitê de Administração: </a:t>
            </a:r>
            <a:endParaRPr lang="pt-BR" sz="1200" dirty="0" smtClean="0"/>
          </a:p>
          <a:p>
            <a:pPr algn="just"/>
            <a:r>
              <a:rPr lang="pt-BR" sz="1200" dirty="0" smtClean="0"/>
              <a:t>I </a:t>
            </a:r>
            <a:r>
              <a:rPr lang="pt-BR" sz="1200" dirty="0"/>
              <a:t>- acompanhar as ações previstas no plano de </a:t>
            </a:r>
            <a:r>
              <a:rPr lang="pt-BR" sz="1200" dirty="0" smtClean="0"/>
              <a:t>desenvolvimento </a:t>
            </a:r>
            <a:r>
              <a:rPr lang="pt-BR" sz="1200" dirty="0"/>
              <a:t>institucional, nos planos </a:t>
            </a:r>
            <a:r>
              <a:rPr lang="pt-BR" sz="1200" dirty="0" smtClean="0"/>
              <a:t>de ação </a:t>
            </a:r>
            <a:r>
              <a:rPr lang="pt-BR" sz="1200" dirty="0"/>
              <a:t>e em projetos e programas vinculados à </a:t>
            </a:r>
            <a:r>
              <a:rPr lang="pt-BR" sz="1200" dirty="0" smtClean="0"/>
              <a:t>administração</a:t>
            </a:r>
            <a:r>
              <a:rPr lang="pt-BR" sz="1200" dirty="0"/>
              <a:t>; </a:t>
            </a:r>
            <a:endParaRPr lang="pt-BR" sz="1200" dirty="0" smtClean="0"/>
          </a:p>
          <a:p>
            <a:pPr algn="just"/>
            <a:r>
              <a:rPr lang="pt-BR" sz="1200" dirty="0" smtClean="0"/>
              <a:t>II </a:t>
            </a:r>
            <a:r>
              <a:rPr lang="pt-BR" sz="1200" dirty="0"/>
              <a:t>- analisar e emitir parecer sobre </a:t>
            </a:r>
            <a:r>
              <a:rPr lang="pt-BR" sz="1200" dirty="0" smtClean="0"/>
              <a:t>as</a:t>
            </a:r>
            <a:endParaRPr lang="pt-BR" sz="12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3762524" y="1597889"/>
            <a:ext cx="3060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algn="just">
              <a:tabLst>
                <a:tab pos="450850" algn="l"/>
              </a:tabLst>
            </a:pPr>
            <a:r>
              <a:rPr lang="pt-BR" sz="1000" dirty="0" smtClean="0"/>
              <a:t>“Aprova </a:t>
            </a:r>
            <a:r>
              <a:rPr lang="pt-BR" sz="1000" dirty="0"/>
              <a:t>o Regimento do Comitê de Administração, conforme </a:t>
            </a:r>
            <a:r>
              <a:rPr lang="pt-BR" sz="1000" dirty="0" smtClean="0"/>
              <a:t>previsto no </a:t>
            </a:r>
            <a:r>
              <a:rPr lang="pt-BR" sz="1000" dirty="0"/>
              <a:t>item 3, do art. 4º do Regimento Geral do Instituto Federal de Educação, Ciência e Tecnologia </a:t>
            </a:r>
            <a:r>
              <a:rPr lang="pt-BR" sz="1000" dirty="0" smtClean="0"/>
              <a:t>do Amazonas </a:t>
            </a:r>
            <a:r>
              <a:rPr lang="pt-BR" sz="1000" dirty="0"/>
              <a:t>– </a:t>
            </a:r>
            <a:r>
              <a:rPr lang="pt-BR" sz="1000" dirty="0" smtClean="0"/>
              <a:t>IFAM</a:t>
            </a:r>
            <a:r>
              <a:rPr lang="pt-BR" sz="1000" dirty="0"/>
              <a:t>.</a:t>
            </a:r>
            <a:endParaRPr lang="pt-BR" sz="1000" dirty="0" smtClean="0"/>
          </a:p>
          <a:p>
            <a:endParaRPr lang="pt-BR" sz="1000" dirty="0"/>
          </a:p>
          <a:p>
            <a:pPr algn="just"/>
            <a:r>
              <a:rPr lang="pt-BR" sz="1000" b="1" dirty="0" smtClean="0"/>
              <a:t>“</a:t>
            </a:r>
            <a:r>
              <a:rPr lang="pt-BR" sz="1000" b="1" dirty="0"/>
              <a:t>Art. 2.º </a:t>
            </a:r>
            <a:r>
              <a:rPr lang="pt-BR" sz="1000" dirty="0"/>
              <a:t>O Comitê de Administração do IFAM, é órgão de assessoramento ao CONSUP, com composição e competência definidas no Estatuto, e seu funcionamento dar-se-á por este </a:t>
            </a:r>
            <a:r>
              <a:rPr lang="pt-BR" sz="1000" dirty="0" smtClean="0"/>
              <a:t>regimento, respeitadas </a:t>
            </a:r>
            <a:r>
              <a:rPr lang="pt-BR" sz="1000" dirty="0"/>
              <a:t>ainda as disposições da Legislação </a:t>
            </a:r>
            <a:r>
              <a:rPr lang="pt-BR" sz="1000" dirty="0" smtClean="0"/>
              <a:t>Federal aplicável ao  </a:t>
            </a:r>
            <a:r>
              <a:rPr lang="pt-BR" sz="1000" dirty="0"/>
              <a:t>Regimento Geral do IFAM</a:t>
            </a:r>
            <a:r>
              <a:rPr lang="pt-BR" sz="1000" dirty="0" smtClean="0"/>
              <a:t>.”</a:t>
            </a:r>
          </a:p>
          <a:p>
            <a:endParaRPr lang="pt-BR" sz="1200" dirty="0">
              <a:latin typeface="Times New Roman" panose="02020603050405020304" pitchFamily="18" charset="0"/>
            </a:endParaRPr>
          </a:p>
          <a:p>
            <a:pPr algn="ctr"/>
            <a:r>
              <a:rPr lang="pt-BR" sz="16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Conheça quem são os membros do Comitê</a:t>
            </a:r>
          </a:p>
          <a:p>
            <a:endParaRPr lang="pt-BR" sz="1200" dirty="0" smtClean="0">
              <a:latin typeface="Times New Roman" panose="02020603050405020304" pitchFamily="18" charset="0"/>
            </a:endParaRPr>
          </a:p>
          <a:p>
            <a:r>
              <a:rPr lang="pt-BR" sz="1200" dirty="0" smtClean="0">
                <a:latin typeface="Times New Roman" panose="02020603050405020304" pitchFamily="18" charset="0"/>
              </a:rPr>
              <a:t>Pró-Reitora de Administração -  Presidente</a:t>
            </a:r>
            <a:endParaRPr lang="pt-BR" sz="1200" dirty="0">
              <a:latin typeface="Times New Roman" panose="02020603050405020304" pitchFamily="18" charset="0"/>
            </a:endParaRPr>
          </a:p>
          <a:p>
            <a:r>
              <a:rPr lang="pt-BR" sz="1200" dirty="0" smtClean="0">
                <a:latin typeface="Times New Roman" panose="02020603050405020304" pitchFamily="18" charset="0"/>
              </a:rPr>
              <a:t>Diretor de Administração e Finanças -Membro</a:t>
            </a:r>
            <a:endParaRPr lang="pt-BR" sz="1200" dirty="0">
              <a:latin typeface="Times New Roman" panose="02020603050405020304" pitchFamily="18" charset="0"/>
            </a:endParaRPr>
          </a:p>
          <a:p>
            <a:r>
              <a:rPr lang="pt-BR" sz="1200" dirty="0" smtClean="0">
                <a:latin typeface="Times New Roman" panose="02020603050405020304" pitchFamily="18" charset="0"/>
              </a:rPr>
              <a:t>Diretor </a:t>
            </a:r>
            <a:r>
              <a:rPr lang="pt-BR" sz="1200" dirty="0">
                <a:latin typeface="Times New Roman" panose="02020603050405020304" pitchFamily="18" charset="0"/>
              </a:rPr>
              <a:t>de Gestão de Pessoas </a:t>
            </a:r>
            <a:r>
              <a:rPr lang="pt-BR" sz="1200" dirty="0" smtClean="0">
                <a:latin typeface="Times New Roman" panose="02020603050405020304" pitchFamily="18" charset="0"/>
              </a:rPr>
              <a:t>-Membro</a:t>
            </a:r>
            <a:endParaRPr lang="pt-BR" sz="1200" dirty="0">
              <a:latin typeface="Times New Roman" panose="02020603050405020304" pitchFamily="18" charset="0"/>
            </a:endParaRPr>
          </a:p>
          <a:p>
            <a:r>
              <a:rPr lang="pt-BR" sz="1200" dirty="0" smtClean="0">
                <a:latin typeface="Times New Roman" panose="02020603050405020304" pitchFamily="18" charset="0"/>
              </a:rPr>
              <a:t>Chefe </a:t>
            </a:r>
            <a:r>
              <a:rPr lang="pt-BR" sz="1200" dirty="0">
                <a:latin typeface="Times New Roman" panose="02020603050405020304" pitchFamily="18" charset="0"/>
              </a:rPr>
              <a:t>do </a:t>
            </a:r>
            <a:r>
              <a:rPr lang="pt-BR" sz="1200" dirty="0" err="1" smtClean="0">
                <a:latin typeface="Times New Roman" panose="02020603050405020304" pitchFamily="18" charset="0"/>
              </a:rPr>
              <a:t>Depto</a:t>
            </a:r>
            <a:r>
              <a:rPr lang="pt-BR" sz="1200" dirty="0" smtClean="0">
                <a:latin typeface="Times New Roman" panose="02020603050405020304" pitchFamily="18" charset="0"/>
              </a:rPr>
              <a:t> </a:t>
            </a:r>
            <a:r>
              <a:rPr lang="pt-BR" sz="1200" dirty="0" err="1" smtClean="0">
                <a:latin typeface="Times New Roman" panose="02020603050405020304" pitchFamily="18" charset="0"/>
              </a:rPr>
              <a:t>Exec</a:t>
            </a:r>
            <a:r>
              <a:rPr lang="pt-BR" sz="1200" dirty="0" smtClean="0">
                <a:latin typeface="Times New Roman" panose="02020603050405020304" pitchFamily="18" charset="0"/>
              </a:rPr>
              <a:t>. </a:t>
            </a:r>
            <a:r>
              <a:rPr lang="pt-BR" sz="1200" dirty="0">
                <a:latin typeface="Times New Roman" panose="02020603050405020304" pitchFamily="18" charset="0"/>
              </a:rPr>
              <a:t>Orçamentária- </a:t>
            </a:r>
            <a:r>
              <a:rPr lang="pt-BR" sz="1200" dirty="0" smtClean="0">
                <a:latin typeface="Times New Roman" panose="02020603050405020304" pitchFamily="18" charset="0"/>
              </a:rPr>
              <a:t>Membro</a:t>
            </a:r>
            <a:endParaRPr lang="pt-BR" sz="1200" dirty="0">
              <a:latin typeface="Times New Roman" panose="02020603050405020304" pitchFamily="18" charset="0"/>
            </a:endParaRPr>
          </a:p>
          <a:p>
            <a:r>
              <a:rPr lang="pt-BR" sz="1200" dirty="0" smtClean="0">
                <a:latin typeface="Times New Roman" panose="02020603050405020304" pitchFamily="18" charset="0"/>
              </a:rPr>
              <a:t>Chefe </a:t>
            </a:r>
            <a:r>
              <a:rPr lang="pt-BR" sz="1200" dirty="0">
                <a:latin typeface="Times New Roman" panose="02020603050405020304" pitchFamily="18" charset="0"/>
              </a:rPr>
              <a:t>do </a:t>
            </a:r>
            <a:r>
              <a:rPr lang="pt-BR" sz="1200" dirty="0" err="1" smtClean="0">
                <a:latin typeface="Times New Roman" panose="02020603050405020304" pitchFamily="18" charset="0"/>
              </a:rPr>
              <a:t>Depto</a:t>
            </a:r>
            <a:r>
              <a:rPr lang="pt-BR" sz="1200" dirty="0" smtClean="0">
                <a:latin typeface="Times New Roman" panose="02020603050405020304" pitchFamily="18" charset="0"/>
              </a:rPr>
              <a:t> </a:t>
            </a:r>
            <a:r>
              <a:rPr lang="pt-BR" sz="1200" dirty="0">
                <a:latin typeface="Times New Roman" panose="02020603050405020304" pitchFamily="18" charset="0"/>
              </a:rPr>
              <a:t>de </a:t>
            </a:r>
            <a:r>
              <a:rPr lang="pt-BR" sz="1200" dirty="0" smtClean="0">
                <a:latin typeface="Times New Roman" panose="02020603050405020304" pitchFamily="18" charset="0"/>
              </a:rPr>
              <a:t>Administração-Membro </a:t>
            </a:r>
            <a:r>
              <a:rPr lang="pt-BR" sz="1200" dirty="0">
                <a:latin typeface="Times New Roman" panose="02020603050405020304" pitchFamily="18" charset="0"/>
              </a:rPr>
              <a:t>Coordenador de </a:t>
            </a:r>
            <a:r>
              <a:rPr lang="pt-BR" sz="1200" dirty="0" err="1" smtClean="0">
                <a:latin typeface="Times New Roman" panose="02020603050405020304" pitchFamily="18" charset="0"/>
              </a:rPr>
              <a:t>Orç</a:t>
            </a:r>
            <a:r>
              <a:rPr lang="pt-BR" sz="1200" dirty="0" smtClean="0">
                <a:latin typeface="Times New Roman" panose="02020603050405020304" pitchFamily="18" charset="0"/>
              </a:rPr>
              <a:t>. </a:t>
            </a:r>
            <a:r>
              <a:rPr lang="pt-BR" sz="1200" dirty="0">
                <a:latin typeface="Times New Roman" panose="02020603050405020304" pitchFamily="18" charset="0"/>
              </a:rPr>
              <a:t>e Finanças - </a:t>
            </a:r>
            <a:r>
              <a:rPr lang="pt-BR" sz="1200" dirty="0" smtClean="0">
                <a:latin typeface="Times New Roman" panose="02020603050405020304" pitchFamily="18" charset="0"/>
              </a:rPr>
              <a:t>Membro </a:t>
            </a:r>
            <a:r>
              <a:rPr lang="pt-BR" sz="1200" dirty="0">
                <a:latin typeface="Times New Roman" panose="02020603050405020304" pitchFamily="18" charset="0"/>
              </a:rPr>
              <a:t>Diretores </a:t>
            </a:r>
            <a:r>
              <a:rPr lang="pt-BR" sz="1200" dirty="0" smtClean="0">
                <a:latin typeface="Times New Roman" panose="02020603050405020304" pitchFamily="18" charset="0"/>
              </a:rPr>
              <a:t>de Administração e Planejamento dos </a:t>
            </a:r>
            <a:r>
              <a:rPr lang="pt-BR" sz="1200" dirty="0">
                <a:latin typeface="Times New Roman" panose="02020603050405020304" pitchFamily="18" charset="0"/>
              </a:rPr>
              <a:t>Campi </a:t>
            </a:r>
            <a:r>
              <a:rPr lang="pt-BR" sz="1200" dirty="0" smtClean="0">
                <a:latin typeface="Times New Roman" panose="02020603050405020304" pitchFamily="18" charset="0"/>
              </a:rPr>
              <a:t>- Membros</a:t>
            </a:r>
            <a:endParaRPr lang="pt-BR" sz="1200" dirty="0"/>
          </a:p>
          <a:p>
            <a:endParaRPr lang="pt-BR" sz="1000" dirty="0" smtClean="0"/>
          </a:p>
          <a:p>
            <a:endParaRPr lang="pt-BR" sz="1400" dirty="0"/>
          </a:p>
          <a:p>
            <a:r>
              <a:rPr lang="pt-BR" sz="1400" b="1" dirty="0">
                <a:solidFill>
                  <a:schemeClr val="tx2"/>
                </a:solidFill>
              </a:rPr>
              <a:t>Realização: </a:t>
            </a:r>
            <a:r>
              <a:rPr lang="pt-BR" sz="1200" b="1" dirty="0" err="1" smtClean="0">
                <a:solidFill>
                  <a:schemeClr val="tx2"/>
                </a:solidFill>
              </a:rPr>
              <a:t>Pró-Reitoria</a:t>
            </a:r>
            <a:r>
              <a:rPr lang="pt-BR" sz="1200" b="1" dirty="0" smtClean="0">
                <a:solidFill>
                  <a:schemeClr val="tx2"/>
                </a:solidFill>
              </a:rPr>
              <a:t> de Planejamento e Administração (PROPLAD)</a:t>
            </a:r>
          </a:p>
          <a:p>
            <a:endParaRPr lang="pt-BR" sz="1200" b="1" dirty="0"/>
          </a:p>
          <a:p>
            <a:r>
              <a:rPr lang="pt-BR" sz="1400" b="1" dirty="0" smtClean="0">
                <a:solidFill>
                  <a:schemeClr val="tx2"/>
                </a:solidFill>
              </a:rPr>
              <a:t>Apoio</a:t>
            </a:r>
            <a:r>
              <a:rPr lang="pt-BR" sz="1400" b="1" dirty="0">
                <a:solidFill>
                  <a:schemeClr val="tx2"/>
                </a:solidFill>
              </a:rPr>
              <a:t>: </a:t>
            </a:r>
            <a:r>
              <a:rPr lang="pt-BR" sz="1400" b="1" dirty="0" smtClean="0">
                <a:solidFill>
                  <a:schemeClr val="tx2"/>
                </a:solidFill>
              </a:rPr>
              <a:t>IFAM/CMDI</a:t>
            </a:r>
            <a:endParaRPr lang="pt-BR" sz="1400" b="1" dirty="0">
              <a:solidFill>
                <a:schemeClr val="tx2"/>
              </a:solidFill>
            </a:endParaRPr>
          </a:p>
          <a:p>
            <a:endParaRPr lang="pt-BR" sz="1400" dirty="0"/>
          </a:p>
          <a:p>
            <a:endParaRPr lang="pt-BR" sz="1000" dirty="0" smtClean="0"/>
          </a:p>
          <a:p>
            <a:endParaRPr lang="pt-BR" sz="10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431492" y="3308100"/>
            <a:ext cx="306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 smtClean="0">
                <a:solidFill>
                  <a:schemeClr val="accent3">
                    <a:lumMod val="50000"/>
                  </a:schemeClr>
                </a:solidFill>
              </a:rPr>
              <a:t>RESOLUÇÃO </a:t>
            </a:r>
            <a:r>
              <a:rPr lang="pt-BR" sz="1000" b="1" dirty="0">
                <a:solidFill>
                  <a:schemeClr val="accent3">
                    <a:lumMod val="50000"/>
                  </a:schemeClr>
                </a:solidFill>
              </a:rPr>
              <a:t>N° </a:t>
            </a:r>
            <a:r>
              <a:rPr lang="pt-BR" sz="1000" b="1" dirty="0" smtClean="0">
                <a:solidFill>
                  <a:schemeClr val="accent3">
                    <a:lumMod val="50000"/>
                  </a:schemeClr>
                </a:solidFill>
              </a:rPr>
              <a:t>2-IFAM, DE </a:t>
            </a:r>
            <a:r>
              <a:rPr lang="pt-BR" sz="1000" b="1" dirty="0">
                <a:solidFill>
                  <a:schemeClr val="accent3">
                    <a:lumMod val="50000"/>
                  </a:schemeClr>
                </a:solidFill>
              </a:rPr>
              <a:t>28 DE MARÇO DE 2011</a:t>
            </a:r>
          </a:p>
        </p:txBody>
      </p:sp>
      <p:pic>
        <p:nvPicPr>
          <p:cNvPr id="2050" name="Picture 2" descr="Resultado de imagem para reuniao avaliaçã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097" y="1212010"/>
            <a:ext cx="2166789" cy="1561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96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1902</TotalTime>
  <Words>470</Words>
  <Application>Microsoft Office PowerPoint</Application>
  <PresentationFormat>Personalizar</PresentationFormat>
  <Paragraphs>119</Paragraphs>
  <Slides>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Wingdings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Anne Karoline da Silveira Cabral</dc:creator>
  <cp:lastModifiedBy>Luciano da Silva Maia</cp:lastModifiedBy>
  <cp:revision>59</cp:revision>
  <cp:lastPrinted>2016-11-24T20:39:33Z</cp:lastPrinted>
  <dcterms:created xsi:type="dcterms:W3CDTF">2016-07-22T19:30:12Z</dcterms:created>
  <dcterms:modified xsi:type="dcterms:W3CDTF">2016-11-28T19:51:12Z</dcterms:modified>
</cp:coreProperties>
</file>