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2" r:id="rId2"/>
    <p:sldId id="257" r:id="rId3"/>
    <p:sldId id="263" r:id="rId4"/>
    <p:sldId id="270" r:id="rId5"/>
    <p:sldId id="271" r:id="rId6"/>
    <p:sldId id="272" r:id="rId7"/>
    <p:sldId id="273" r:id="rId8"/>
    <p:sldId id="274" r:id="rId9"/>
    <p:sldId id="275" r:id="rId10"/>
    <p:sldId id="264" r:id="rId11"/>
    <p:sldId id="266" r:id="rId12"/>
    <p:sldId id="276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4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Pasta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Plan1!$F$7</c:f>
              <c:strCache>
                <c:ptCount val="1"/>
                <c:pt idx="0">
                  <c:v>Depósito de Patentes</c:v>
                </c:pt>
              </c:strCache>
            </c:strRef>
          </c:tx>
          <c:invertIfNegative val="0"/>
          <c:cat>
            <c:strRef>
              <c:f>Plan1!$E$8:$E$10</c:f>
              <c:strCache>
                <c:ptCount val="3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</c:strCache>
            </c:strRef>
          </c:cat>
          <c:val>
            <c:numRef>
              <c:f>Plan1!$F$8:$F$10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074368"/>
        <c:axId val="54076544"/>
      </c:barChart>
      <c:catAx>
        <c:axId val="54074368"/>
        <c:scaling>
          <c:orientation val="minMax"/>
        </c:scaling>
        <c:delete val="0"/>
        <c:axPos val="b"/>
        <c:majorTickMark val="out"/>
        <c:minorTickMark val="none"/>
        <c:tickLblPos val="nextTo"/>
        <c:crossAx val="54076544"/>
        <c:crosses val="autoZero"/>
        <c:auto val="1"/>
        <c:lblAlgn val="ctr"/>
        <c:lblOffset val="100"/>
        <c:noMultiLvlLbl val="0"/>
      </c:catAx>
      <c:valAx>
        <c:axId val="54076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074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dLbl>
              <c:idx val="0"/>
              <c:layout>
                <c:manualLayout>
                  <c:x val="-0.13621358267716535"/>
                  <c:y val="-0.275132691746865"/>
                </c:manualLayout>
              </c:layout>
              <c:spPr/>
              <c:txPr>
                <a:bodyPr/>
                <a:lstStyle/>
                <a:p>
                  <a:pPr>
                    <a:defRPr sz="1600" baseline="0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4647090988626421E-2"/>
                  <c:y val="8.0678404782735497E-2"/>
                </c:manualLayout>
              </c:layout>
              <c:spPr/>
              <c:txPr>
                <a:bodyPr/>
                <a:lstStyle/>
                <a:p>
                  <a:pPr>
                    <a:defRPr sz="1600" baseline="0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4.7548556430446191E-2"/>
                  <c:y val="0.10476086322543016"/>
                </c:manualLayout>
              </c:layout>
              <c:spPr/>
              <c:txPr>
                <a:bodyPr/>
                <a:lstStyle/>
                <a:p>
                  <a:pPr>
                    <a:defRPr sz="1600" baseline="0"/>
                  </a:pPr>
                  <a:endParaRPr lang="pt-BR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Plan1!$H$23:$H$25</c:f>
              <c:strCache>
                <c:ptCount val="3"/>
                <c:pt idx="0">
                  <c:v>Atendidas</c:v>
                </c:pt>
                <c:pt idx="1">
                  <c:v>Parcial</c:v>
                </c:pt>
                <c:pt idx="2">
                  <c:v>Cancelada</c:v>
                </c:pt>
              </c:strCache>
            </c:strRef>
          </c:cat>
          <c:val>
            <c:numRef>
              <c:f>Plan1!$I$23:$I$25</c:f>
              <c:numCache>
                <c:formatCode>General</c:formatCode>
                <c:ptCount val="3"/>
                <c:pt idx="0">
                  <c:v>20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169284967306263"/>
          <c:y val="0.37519097592506345"/>
          <c:w val="0.19294796938673078"/>
          <c:h val="0.22197795561088357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22/02/2017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22/02/2017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689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22/02/2017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22/02/2017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22/02/2017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22/02/2017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22/02/2017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22/02/2017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22/02/2017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22/02/2017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22/02/2017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22/02/2017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22/02/2017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22/02/2017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03848" y="522920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39º COLDI – AVALIAÇÃO DA GESTÃO –  2016</a:t>
            </a:r>
          </a:p>
          <a:p>
            <a:pPr algn="ctr"/>
            <a:r>
              <a:rPr lang="pt-BR" dirty="0" smtClean="0"/>
              <a:t>PPGI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  <p:sp>
        <p:nvSpPr>
          <p:cNvPr id="17" name="Retângulo 16"/>
          <p:cNvSpPr/>
          <p:nvPr/>
        </p:nvSpPr>
        <p:spPr>
          <a:xfrm>
            <a:off x="1781944" y="2224837"/>
            <a:ext cx="6030416" cy="3846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Redução do Orçamento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Foram tomadas tratativas de priorização do orçamento e sensibilização de complementação em função, principalmente, de corte de bolsas </a:t>
            </a:r>
            <a:r>
              <a:rPr lang="pt-BR" dirty="0" err="1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Fapeam</a:t>
            </a:r>
            <a:r>
              <a:rPr lang="pt-BR" dirty="0" smtClean="0"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/CNPq</a:t>
            </a:r>
            <a:endParaRPr lang="pt-BR" dirty="0" smtClean="0">
              <a:latin typeface="+mj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 smtClean="0"/>
              <a:t>Reorganização da Equipe</a:t>
            </a:r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dirty="0" smtClean="0"/>
              <a:t>A equipe foi definida e atribuições redistribuídas</a:t>
            </a:r>
            <a:endParaRPr lang="pt-BR" dirty="0" smtClean="0"/>
          </a:p>
          <a:p>
            <a:pPr marL="800100"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t-BR" dirty="0" smtClean="0"/>
              <a:t>Sensibilização : necessidade </a:t>
            </a:r>
            <a:r>
              <a:rPr lang="pt-BR" dirty="0" smtClean="0"/>
              <a:t>de um Técnico </a:t>
            </a:r>
            <a:r>
              <a:rPr lang="pt-BR" dirty="0" smtClean="0"/>
              <a:t>- </a:t>
            </a:r>
            <a:r>
              <a:rPr lang="pt-BR" dirty="0" smtClean="0"/>
              <a:t>NIT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43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404664"/>
            <a:ext cx="6030416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IV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(Em andamento, Concluídas, Atendida, Parcialmente atendida Não atendida, Rejeitada e Canceladas)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  <p:sp>
        <p:nvSpPr>
          <p:cNvPr id="17" name="CaixaDeTexto 16"/>
          <p:cNvSpPr txBox="1"/>
          <p:nvPr/>
        </p:nvSpPr>
        <p:spPr>
          <a:xfrm>
            <a:off x="3707904" y="2350041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PDA 2016 - PPGI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" name="Gráfico 19" title="PDA 2016 - Situaçã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4557921"/>
              </p:ext>
            </p:extLst>
          </p:nvPr>
        </p:nvGraphicFramePr>
        <p:xfrm>
          <a:off x="2546781" y="2484058"/>
          <a:ext cx="5508853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5963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7505700" cy="555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4491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527032" y="1052736"/>
            <a:ext cx="5832648" cy="46043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-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 PDI 2014-2018;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II</a:t>
            </a: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tratativas de fragilidades encontradas na Avaliação de 2015 (Pontos fracos e 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III</a:t>
            </a: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Indicadores referentes ao 1º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2º Semestre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IV</a:t>
            </a:r>
            <a:r>
              <a:rPr lang="pt-BR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(Em andamento, Concluídas, Atendida, Parcialmente atendida Não atendida, Rejeitada e Canceladas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</a:p>
        </p:txBody>
      </p:sp>
      <p:pic>
        <p:nvPicPr>
          <p:cNvPr id="1026" name="Picture 2" descr="Resultado de imagem para PAU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76" y="1980548"/>
            <a:ext cx="2328193" cy="205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2987824" y="522795"/>
            <a:ext cx="5184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 smtClean="0"/>
              <a:t>TEMAS A SEREM APRESENTADOS</a:t>
            </a:r>
            <a:endParaRPr lang="pt-BR" sz="2000" b="1" u="sng" dirty="0"/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713076" y="1519624"/>
            <a:ext cx="68913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14. </a:t>
            </a:r>
            <a:r>
              <a:rPr lang="pt-BR" b="1" dirty="0" smtClean="0"/>
              <a:t>Pesquisa </a:t>
            </a:r>
            <a:r>
              <a:rPr lang="pt-BR" b="1" dirty="0"/>
              <a:t>e </a:t>
            </a:r>
            <a:r>
              <a:rPr lang="pt-BR" b="1" dirty="0" smtClean="0"/>
              <a:t>Inovação: </a:t>
            </a:r>
            <a:r>
              <a:rPr lang="pt-BR" dirty="0"/>
              <a:t>Apresentação e desenvolvimento de, em média, pelo menos um projeto de pesquisa, inovação e/ou desenvolvimento tecnológico por </a:t>
            </a:r>
            <a:r>
              <a:rPr lang="pt-BR" dirty="0" smtClean="0"/>
              <a:t>Campus</a:t>
            </a:r>
          </a:p>
          <a:p>
            <a:endParaRPr lang="pt-BR" dirty="0"/>
          </a:p>
          <a:p>
            <a:r>
              <a:rPr lang="pt-BR" b="1" dirty="0" smtClean="0"/>
              <a:t>MEDIA: 1,33</a:t>
            </a:r>
            <a:endParaRPr lang="pt-BR" b="1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924" y="3011023"/>
            <a:ext cx="5129436" cy="3298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9572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-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e PDI;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1209020" y="1844824"/>
            <a:ext cx="68913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16. Núcleo de Inovação Tecnológica Implementação de Núcleos de Inovação Tecnológica – NIT, e programas de estímulo à organização cooperativa que incentivem a </a:t>
            </a:r>
            <a:r>
              <a:rPr lang="pt-BR" dirty="0" smtClean="0"/>
              <a:t>pesquisa e inovação;</a:t>
            </a:r>
            <a:endParaRPr lang="pt-BR" dirty="0"/>
          </a:p>
        </p:txBody>
      </p:sp>
      <p:graphicFrame>
        <p:nvGraphicFramePr>
          <p:cNvPr id="17" name="Gráfico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664512"/>
              </p:ext>
            </p:extLst>
          </p:nvPr>
        </p:nvGraphicFramePr>
        <p:xfrm>
          <a:off x="2286000" y="314096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6622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</a:t>
            </a: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Outros indicadores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" name="Tabela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371139"/>
              </p:ext>
            </p:extLst>
          </p:nvPr>
        </p:nvGraphicFramePr>
        <p:xfrm>
          <a:off x="653879" y="1988840"/>
          <a:ext cx="8066088" cy="40258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522"/>
                <a:gridCol w="2016522"/>
                <a:gridCol w="2016522"/>
                <a:gridCol w="2016522"/>
              </a:tblGrid>
              <a:tr h="8270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Agência de Fomento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Modalidade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Quantitativo por Modalidade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Total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</a:tr>
              <a:tr h="39985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CNPq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PIBIC-EM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40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45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</a:tr>
              <a:tr h="3998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PIBIC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05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98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PIBITI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00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9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FAPEAM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PAIC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30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30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</a:tr>
              <a:tr h="39985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IFAM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PIBIC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25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195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 anchor="ctr"/>
                </a:tc>
              </a:tr>
              <a:tr h="3998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PIBIC-Jr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145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9855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PADCIT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21</a:t>
                      </a:r>
                      <a:r>
                        <a:rPr lang="pt-BR" sz="1800" baseline="0" dirty="0" smtClean="0">
                          <a:effectLst/>
                        </a:rPr>
                        <a:t> + 4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99855">
                <a:tc gridSpan="3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TOTAL GERAL</a:t>
                      </a:r>
                      <a:endParaRPr lang="pt-B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 smtClean="0">
                          <a:effectLst/>
                        </a:rPr>
                        <a:t>270</a:t>
                      </a:r>
                      <a:endParaRPr lang="pt-B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8" marR="68578" marT="0" marB="0"/>
                </a:tc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3131840" y="1341929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Iniciação Científica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5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</a:t>
            </a: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Outros indicadores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16"/>
          <p:cNvSpPr txBox="1"/>
          <p:nvPr/>
        </p:nvSpPr>
        <p:spPr>
          <a:xfrm>
            <a:off x="3131840" y="1341929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Iniciação Científica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658" y="1916832"/>
            <a:ext cx="6100694" cy="4328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299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</a:t>
            </a: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Outros indicadores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16"/>
          <p:cNvSpPr txBox="1"/>
          <p:nvPr/>
        </p:nvSpPr>
        <p:spPr>
          <a:xfrm>
            <a:off x="3131840" y="1341929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Iniciação Científica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754" y="1968054"/>
            <a:ext cx="6507630" cy="390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67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</a:t>
            </a: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Outros indicadores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16"/>
          <p:cNvSpPr txBox="1"/>
          <p:nvPr/>
        </p:nvSpPr>
        <p:spPr>
          <a:xfrm>
            <a:off x="3131840" y="1341929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Pós-Graduação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5990" y="1772816"/>
            <a:ext cx="6488378" cy="34889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782789"/>
              </p:ext>
            </p:extLst>
          </p:nvPr>
        </p:nvGraphicFramePr>
        <p:xfrm>
          <a:off x="2366327" y="5433696"/>
          <a:ext cx="5013985" cy="803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91268"/>
                <a:gridCol w="1022717"/>
              </a:tblGrid>
              <a:tr h="267872">
                <a:tc>
                  <a:txBody>
                    <a:bodyPr/>
                    <a:lstStyle/>
                    <a:p>
                      <a:pPr marR="190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Curso</a:t>
                      </a:r>
                      <a:endParaRPr lang="pt-BR" sz="1400" kern="5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4445" algn="ctr">
                        <a:lnSpc>
                          <a:spcPts val="1125"/>
                        </a:lnSpc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Alunos</a:t>
                      </a:r>
                      <a:endParaRPr lang="pt-BR" sz="1400" kern="5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267872">
                <a:tc>
                  <a:txBody>
                    <a:bodyPr/>
                    <a:lstStyle/>
                    <a:p>
                      <a:pPr marL="65405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pt-BR" sz="1400" kern="50">
                          <a:effectLst/>
                        </a:rPr>
                        <a:t>Mestrado em Educação Tecnológica –</a:t>
                      </a:r>
                      <a:r>
                        <a:rPr lang="pt-BR" sz="1400" kern="50" spc="-45">
                          <a:effectLst/>
                        </a:rPr>
                        <a:t> </a:t>
                      </a:r>
                      <a:r>
                        <a:rPr lang="pt-BR" sz="1400" kern="50">
                          <a:effectLst/>
                        </a:rPr>
                        <a:t>MPET</a:t>
                      </a:r>
                      <a:endParaRPr lang="pt-BR" sz="1400" kern="5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400" kern="50">
                          <a:effectLst/>
                        </a:rPr>
                        <a:t>81</a:t>
                      </a:r>
                      <a:endParaRPr lang="pt-BR" sz="1400" kern="5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  <a:tr h="267872">
                <a:tc>
                  <a:txBody>
                    <a:bodyPr/>
                    <a:lstStyle/>
                    <a:p>
                      <a:pPr marL="65405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pt-BR" sz="1400" kern="50">
                          <a:effectLst/>
                        </a:rPr>
                        <a:t>Mestrado Em Ensino de Física –</a:t>
                      </a:r>
                      <a:r>
                        <a:rPr lang="pt-BR" sz="1400" kern="50" spc="-55">
                          <a:effectLst/>
                        </a:rPr>
                        <a:t> </a:t>
                      </a:r>
                      <a:r>
                        <a:rPr lang="pt-BR" sz="1400" kern="50">
                          <a:effectLst/>
                        </a:rPr>
                        <a:t>MPEF</a:t>
                      </a:r>
                      <a:endParaRPr lang="pt-BR" sz="1400" kern="5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6985" algn="ctr">
                        <a:lnSpc>
                          <a:spcPts val="1135"/>
                        </a:lnSpc>
                        <a:spcAft>
                          <a:spcPts val="0"/>
                        </a:spcAft>
                      </a:pPr>
                      <a:r>
                        <a:rPr lang="en-US" sz="1400" kern="50" dirty="0">
                          <a:effectLst/>
                        </a:rPr>
                        <a:t>46</a:t>
                      </a:r>
                      <a:endParaRPr lang="pt-BR" sz="1400" kern="50" dirty="0">
                        <a:effectLst/>
                        <a:latin typeface="Calibri"/>
                        <a:ea typeface="Calibri"/>
                        <a:cs typeface="Tahoma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5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TEMA I </a:t>
            </a:r>
            <a:r>
              <a:rPr lang="pt-BR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Outros indicadores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CaixaDeTexto 16"/>
          <p:cNvSpPr txBox="1"/>
          <p:nvPr/>
        </p:nvSpPr>
        <p:spPr>
          <a:xfrm>
            <a:off x="3131840" y="1341929"/>
            <a:ext cx="29523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Parcerias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0039420"/>
              </p:ext>
            </p:extLst>
          </p:nvPr>
        </p:nvGraphicFramePr>
        <p:xfrm>
          <a:off x="1259632" y="2492896"/>
          <a:ext cx="2880320" cy="2448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51755"/>
                <a:gridCol w="1528565"/>
              </a:tblGrid>
              <a:tr h="48965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 dirty="0">
                          <a:effectLst/>
                        </a:rPr>
                        <a:t>Empresa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Valor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965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>
                          <a:effectLst/>
                        </a:rPr>
                        <a:t>Bike Norte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</a:rPr>
                        <a:t>R$ 54.480,00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965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>
                          <a:effectLst/>
                        </a:rPr>
                        <a:t>Ox Bike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</a:rPr>
                        <a:t>R$ 70.056,00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965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>
                          <a:effectLst/>
                        </a:rPr>
                        <a:t>Sense Bike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</a:rPr>
                        <a:t>R$ 41.044,95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89654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1" u="none" strike="noStrike">
                          <a:effectLst/>
                        </a:rPr>
                        <a:t>Total</a:t>
                      </a:r>
                      <a:endParaRPr lang="pt-BR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600" b="1" u="none" strike="noStrike" dirty="0">
                          <a:effectLst/>
                        </a:rPr>
                        <a:t>R$ 165.580,95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4572000" y="2420888"/>
            <a:ext cx="396044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b="1" dirty="0"/>
              <a:t>1.</a:t>
            </a:r>
            <a:r>
              <a:rPr lang="pt-BR" dirty="0"/>
              <a:t> Instituto Federal de Educação, Ciência e Tecnologia do Acre – IFAC;</a:t>
            </a:r>
          </a:p>
          <a:p>
            <a:pPr>
              <a:lnSpc>
                <a:spcPct val="150000"/>
              </a:lnSpc>
            </a:pPr>
            <a:r>
              <a:rPr lang="pt-BR" b="1" dirty="0"/>
              <a:t>2.</a:t>
            </a:r>
            <a:r>
              <a:rPr lang="pt-BR" dirty="0"/>
              <a:t> Universidade de Lisboa – Portugal;</a:t>
            </a:r>
          </a:p>
          <a:p>
            <a:pPr>
              <a:lnSpc>
                <a:spcPct val="150000"/>
              </a:lnSpc>
            </a:pPr>
            <a:r>
              <a:rPr lang="pt-BR" b="1" dirty="0"/>
              <a:t>3.</a:t>
            </a:r>
            <a:r>
              <a:rPr lang="pt-BR" dirty="0"/>
              <a:t> Universidade do Porto – Portugal;</a:t>
            </a:r>
          </a:p>
          <a:p>
            <a:pPr>
              <a:lnSpc>
                <a:spcPct val="150000"/>
              </a:lnSpc>
            </a:pPr>
            <a:r>
              <a:rPr lang="pt-BR" b="1" dirty="0"/>
              <a:t>4.</a:t>
            </a:r>
            <a:r>
              <a:rPr lang="pt-BR" dirty="0"/>
              <a:t> Universidade do Minho – </a:t>
            </a:r>
            <a:r>
              <a:rPr lang="pt-BR" dirty="0" smtClean="0"/>
              <a:t>Portugal</a:t>
            </a:r>
          </a:p>
          <a:p>
            <a:pPr>
              <a:lnSpc>
                <a:spcPct val="150000"/>
              </a:lnSpc>
            </a:pPr>
            <a:r>
              <a:rPr lang="pt-BR" b="1" dirty="0" smtClean="0"/>
              <a:t>5.</a:t>
            </a:r>
            <a:r>
              <a:rPr lang="pt-BR" dirty="0" smtClean="0"/>
              <a:t> ESALQ/USP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5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983</TotalTime>
  <Words>475</Words>
  <Application>Microsoft Office PowerPoint</Application>
  <PresentationFormat>Apresentação na tela (4:3)</PresentationFormat>
  <Paragraphs>117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Jesse</cp:lastModifiedBy>
  <cp:revision>45</cp:revision>
  <dcterms:created xsi:type="dcterms:W3CDTF">2015-03-03T18:02:17Z</dcterms:created>
  <dcterms:modified xsi:type="dcterms:W3CDTF">2017-02-22T23:27:48Z</dcterms:modified>
</cp:coreProperties>
</file>