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6"/>
  </p:notesMasterIdLst>
  <p:sldIdLst>
    <p:sldId id="276" r:id="rId2"/>
    <p:sldId id="292" r:id="rId3"/>
    <p:sldId id="293" r:id="rId4"/>
    <p:sldId id="294" r:id="rId5"/>
    <p:sldId id="299" r:id="rId6"/>
    <p:sldId id="300" r:id="rId7"/>
    <p:sldId id="301" r:id="rId8"/>
    <p:sldId id="302" r:id="rId9"/>
    <p:sldId id="304" r:id="rId10"/>
    <p:sldId id="303" r:id="rId11"/>
    <p:sldId id="313" r:id="rId12"/>
    <p:sldId id="314" r:id="rId13"/>
    <p:sldId id="315" r:id="rId14"/>
    <p:sldId id="316" r:id="rId15"/>
    <p:sldId id="317" r:id="rId16"/>
    <p:sldId id="284" r:id="rId17"/>
    <p:sldId id="285" r:id="rId18"/>
    <p:sldId id="286" r:id="rId19"/>
    <p:sldId id="287" r:id="rId20"/>
    <p:sldId id="288" r:id="rId21"/>
    <p:sldId id="289" r:id="rId22"/>
    <p:sldId id="280" r:id="rId23"/>
    <p:sldId id="272" r:id="rId24"/>
    <p:sldId id="320" r:id="rId25"/>
    <p:sldId id="274" r:id="rId26"/>
    <p:sldId id="260" r:id="rId27"/>
    <p:sldId id="266" r:id="rId28"/>
    <p:sldId id="281" r:id="rId29"/>
    <p:sldId id="282" r:id="rId30"/>
    <p:sldId id="307" r:id="rId31"/>
    <p:sldId id="308" r:id="rId32"/>
    <p:sldId id="309" r:id="rId33"/>
    <p:sldId id="310" r:id="rId34"/>
    <p:sldId id="31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22" autoAdjust="0"/>
  </p:normalViewPr>
  <p:slideViewPr>
    <p:cSldViewPr snapToGrid="0">
      <p:cViewPr>
        <p:scale>
          <a:sx n="77" d="100"/>
          <a:sy n="77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2230023\Documents\3000%20-%20PROAD\Avalia&#231;&#227;o%20de%20Gest&#227;o\Pasta1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230023\Documents\3000%20-%20PROAD\Avalia&#231;&#227;o%20de%20Gest&#227;o\Pasta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798969\Downloads\RESTOS%20A%20PAGAR%20por%20Ano%20-%20&#211;rg&#227;o%20-%20Processados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Plan1!$D$5:$D$8</c:f>
              <c:strCache>
                <c:ptCount val="4"/>
                <c:pt idx="0">
                  <c:v>ATENDIDAS</c:v>
                </c:pt>
                <c:pt idx="1">
                  <c:v>NÃO ATENDIDAS</c:v>
                </c:pt>
                <c:pt idx="2">
                  <c:v>EM ANDAMENTO</c:v>
                </c:pt>
                <c:pt idx="3">
                  <c:v>PARCIALMENTE ATENDIDAS</c:v>
                </c:pt>
              </c:strCache>
            </c:strRef>
          </c:cat>
          <c:val>
            <c:numRef>
              <c:f>Plan1!$E$5:$E$8</c:f>
              <c:numCache>
                <c:formatCode>General</c:formatCode>
                <c:ptCount val="4"/>
                <c:pt idx="0">
                  <c:v>36</c:v>
                </c:pt>
                <c:pt idx="1">
                  <c:v>22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98496"/>
        <c:axId val="36622720"/>
      </c:barChart>
      <c:catAx>
        <c:axId val="3589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36622720"/>
        <c:crosses val="autoZero"/>
        <c:auto val="1"/>
        <c:lblAlgn val="ctr"/>
        <c:lblOffset val="100"/>
        <c:noMultiLvlLbl val="0"/>
      </c:catAx>
      <c:valAx>
        <c:axId val="366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9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Plan1!$L$4</c:f>
              <c:strCache>
                <c:ptCount val="1"/>
                <c:pt idx="0">
                  <c:v>KM RODADOS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Plan1!$M$3:$N$3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Plan1!$M$4:$N$4</c:f>
              <c:numCache>
                <c:formatCode>#,##0</c:formatCode>
                <c:ptCount val="2"/>
                <c:pt idx="0">
                  <c:v>38367</c:v>
                </c:pt>
                <c:pt idx="1">
                  <c:v>43513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451968"/>
        <c:axId val="94457856"/>
      </c:barChart>
      <c:catAx>
        <c:axId val="944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57856"/>
        <c:crosses val="autoZero"/>
        <c:auto val="1"/>
        <c:lblAlgn val="ctr"/>
        <c:lblOffset val="100"/>
        <c:noMultiLvlLbl val="0"/>
      </c:catAx>
      <c:valAx>
        <c:axId val="9445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5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Plan1!$L$8</c:f>
              <c:strCache>
                <c:ptCount val="1"/>
                <c:pt idx="0">
                  <c:v>DESPESAS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Plan1!$M$7:$N$7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Plan1!$M$8:$N$8</c:f>
              <c:numCache>
                <c:formatCode>#,##0.00</c:formatCode>
                <c:ptCount val="2"/>
                <c:pt idx="0">
                  <c:v>34581.25</c:v>
                </c:pt>
                <c:pt idx="1">
                  <c:v>48561.4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475008"/>
        <c:axId val="94476544"/>
      </c:barChart>
      <c:catAx>
        <c:axId val="944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76544"/>
        <c:crosses val="autoZero"/>
        <c:auto val="1"/>
        <c:lblAlgn val="ctr"/>
        <c:lblOffset val="100"/>
        <c:noMultiLvlLbl val="0"/>
      </c:catAx>
      <c:valAx>
        <c:axId val="9447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BR" sz="1200" b="1" i="0" baseline="0">
                <a:effectLst/>
              </a:rPr>
              <a:t>Gráfico 1 - Totais com Diárias e Passagens - IFAM</a:t>
            </a:r>
            <a:endParaRPr lang="pt-BR" sz="12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5813982795778717"/>
          <c:w val="0.93219684036556971"/>
          <c:h val="0.634666819342882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Diárias</c:v>
                </c:pt>
                <c:pt idx="1">
                  <c:v>Passagens</c:v>
                </c:pt>
                <c:pt idx="2">
                  <c:v>SCDP</c:v>
                </c:pt>
              </c:strCache>
            </c:strRef>
          </c:cat>
          <c:val>
            <c:numRef>
              <c:f>Plan1!$C$2:$C$4</c:f>
              <c:numCache>
                <c:formatCode>_("R$"* #,##0.00_);_("R$"* \(#,##0.00\);_("R$"* "-"??_);_(@_)</c:formatCode>
                <c:ptCount val="3"/>
                <c:pt idx="0">
                  <c:v>1804692.16</c:v>
                </c:pt>
                <c:pt idx="1">
                  <c:v>2139740.2400000002</c:v>
                </c:pt>
                <c:pt idx="2">
                  <c:v>3944432.4000000004</c:v>
                </c:pt>
              </c:numCache>
            </c:numRef>
          </c:val>
        </c:ser>
        <c:ser>
          <c:idx val="0"/>
          <c:order val="1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87447410476268E-2"/>
                  <c:y val="2.720081526782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190415834428585E-2"/>
                  <c:y val="3.126296761745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71836215832159E-2"/>
                  <c:y val="4.221517348677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Diárias</c:v>
                </c:pt>
                <c:pt idx="1">
                  <c:v>Passagens</c:v>
                </c:pt>
                <c:pt idx="2">
                  <c:v>SCDP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1615946.65</c:v>
                </c:pt>
                <c:pt idx="1">
                  <c:v>1805628.39</c:v>
                </c:pt>
                <c:pt idx="2">
                  <c:v>3421575.04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Variação de 2015 para 2016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2950236914071951E-2"/>
                  <c:y val="0.1501441733058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53347956116139E-2"/>
                  <c:y val="0.15826966023807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642742972468386E-2"/>
                  <c:y val="-1.4395459279760055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Diárias</c:v>
                </c:pt>
                <c:pt idx="1">
                  <c:v>Passagens</c:v>
                </c:pt>
                <c:pt idx="2">
                  <c:v>SCDP</c:v>
                </c:pt>
              </c:strCache>
            </c:strRef>
          </c:cat>
          <c:val>
            <c:numRef>
              <c:f>Plan1!$D$2:$D$4</c:f>
              <c:numCache>
                <c:formatCode>_("R$"* #,##0.00_);_("R$"* \(#,##0.00\);_("R$"* "-"??_);_(@_)</c:formatCode>
                <c:ptCount val="3"/>
                <c:pt idx="0">
                  <c:v>-188745.51</c:v>
                </c:pt>
                <c:pt idx="1">
                  <c:v>-334111.85000000033</c:v>
                </c:pt>
                <c:pt idx="2">
                  <c:v>-522857.36000000034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66560"/>
        <c:axId val="86468096"/>
      </c:barChart>
      <c:catAx>
        <c:axId val="8646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6468096"/>
        <c:crosses val="autoZero"/>
        <c:auto val="1"/>
        <c:lblAlgn val="ctr"/>
        <c:lblOffset val="100"/>
        <c:noMultiLvlLbl val="0"/>
      </c:catAx>
      <c:valAx>
        <c:axId val="86468096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864665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dirty="0"/>
              <a:t>Gráfico 2 </a:t>
            </a:r>
            <a:r>
              <a:rPr lang="pt-BR" sz="1200" dirty="0" smtClean="0"/>
              <a:t>– Variações</a:t>
            </a:r>
            <a:r>
              <a:rPr lang="pt-BR" sz="1200" baseline="0" dirty="0" smtClean="0"/>
              <a:t> de Gastos com </a:t>
            </a:r>
            <a:r>
              <a:rPr lang="pt-BR" sz="1200" dirty="0" smtClean="0"/>
              <a:t>Diárias</a:t>
            </a:r>
            <a:r>
              <a:rPr lang="pt-BR" sz="1200" baseline="0" dirty="0" smtClean="0"/>
              <a:t> </a:t>
            </a:r>
            <a:r>
              <a:rPr lang="pt-BR" sz="1200" baseline="0" dirty="0"/>
              <a:t>e Passagens - IFAM</a:t>
            </a:r>
            <a:endParaRPr lang="pt-BR" sz="12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9199728119755507E-2"/>
          <c:y val="0.18864052580509488"/>
          <c:w val="0.9639725310873859"/>
          <c:h val="0.61117606429227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Plan1!$E$1</c:f>
              <c:strCache>
                <c:ptCount val="1"/>
                <c:pt idx="0">
                  <c:v>Variação de 2015 para 2016 (%)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Diárias</c:v>
                </c:pt>
                <c:pt idx="1">
                  <c:v>Passagens</c:v>
                </c:pt>
                <c:pt idx="2">
                  <c:v>SCDP</c:v>
                </c:pt>
              </c:strCache>
            </c:strRef>
          </c:cat>
          <c:val>
            <c:numRef>
              <c:f>Plan1!$E$2:$E$4</c:f>
              <c:numCache>
                <c:formatCode>0.00%</c:formatCode>
                <c:ptCount val="3"/>
                <c:pt idx="0">
                  <c:v>-0.10458598656515471</c:v>
                </c:pt>
                <c:pt idx="1">
                  <c:v>-0.15614598620625103</c:v>
                </c:pt>
                <c:pt idx="2">
                  <c:v>-0.13255579180416435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02016"/>
        <c:axId val="86503808"/>
      </c:barChart>
      <c:catAx>
        <c:axId val="8650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pt-BR"/>
          </a:p>
        </c:txPr>
        <c:crossAx val="86503808"/>
        <c:crosses val="autoZero"/>
        <c:auto val="1"/>
        <c:lblAlgn val="ctr"/>
        <c:lblOffset val="100"/>
        <c:noMultiLvlLbl val="0"/>
      </c:catAx>
      <c:valAx>
        <c:axId val="86503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6502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753221217546903E-2"/>
          <c:y val="0.84447233874258543"/>
          <c:w val="0.95903511352140569"/>
          <c:h val="0.1377950790688160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'RESTOS A PAGAR por Ano - Órgão '!$C$4:$C$5</c:f>
              <c:strCache>
                <c:ptCount val="2"/>
                <c:pt idx="0">
                  <c:v>Valor em R$</c:v>
                </c:pt>
                <c:pt idx="1">
                  <c:v>jan/16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'RESTOS A PAGAR por Ano - Órgão '!$A$7:$D$8</c:f>
              <c:strCache>
                <c:ptCount val="2"/>
                <c:pt idx="0">
                  <c:v>RP NAO PROCESSADOS A LIQUIDAR</c:v>
                </c:pt>
                <c:pt idx="1">
                  <c:v>RP PROCESSADOS A PAGAR</c:v>
                </c:pt>
              </c:strCache>
              <c:extLst/>
            </c:strRef>
          </c:cat>
          <c:val>
            <c:numRef>
              <c:f>'RESTOS A PAGAR por Ano - Órgão '!$C$7:$C$8</c:f>
              <c:numCache>
                <c:formatCode>#,##0.00;\(#,##0.00\)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'RESTOS A PAGAR por Ano - Órgão '!$D$4:$D$5</c:f>
              <c:strCache>
                <c:ptCount val="2"/>
                <c:pt idx="0">
                  <c:v>Valor em R$</c:v>
                </c:pt>
                <c:pt idx="1">
                  <c:v>dez/16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'RESTOS A PAGAR por Ano - Órgão '!$A$7:$D$8</c:f>
              <c:strCache>
                <c:ptCount val="2"/>
                <c:pt idx="0">
                  <c:v>RP NAO PROCESSADOS A LIQUIDAR</c:v>
                </c:pt>
                <c:pt idx="1">
                  <c:v>RP PROCESSADOS A PAGAR</c:v>
                </c:pt>
              </c:strCache>
              <c:extLst/>
            </c:strRef>
          </c:cat>
          <c:val>
            <c:numRef>
              <c:f>'RESTOS A PAGAR por Ano - Órgão '!$D$7:$D$8</c:f>
              <c:numCache>
                <c:formatCode>#,##0.00;\(#,##0.00\)</c:formatCode>
                <c:ptCount val="2"/>
                <c:pt idx="0">
                  <c:v>0.55110000000000003</c:v>
                </c:pt>
                <c:pt idx="1">
                  <c:v>6.9699999999999998E-2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86555264"/>
        <c:axId val="86557056"/>
      </c:barChart>
      <c:catAx>
        <c:axId val="8655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557056"/>
        <c:crosses val="autoZero"/>
        <c:auto val="1"/>
        <c:lblAlgn val="ctr"/>
        <c:lblOffset val="100"/>
        <c:noMultiLvlLbl val="0"/>
      </c:catAx>
      <c:valAx>
        <c:axId val="86557056"/>
        <c:scaling>
          <c:orientation val="minMax"/>
        </c:scaling>
        <c:delete val="1"/>
        <c:axPos val="b"/>
        <c:numFmt formatCode="#,##0.00;\(#,##0.00\)" sourceLinked="1"/>
        <c:majorTickMark val="none"/>
        <c:minorTickMark val="none"/>
        <c:tickLblPos val="nextTo"/>
        <c:crossAx val="865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Plan1!$A$1:$C$1</c:f>
              <c:strCache>
                <c:ptCount val="2"/>
                <c:pt idx="0">
                  <c:v>Campi</c:v>
                </c:pt>
                <c:pt idx="1">
                  <c:v>Fracionamento</c:v>
                </c:pt>
              </c:strCache>
              <c:extLst/>
            </c:strRef>
          </c:cat>
          <c:val>
            <c:numRef>
              <c:f>Plan1!$A$2:$C$2</c:f>
              <c:numCache>
                <c:formatCode>_("R$"* #,##0.00_);_("R$"* \(#,##0.00\);_("R$"* "-"??_);_(@_)</c:formatCode>
                <c:ptCount val="2"/>
                <c:pt idx="0" formatCode="General">
                  <c:v>9</c:v>
                </c:pt>
                <c:pt idx="1">
                  <c:v>448155.01</c:v>
                </c:pt>
              </c:numCache>
              <c:extLst/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Plan1!$A$1:$C$1</c:f>
              <c:strCache>
                <c:ptCount val="2"/>
                <c:pt idx="0">
                  <c:v>Campi</c:v>
                </c:pt>
                <c:pt idx="1">
                  <c:v>Fracionamento</c:v>
                </c:pt>
              </c:strCache>
              <c:extLst/>
            </c:strRef>
          </c:cat>
          <c:val>
            <c:numRef>
              <c:f>Plan1!$A$3:$C$3</c:f>
              <c:numCache>
                <c:formatCode>_("R$"* #,##0.00_);_("R$"* \(#,##0.00\);_("R$"* "-"??_);_(@_)</c:formatCode>
                <c:ptCount val="2"/>
                <c:pt idx="0" formatCode="General">
                  <c:v>3</c:v>
                </c:pt>
                <c:pt idx="1">
                  <c:v>31412.98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013312"/>
        <c:axId val="94014848"/>
      </c:barChart>
      <c:catAx>
        <c:axId val="9401331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014848"/>
        <c:crosses val="autoZero"/>
        <c:auto val="1"/>
        <c:lblAlgn val="ctr"/>
        <c:lblOffset val="100"/>
        <c:noMultiLvlLbl val="0"/>
      </c:catAx>
      <c:valAx>
        <c:axId val="940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01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Plan1!$A$11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Plan1!$B$10</c:f>
              <c:strCache>
                <c:ptCount val="1"/>
                <c:pt idx="0">
                  <c:v>Equações</c:v>
                </c:pt>
              </c:strCache>
            </c:strRef>
          </c:cat>
          <c:val>
            <c:numRef>
              <c:f>Plan1!$B$11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Plan1!$A$12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Plan1!$B$10</c:f>
              <c:strCache>
                <c:ptCount val="1"/>
                <c:pt idx="0">
                  <c:v>Equações</c:v>
                </c:pt>
              </c:strCache>
            </c:strRef>
          </c:cat>
          <c:val>
            <c:numRef>
              <c:f>Plan1!$B$12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94121984"/>
        <c:axId val="94120192"/>
      </c:barChart>
      <c:valAx>
        <c:axId val="941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21984"/>
        <c:crosses val="autoZero"/>
        <c:crossBetween val="between"/>
      </c:valAx>
      <c:catAx>
        <c:axId val="9412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2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Plan1!$A$20</c:f>
              <c:strCache>
                <c:ptCount val="1"/>
                <c:pt idx="0">
                  <c:v>2015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Plan1!$B$19:$D$19</c:f>
              <c:strCache>
                <c:ptCount val="3"/>
                <c:pt idx="0">
                  <c:v>Ausência de Conformidade</c:v>
                </c:pt>
                <c:pt idx="1">
                  <c:v>Conformidade Com Restrição</c:v>
                </c:pt>
                <c:pt idx="2">
                  <c:v>Conformidade Sem Restrição</c:v>
                </c:pt>
              </c:strCache>
            </c:strRef>
          </c:cat>
          <c:val>
            <c:numRef>
              <c:f>Plan1!$B$20:$D$20</c:f>
              <c:numCache>
                <c:formatCode>General</c:formatCode>
                <c:ptCount val="3"/>
                <c:pt idx="0">
                  <c:v>52</c:v>
                </c:pt>
                <c:pt idx="1">
                  <c:v>140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Plan1!$A$21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Plan1!$B$19:$D$19</c:f>
              <c:strCache>
                <c:ptCount val="3"/>
                <c:pt idx="0">
                  <c:v>Ausência de Conformidade</c:v>
                </c:pt>
                <c:pt idx="1">
                  <c:v>Conformidade Com Restrição</c:v>
                </c:pt>
                <c:pt idx="2">
                  <c:v>Conformidade Sem Restrição</c:v>
                </c:pt>
              </c:strCache>
            </c:strRef>
          </c:cat>
          <c:val>
            <c:numRef>
              <c:f>Plan1!$B$21:$D$21</c:f>
              <c:numCache>
                <c:formatCode>General</c:formatCode>
                <c:ptCount val="3"/>
                <c:pt idx="0">
                  <c:v>44</c:v>
                </c:pt>
                <c:pt idx="1">
                  <c:v>145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94168576"/>
        <c:axId val="94170112"/>
      </c:barChart>
      <c:catAx>
        <c:axId val="941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70112"/>
        <c:crosses val="autoZero"/>
        <c:auto val="1"/>
        <c:lblAlgn val="ctr"/>
        <c:lblOffset val="100"/>
        <c:noMultiLvlLbl val="0"/>
      </c:catAx>
      <c:valAx>
        <c:axId val="941701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6F194-DDF0-457B-B05B-4F30AFD853EF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237B5-3133-4B43-96DC-BFF18CCAC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8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7E39-25EC-4DA7-AE67-2E61C85BC99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188971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9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1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96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5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3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1" y="2035785"/>
            <a:ext cx="4790237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0703" y="4795897"/>
            <a:ext cx="11653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AVALIAÇÃO DA GESTÃO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PRÓ-REITORIA DE PLANEJAMENTO E  ADMINISTRAÇÃO – PROPLAD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1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1"/>
            <a:ext cx="1655803" cy="12829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804" y="750992"/>
            <a:ext cx="10536195" cy="54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6483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81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052737"/>
            <a:ext cx="7347148" cy="22473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81200" y="34290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Compilação e publicação do PDA2016</a:t>
            </a:r>
          </a:p>
          <a:p>
            <a:pPr marL="285750" indent="-285750">
              <a:buFontTx/>
              <a:buChar char="-"/>
            </a:pPr>
            <a:r>
              <a:rPr lang="pt-BR" dirty="0"/>
              <a:t>Participação como apresentador de Contas no e-contas (Relatório de Gestão 2015)</a:t>
            </a:r>
          </a:p>
          <a:p>
            <a:pPr marL="285750" indent="-285750">
              <a:buFontTx/>
              <a:buChar char="-"/>
            </a:pPr>
            <a:r>
              <a:rPr lang="pt-BR" dirty="0"/>
              <a:t>Monitoramento e preparação de relatórios Gerenciais</a:t>
            </a:r>
          </a:p>
          <a:p>
            <a:pPr marL="285750" indent="-285750">
              <a:buFontTx/>
              <a:buChar char="-"/>
            </a:pPr>
            <a:r>
              <a:rPr lang="pt-BR" dirty="0"/>
              <a:t>Credenciamento de usuários no Módulo Rede Federal e SGD</a:t>
            </a:r>
          </a:p>
          <a:p>
            <a:pPr marL="285750" indent="-285750">
              <a:buFontTx/>
              <a:buChar char="-"/>
            </a:pPr>
            <a:r>
              <a:rPr lang="pt-BR" dirty="0"/>
              <a:t>Participação na construção da Política de Governança, Gestão de Riscos e Controle Interno</a:t>
            </a:r>
          </a:p>
          <a:p>
            <a:pPr marL="285750" indent="-285750">
              <a:buFontTx/>
              <a:buChar char="-"/>
            </a:pPr>
            <a:r>
              <a:rPr lang="pt-BR" dirty="0"/>
              <a:t>Contribuição para a adequação do SIGPP</a:t>
            </a:r>
          </a:p>
          <a:p>
            <a:pPr marL="285750" indent="-285750">
              <a:buFontTx/>
              <a:buChar char="-"/>
            </a:pPr>
            <a:r>
              <a:rPr lang="pt-BR" dirty="0"/>
              <a:t>Contratação de Consultoria para elaboração do próximo PDI do IFAM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1"/>
            <a:ext cx="2135560" cy="16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9258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33"/>
            <a:ext cx="1221671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81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42302" y="286603"/>
            <a:ext cx="9413377" cy="1450757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CCOMP</a:t>
            </a:r>
            <a:endParaRPr lang="pt-BR" dirty="0"/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2406830" y="1952722"/>
            <a:ext cx="7803970" cy="2935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A CCOMP - Coordenação de Compras, atualmente conta em seu quadro funcional com 01 (um) servidor com as seguintes realizações no ano de 2016:</a:t>
            </a:r>
          </a:p>
          <a:p>
            <a:pPr algn="l"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pt-BR" sz="5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Processo de Dispensa de Licitação...................... 17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Processo de Inexigibilidade de Licitação.............. 32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Adesão de Pregão Eletrônico (SRP).................... 20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Pregão Eletrônico ................................................ 22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Concorrência........................................................ 01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>Convite................................................................. 01</a:t>
            </a:r>
          </a:p>
          <a:p>
            <a:pPr algn="l"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pt-BR" sz="3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1"/>
            <a:ext cx="1655803" cy="12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4152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81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4015" y="3324905"/>
            <a:ext cx="780397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GCPLAN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1. COMPRAS COMPARTILHADAS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Neste ano de 2016 foi dado início no processo de aquisição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MATERIAL DE CONSUMO,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pela sistemática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COMPRAS COMPARTILHADAS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dos seguintes materiais: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 Material de Expediente;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(já na licitação IRP n. º 158142-00001/2017) (24/02/2017)</a:t>
            </a:r>
            <a:b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 Material de Processamento de Dados;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(Cotação de Preços – Banco de Preços)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 Material Elétrico;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(Cotação de Preços – Banco de Preços)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*Material Hidráulico;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(Cotação de Preços – Banco de Preços)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 Ferramentas.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(Cotação de Preços – Banco de Preços)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O processo teve como base a pesquisa junto a todos os Campi, da Reitoria das necessidades em comuns dos materiais acima citados, o que embasou o TERMO DE REFERÊNCIA. A aquisição de Material Gráfico está sob a responsabilidade da CCS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0991"/>
            <a:ext cx="2194015" cy="16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4187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81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406830" y="3046001"/>
            <a:ext cx="780397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GCPLAN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2. SIGPP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Damos inicio no final do último ano a utilização do sistema SIGPP – Sistema Integrado de Gestão de Planejamento e Projetos, a saber: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Foram apresentados no CAD e COLD as principais funcionalidades deste novo sistema, que faz parte do SIPAC, já comumente usados por todos.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O sistema veio em substituição ao SGD, o que proporcionará maior controle das metas a serem atingidas e consequentemente ajuda no controle orçamentário.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Já foram iniciados as etapas de treinamento.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0991"/>
            <a:ext cx="2194015" cy="16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0988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81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7718" y="286603"/>
            <a:ext cx="9017961" cy="1450757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Unidades com Metas cadastradas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14" y="1561485"/>
            <a:ext cx="9109466" cy="41940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0991"/>
            <a:ext cx="2194015" cy="16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3693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16</a:t>
            </a:fld>
            <a:endParaRPr lang="pt-B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18" y="62769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118230" y="6364288"/>
            <a:ext cx="1680633" cy="406400"/>
            <a:chOff x="2483" y="2032"/>
            <a:chExt cx="794" cy="256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7536160" y="64168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4" name="Espaço Reservado para Número de Slide 18"/>
          <p:cNvSpPr txBox="1">
            <a:spLocks/>
          </p:cNvSpPr>
          <p:nvPr/>
        </p:nvSpPr>
        <p:spPr>
          <a:xfrm>
            <a:off x="11472597" y="63772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5981" y="338129"/>
            <a:ext cx="842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089189" y="1033558"/>
            <a:ext cx="767354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IV </a:t>
            </a: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SITUAÇÃO DE DEMANDAS 2016 - PLOPLAD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903"/>
            <a:ext cx="2496277" cy="1934156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860411"/>
              </p:ext>
            </p:extLst>
          </p:nvPr>
        </p:nvGraphicFramePr>
        <p:xfrm>
          <a:off x="3114674" y="2057400"/>
          <a:ext cx="793226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335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graphicFrame>
        <p:nvGraphicFramePr>
          <p:cNvPr id="18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30154"/>
              </p:ext>
            </p:extLst>
          </p:nvPr>
        </p:nvGraphicFramePr>
        <p:xfrm>
          <a:off x="2639617" y="980732"/>
          <a:ext cx="9221140" cy="5117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1140"/>
              </a:tblGrid>
              <a:tr h="338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CONTRATAÇÃO DE EMPRESA PARA INVENTÁRIO DE BENS MÓVEIS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CONTRATAÇÃO DE EMPRESA PARA AVALIAÇÃO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BENS IMÓVEIS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CONTRATAÇÃO DE EMPRESA DE MANUTENÇÃO DOS VEÍCULOS OFICIAIS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CONTRATAÇÃO DE CARREGADORES E MOTOBOY</a:t>
                      </a:r>
                    </a:p>
                  </a:txBody>
                  <a:tcPr marL="12700" marR="12700" marT="9525" marB="0" anchor="b"/>
                </a:tc>
              </a:tr>
              <a:tr h="519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CONTRATAÇÃO DE NOVA EMPRESA DE VIGILÂNCIA ARMADA/MOTORISTA/COPEIRAGEM/AGENTE DE PORTARIA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CONTRATAÇÃO DE EMPRESA DE MANUTENÇÃO DA BOMBA CENTRÍFUGA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CONTRATAÇÃO DE BANCO DE PREÇOS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 AQUISIÇÃO DE CONTEINER PARA GUARDA DE MATERIAL DE EXPEDIENTE</a:t>
                      </a:r>
                    </a:p>
                  </a:txBody>
                  <a:tcPr marL="12700" marR="12700" marT="9525" marB="0" anchor="b"/>
                </a:tc>
              </a:tr>
              <a:tr h="498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AQUISIÇÃO DE SOFÁS E MESAS PARA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 RECEPÇÃO E GABINETE DA REITORIA E PRÓ-REITORIAS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795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AQUISIÇÃO DE APARELHOS DE TELEVISÃO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 AQUISIÇÃO DE MATERIAIS ELÉTRICOS E HIDRÁULICOS</a:t>
                      </a: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 AQUISIÇÃO DE ESTANTES PARA ORGANIZAÇÃO DO ALMOXARIFADO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 REGULARIZAÇÃO DA FROTA VEICULAR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DA REITORIA</a:t>
                      </a: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38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 REGULARIZAÇÃO DO CAMINHÃO DA REITORIA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17</a:t>
            </a:fld>
            <a:endParaRPr lang="pt-B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18" y="62769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118230" y="6364288"/>
            <a:ext cx="1680633" cy="406400"/>
            <a:chOff x="2483" y="2032"/>
            <a:chExt cx="794" cy="256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7536160" y="64168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4" name="Espaço Reservado para Número de Slide 18"/>
          <p:cNvSpPr txBox="1">
            <a:spLocks/>
          </p:cNvSpPr>
          <p:nvPr/>
        </p:nvSpPr>
        <p:spPr>
          <a:xfrm>
            <a:off x="11472597" y="63772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5981" y="338129"/>
            <a:ext cx="842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43244" y="116018"/>
            <a:ext cx="877890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ATENDIDAS EM 2016 - DEPAD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81"/>
            <a:ext cx="2496277" cy="19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graphicFrame>
        <p:nvGraphicFramePr>
          <p:cNvPr id="20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9134"/>
              </p:ext>
            </p:extLst>
          </p:nvPr>
        </p:nvGraphicFramePr>
        <p:xfrm>
          <a:off x="2735627" y="908722"/>
          <a:ext cx="9221140" cy="525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1140"/>
              </a:tblGrid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 ADESIVAGEM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DOS VEÍCULOS OFICIAIS</a:t>
                      </a: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 INCLUSÃO DO VEÍCULO PAJERO AO CONTRATO DE MANUTENÇÃO VEICULAR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 MANUTENÇÃO DA PORTA DE ENTRADA DA REITORIA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 CONTROLE EFETIVO DE ENTRADA E SAÍDA DE MATERIAIS DO ALMOXARIFADO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 ELABORAÇÃO DO RELATÓRIO MENSAL DE BENS - RMB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 ORGANIZAÇÃO SETORIAL DOS ARQUIVOS DA REITORIA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 ADEQUAÇÃO DAS PASTAS FUNCIONAIS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DO IFAM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52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 PADRONIZAÇÃO DOS PROCEDIMENTOS DAS COORDENAÇÕES VINCULADAS AO DEPAD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POR MEIO DA 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UTILIZAÇÃO DOS CHECK-LISTS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 FLUXOGRAMAS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742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 IMPLANTAÇÃO DOS PROCESSOS ELETRÔNICOS DE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FISCALIZAÇÃO</a:t>
                      </a: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 ATUALIZAÇÃO DO GUIA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FISCALIZAÇÃO</a:t>
                      </a: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446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 APOIO AO CAMPUS DE COARI: ORIENTAÇÕES AOS PROCEDIMENTOS DE COMPRAS E CONTRATOS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4467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 ATUALIZAÇÃO DE MANUAIS DAS COORDENAÇÕES DE CONTRATOS E CONVÊNIOS/COMPRAS/ MATERIAIS/PATRIMÔNIO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 CAPACITAÇÃO DE SERVIDORES EM GESTÃO DOCUMENTAL (IN COMPANY)</a:t>
                      </a:r>
                    </a:p>
                  </a:txBody>
                  <a:tcPr marL="12700" marR="12700" marT="9525" marB="0" anchor="b"/>
                </a:tc>
              </a:tr>
              <a:tr h="34648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 CAPACITAÇÃO DE SERVIDORES DO DEPARTAMENTO EM SUAS ÁREAS DE ATUAÇÃO</a:t>
                      </a: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45875" y="6349651"/>
            <a:ext cx="2844800" cy="365125"/>
          </a:xfrm>
        </p:spPr>
        <p:txBody>
          <a:bodyPr/>
          <a:lstStyle/>
          <a:p>
            <a:fld id="{CA3A79C4-C572-4802-9FC4-41FDA137EAFB}" type="slidenum">
              <a:rPr lang="pt-BR" smtClean="0"/>
              <a:t>18</a:t>
            </a:fld>
            <a:endParaRPr lang="pt-BR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0393" y="62702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26505" y="6357588"/>
            <a:ext cx="1680633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7544435" y="64101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Espaço Reservado para Número de Slide 18"/>
          <p:cNvSpPr txBox="1">
            <a:spLocks/>
          </p:cNvSpPr>
          <p:nvPr/>
        </p:nvSpPr>
        <p:spPr>
          <a:xfrm>
            <a:off x="11480871" y="63705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64255" y="331429"/>
            <a:ext cx="842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2551519" y="109317"/>
            <a:ext cx="877890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ATENDIDAS EM 2016 - DEPAD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1" y="857996"/>
            <a:ext cx="2496277" cy="19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5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19</a:t>
            </a:fld>
            <a:endParaRPr lang="pt-BR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118" y="62769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18230" y="6364288"/>
            <a:ext cx="1680633" cy="406400"/>
            <a:chOff x="2483" y="2032"/>
            <a:chExt cx="794" cy="25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7536160" y="64168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5" name="Espaço Reservado para Número de Slide 18"/>
          <p:cNvSpPr txBox="1">
            <a:spLocks/>
          </p:cNvSpPr>
          <p:nvPr/>
        </p:nvSpPr>
        <p:spPr>
          <a:xfrm>
            <a:off x="11472597" y="63772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55981" y="338129"/>
            <a:ext cx="842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2543243" y="116018"/>
            <a:ext cx="931339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EM ANDAMENTO - DEPAD 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189"/>
            <a:ext cx="2496277" cy="1934156"/>
          </a:xfrm>
          <a:prstGeom prst="rect">
            <a:avLst/>
          </a:prstGeom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17804"/>
              </p:ext>
            </p:extLst>
          </p:nvPr>
        </p:nvGraphicFramePr>
        <p:xfrm>
          <a:off x="2639617" y="980733"/>
          <a:ext cx="9217023" cy="5184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7023"/>
              </a:tblGrid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REDUÇÃO DA FAIXA DE CONSUMO DE ENERGIA ELÉTRICA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ELABORAÇÃO DE PLANO DE MANUTENÇÃO PREDIAL</a:t>
                      </a: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TRANSFERÊNCIA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 VEÍCULOS OFICIAIS DA REITORIA AOS CAMPI (DOAÇÕES)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CAPACITAÇÃO DE FISCAIS DE CONTRATO NO SIASG</a:t>
                      </a: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AQUISIÇÃO DE CANCELA AUTOMÁTICA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AQUISIÇÃO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SENSORES DE PRESENÇA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AQUISIÇÃO DE TORNEIRAS AUTOMÁTICAS E DUCHAS HIGIÊNICAS</a:t>
                      </a: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AQUISIÇÃO DE MÓVEIS/BEBEDOUROS/TELEFONES/FRIGOBARES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AQUISIÇÃO DE LÂMPADAS DE LED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AQUISIÇÃO DE GRADEAMENTO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SALAS DO ALMOXARIFADO E PROCESSO SELETIVO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AQUISIÇÃO DE FORRO MINERAL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CONTRATAÇÃO DE EMPRESA PARA INSTALAÇÃO DE CÂMERAS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SEGURANÇA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CONTRATAÇÃO DE SERVIÇOS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DESPACHANTE (LICITAÇÃO SEM VENCEDOR)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CONTRATAÇÃO DE EMPRESA DE MANUTENÇÃO PREDIAL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CONTRATAÇÃO DE EMPRESA DE MANUTENÇÃO DE AR CONDICIONADOS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97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serem apresentados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311691" y="1340767"/>
            <a:ext cx="8293059" cy="4004955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200000"/>
              </a:lnSpc>
              <a:tabLst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acompanhamento das Metas do Termo de Acordos e Metas (TAM) e PDI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  2018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II -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dos Indicadores referentes ao 1º e 2º Semestre de 2016;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III -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ameaças);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IV -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Canceladas).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7" name="Picture 2" descr="Resultado de imagem para PA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6" y="1980548"/>
            <a:ext cx="3104257" cy="20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61881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" y="0"/>
            <a:ext cx="12176519" cy="6849292"/>
          </a:xfrm>
          <a:prstGeom prst="rect">
            <a:avLst/>
          </a:prstGeom>
        </p:spPr>
      </p:pic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A3A79C4-C572-4802-9FC4-41FDA137EAFB}" type="slidenum">
              <a:rPr lang="pt-BR" smtClean="0"/>
              <a:t>20</a:t>
            </a:fld>
            <a:endParaRPr lang="pt-BR"/>
          </a:p>
        </p:txBody>
      </p:sp>
      <p:sp>
        <p:nvSpPr>
          <p:cNvPr id="7" name="Espaço Reservado para Número de Slide 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18" y="62769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18230" y="6364288"/>
            <a:ext cx="1680633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7536160" y="64168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Espaço Reservado para Número de Slide 18"/>
          <p:cNvSpPr txBox="1">
            <a:spLocks/>
          </p:cNvSpPr>
          <p:nvPr/>
        </p:nvSpPr>
        <p:spPr>
          <a:xfrm>
            <a:off x="11472597" y="63772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247578" y="138147"/>
            <a:ext cx="931339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DA FROTA VEICULAR DA REITORIA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" y="793727"/>
            <a:ext cx="1385731" cy="944151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58493"/>
              </p:ext>
            </p:extLst>
          </p:nvPr>
        </p:nvGraphicFramePr>
        <p:xfrm>
          <a:off x="492212" y="1700806"/>
          <a:ext cx="11556448" cy="447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351"/>
                <a:gridCol w="1728192"/>
                <a:gridCol w="2382681"/>
                <a:gridCol w="1553756"/>
                <a:gridCol w="1728192"/>
                <a:gridCol w="2496276"/>
              </a:tblGrid>
              <a:tr h="32811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2015</a:t>
                      </a:r>
                      <a:endParaRPr lang="pt-BR" sz="16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2016</a:t>
                      </a:r>
                      <a:endParaRPr lang="pt-BR" sz="16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7419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VEÍCULOS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KM RODADOS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DESPESAS</a:t>
                      </a:r>
                    </a:p>
                    <a:p>
                      <a:pPr algn="ctr"/>
                      <a:r>
                        <a:rPr lang="pt-BR" sz="1400" b="1" dirty="0" smtClean="0"/>
                        <a:t>(R$)</a:t>
                      </a:r>
                      <a:endParaRPr lang="pt-BR" sz="1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VEÍCULOS</a:t>
                      </a:r>
                      <a:endParaRPr lang="pt-BR" sz="14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KM RODADOS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DESPESAS</a:t>
                      </a:r>
                    </a:p>
                    <a:p>
                      <a:pPr algn="ctr"/>
                      <a:r>
                        <a:rPr lang="pt-BR" sz="1400" b="1" dirty="0" smtClean="0"/>
                        <a:t>(R$)</a:t>
                      </a:r>
                      <a:endParaRPr lang="pt-BR" sz="1400" b="1" dirty="0"/>
                    </a:p>
                  </a:txBody>
                  <a:tcPr marL="121920" marR="121920"/>
                </a:tc>
              </a:tr>
              <a:tr h="52652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Space Cross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6.942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Combustível: 18.691,04</a:t>
                      </a:r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Space Cross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7.372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Combustível: 25.374,47</a:t>
                      </a:r>
                      <a:endParaRPr lang="pt-BR" sz="1400" dirty="0"/>
                    </a:p>
                  </a:txBody>
                  <a:tcPr marL="121920" marR="121920"/>
                </a:tc>
              </a:tr>
              <a:tr h="52652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Ford Focus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1.473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Manutenção:</a:t>
                      </a:r>
                      <a:r>
                        <a:rPr lang="pt-BR" sz="1400" baseline="0" dirty="0" smtClean="0"/>
                        <a:t> 8.470,12</a:t>
                      </a:r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Ford Focus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1.778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Manutenção:</a:t>
                      </a:r>
                      <a:r>
                        <a:rPr lang="pt-BR" sz="1400" baseline="0" dirty="0" smtClean="0"/>
                        <a:t> 10.703,48</a:t>
                      </a:r>
                      <a:endParaRPr lang="pt-BR" sz="1400" dirty="0"/>
                    </a:p>
                  </a:txBody>
                  <a:tcPr marL="121920" marR="121920"/>
                </a:tc>
              </a:tr>
              <a:tr h="52652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Ford Ranger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2.289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Licenciamento: 2.078,00</a:t>
                      </a:r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Ford Ranger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695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Licenciamento: 778,03</a:t>
                      </a:r>
                      <a:endParaRPr lang="pt-BR" sz="1400" dirty="0"/>
                    </a:p>
                  </a:txBody>
                  <a:tcPr marL="121920" marR="121920"/>
                </a:tc>
              </a:tr>
              <a:tr h="752184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Pick-Up L200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16.571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Material para Manutenção: 5.141,33</a:t>
                      </a:r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Pick-Up L200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12.388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Material para Manutenção: 11.705,42</a:t>
                      </a:r>
                      <a:endParaRPr lang="pt-BR" sz="1400" dirty="0"/>
                    </a:p>
                  </a:txBody>
                  <a:tcPr marL="121920" marR="121920"/>
                </a:tc>
              </a:tr>
              <a:tr h="57419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Pick-Up L200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11.092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Pick-Up L200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13.741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L="121920" marR="121920"/>
                </a:tc>
              </a:tr>
              <a:tr h="328112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Pajero</a:t>
                      </a:r>
                      <a:endParaRPr lang="pt-BR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7539</a:t>
                      </a:r>
                      <a:endParaRPr lang="pt-B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L="121920" marR="121920"/>
                </a:tc>
              </a:tr>
              <a:tr h="32811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TOTAL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38.367,00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R$ 34.581,25</a:t>
                      </a:r>
                      <a:endParaRPr lang="pt-BR" sz="1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TOTAL</a:t>
                      </a:r>
                      <a:endParaRPr lang="pt-BR" sz="14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43.513,00</a:t>
                      </a:r>
                      <a:endParaRPr lang="pt-B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R$ 48.561,40</a:t>
                      </a:r>
                      <a:endParaRPr lang="pt-BR" sz="1400" b="1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353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A3A79C4-C572-4802-9FC4-41FDA137EAFB}" type="slidenum">
              <a:rPr lang="pt-BR" smtClean="0"/>
              <a:t>21</a:t>
            </a:fld>
            <a:endParaRPr lang="pt-BR"/>
          </a:p>
        </p:txBody>
      </p:sp>
      <p:sp>
        <p:nvSpPr>
          <p:cNvPr id="7" name="Espaço Reservado para Número de Slide 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A79C4-C572-4802-9FC4-41FDA137EAFB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18" y="6276976"/>
            <a:ext cx="12187767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18230" y="6364288"/>
            <a:ext cx="1680633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7536160" y="641684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Espaço Reservado para Número de Slide 18"/>
          <p:cNvSpPr txBox="1">
            <a:spLocks/>
          </p:cNvSpPr>
          <p:nvPr/>
        </p:nvSpPr>
        <p:spPr>
          <a:xfrm>
            <a:off x="11472597" y="6377228"/>
            <a:ext cx="717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76488" y="125790"/>
            <a:ext cx="931339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DA FROTA VEICULAR DA REITORIA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" y="789866"/>
            <a:ext cx="1336990" cy="910942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81450"/>
              </p:ext>
            </p:extLst>
          </p:nvPr>
        </p:nvGraphicFramePr>
        <p:xfrm>
          <a:off x="262163" y="2132856"/>
          <a:ext cx="55168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797661"/>
              </p:ext>
            </p:extLst>
          </p:nvPr>
        </p:nvGraphicFramePr>
        <p:xfrm>
          <a:off x="6192011" y="2132856"/>
          <a:ext cx="57606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tângulo 22"/>
          <p:cNvSpPr/>
          <p:nvPr/>
        </p:nvSpPr>
        <p:spPr>
          <a:xfrm>
            <a:off x="262163" y="5147276"/>
            <a:ext cx="1169048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quantidade de quilômetros rodados elevou-se 13,41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%, em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comparação entre os anos de 2015 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despesa com manutenção veicular elevou-se em 40,43%, em comparação entre os anos de 2015 e 2016.</a:t>
            </a:r>
          </a:p>
        </p:txBody>
      </p:sp>
    </p:spTree>
    <p:extLst>
      <p:ext uri="{BB962C8B-B14F-4D97-AF65-F5344CB8AC3E}">
        <p14:creationId xmlns:p14="http://schemas.microsoft.com/office/powerpoint/2010/main" val="3189186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50" y="401053"/>
            <a:ext cx="8596668" cy="689811"/>
          </a:xfrm>
        </p:spPr>
        <p:txBody>
          <a:bodyPr>
            <a:normAutofit fontScale="90000"/>
          </a:bodyPr>
          <a:lstStyle/>
          <a:p>
            <a:pPr lvl="0"/>
            <a:r>
              <a:rPr lang="pt-BR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de Gestão 2016</a:t>
            </a:r>
            <a:br>
              <a:rPr lang="pt-BR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042737"/>
            <a:ext cx="9854308" cy="49986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smtClean="0"/>
          </a:p>
          <a:p>
            <a:r>
              <a:rPr lang="pt-BR" sz="6000" b="1" smtClean="0"/>
              <a:t>Capacitação de servidores das Coordenações/DEO:</a:t>
            </a:r>
          </a:p>
          <a:p>
            <a:pPr marL="0" indent="0">
              <a:buNone/>
            </a:pPr>
            <a:endParaRPr lang="pt-BR" sz="4900" b="1" smtClean="0"/>
          </a:p>
          <a:p>
            <a:pPr marL="0" indent="0">
              <a:buNone/>
            </a:pPr>
            <a:r>
              <a:rPr lang="pt-BR" sz="4900" b="1" smtClean="0"/>
              <a:t>Coordenação Geral de Finanças  </a:t>
            </a:r>
            <a:r>
              <a:rPr lang="pt-BR" sz="4900" smtClean="0"/>
              <a:t>- Semana Orçamentária e Gestão Tributária de Contratos e Convênios</a:t>
            </a:r>
          </a:p>
          <a:p>
            <a:pPr marL="0" indent="0">
              <a:buNone/>
            </a:pPr>
            <a:endParaRPr lang="pt-BR" sz="4900" b="1" smtClean="0"/>
          </a:p>
          <a:p>
            <a:pPr marL="0" indent="0">
              <a:buNone/>
            </a:pPr>
            <a:r>
              <a:rPr lang="pt-BR" sz="4900" b="1" smtClean="0"/>
              <a:t>Coordenação de Diárias e Passagens </a:t>
            </a:r>
            <a:r>
              <a:rPr lang="pt-BR" sz="4900" smtClean="0"/>
              <a:t>: Semana Orçamentária</a:t>
            </a:r>
          </a:p>
          <a:p>
            <a:pPr marL="0" indent="0">
              <a:buNone/>
            </a:pPr>
            <a:endParaRPr lang="pt-BR" sz="4900" b="1" smtClean="0"/>
          </a:p>
          <a:p>
            <a:pPr marL="0" indent="0">
              <a:buNone/>
            </a:pPr>
            <a:r>
              <a:rPr lang="pt-BR" sz="4900" b="1" smtClean="0"/>
              <a:t>Coordenação Geral de Orçamento </a:t>
            </a:r>
            <a:r>
              <a:rPr lang="pt-BR" sz="4900" smtClean="0"/>
              <a:t>: Semana Orçamentária</a:t>
            </a:r>
          </a:p>
          <a:p>
            <a:pPr marL="0" indent="0">
              <a:buNone/>
            </a:pPr>
            <a:endParaRPr lang="pt-BR" sz="4900" b="1" smtClean="0"/>
          </a:p>
          <a:p>
            <a:pPr marL="0" indent="0">
              <a:buNone/>
            </a:pPr>
            <a:r>
              <a:rPr lang="pt-BR" sz="4900" b="1" smtClean="0"/>
              <a:t>Coordenação </a:t>
            </a:r>
            <a:r>
              <a:rPr lang="pt-BR" sz="4900" b="1"/>
              <a:t>de </a:t>
            </a:r>
            <a:r>
              <a:rPr lang="pt-BR" sz="4900" b="1" smtClean="0"/>
              <a:t>Contabilidade</a:t>
            </a:r>
            <a:r>
              <a:rPr lang="pt-BR" sz="4900" smtClean="0"/>
              <a:t>: Capacitação </a:t>
            </a:r>
            <a:r>
              <a:rPr lang="pt-BR" sz="4900"/>
              <a:t>IN COMPANY – Para 30 servidores do IFAM - Curso  de Contabilidade Aplicado ao Setor Público utilizando as ferramentas: SIAFI OPERACIONAL E TESOURO GERENCIAL</a:t>
            </a:r>
            <a:r>
              <a:rPr lang="pt-BR" sz="4900" smtClean="0"/>
              <a:t>; - Participação de todos os Campi ( Contadores e Técnico de Contabilidade)</a:t>
            </a:r>
            <a:endParaRPr lang="pt-BR" sz="4900"/>
          </a:p>
          <a:p>
            <a:pPr marL="0" indent="0">
              <a:buNone/>
            </a:pPr>
            <a:r>
              <a:rPr lang="pt-BR" sz="4900" smtClean="0"/>
              <a:t>	</a:t>
            </a:r>
          </a:p>
          <a:p>
            <a:pPr marL="0" indent="0">
              <a:buNone/>
            </a:pPr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90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20451" y="148024"/>
            <a:ext cx="884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DESEMPENHO ORÇAMENTÁRIO IFAM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4695" y="4958285"/>
            <a:ext cx="11662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Crescimento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erenda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Escolar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Crescimento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Assistência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Estudantil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Queda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investimento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20RG,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devido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Contingênciamento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sofrido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2016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Queda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4572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Capacitação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95886"/>
              </p:ext>
            </p:extLst>
          </p:nvPr>
        </p:nvGraphicFramePr>
        <p:xfrm>
          <a:off x="266492" y="837636"/>
          <a:ext cx="11444246" cy="4063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604"/>
                <a:gridCol w="2274899"/>
                <a:gridCol w="640644"/>
                <a:gridCol w="3730300"/>
                <a:gridCol w="1572492"/>
                <a:gridCol w="1572492"/>
                <a:gridCol w="899815"/>
              </a:tblGrid>
              <a:tr h="24931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Grupo de Despesa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Ação Governo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b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VARIAÇÃO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</a:tr>
              <a:tr h="49057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DESPESAS EMPENHADAS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DESPESAS EMPENHADAS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47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OUTRAS DESPESAS CORRENTES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00PI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APOIO A ALIMENTACAO ESCOLAR NA EDUCACAO BASICA (PNAE)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557.963,31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203.309,61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523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OUTRAS DESPESAS CORRENTES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20RL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FUNCIONAMENTO DE INSTITUICOES FEDERAIS DE EDUCACAO PROFISSIO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44.667.865,10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46.994.173,47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-5%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471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OUTRAS DESPESAS CORRENTES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2994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ASSISTENCIA AOS ESTUDANTES DAS INSTITUICOES FEDERAIS DE EDUC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12.417.522,77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10.470.801,61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482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OUTRAS DESPESAS CORRENTES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4572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CAPACITACAO DE SERVIDORES PUBLICOS FEDERAIS EM PROCESSO DE Q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238.058,33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278.999,66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-15%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4989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OUTRAS DESPESAS CORRENTES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6380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FOMENTO AO DESENVOLVIMENTO DA EDUCACAO PROFISSIONAL E TECNOL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524.523,28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556.943,98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4506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INVESTIMENTOS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20RG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EXPANSAO E REESTRUTURACAO DE INSTITUICOES FEDERAIS DE EDUCAC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10.964.388,05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17.632.262,05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-38%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421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INVESTIMENTOS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20RL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FUNCIONAMENTO DE INSTITUICOES FEDERAIS DE EDUCACAO PROFISSIO</a:t>
                      </a:r>
                      <a:endParaRPr lang="pt-BR" sz="1200" b="1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9.254.126,02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9.468.188,34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-2%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3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20451" y="148024"/>
            <a:ext cx="884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CAMPUS ATENDIDOS COM AÇÃO </a:t>
            </a:r>
            <a:r>
              <a:rPr lang="pt-BR" sz="2400" b="1" dirty="0">
                <a:solidFill>
                  <a:schemeClr val="bg1"/>
                </a:solidFill>
              </a:rPr>
              <a:t>20RG - REESTRUTURAÇÃO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4695" y="4958285"/>
            <a:ext cx="11662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Crescimento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erenda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Escolar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Crescimento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Assistência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Estudantil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Queda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investimento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20RG,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devido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Contingênciamento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sofrido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2016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Queda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Execução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4572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Capacitação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comparação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91846"/>
              </p:ext>
            </p:extLst>
          </p:nvPr>
        </p:nvGraphicFramePr>
        <p:xfrm>
          <a:off x="427864" y="663324"/>
          <a:ext cx="11499441" cy="5577840"/>
        </p:xfrm>
        <a:graphic>
          <a:graphicData uri="http://schemas.openxmlformats.org/drawingml/2006/table">
            <a:tbl>
              <a:tblPr/>
              <a:tblGrid>
                <a:gridCol w="3292736"/>
                <a:gridCol w="2923871"/>
                <a:gridCol w="5282834"/>
              </a:tblGrid>
              <a:tr h="262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REESTRUTURAÇÃO - AÇÃO 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Coari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836.862,70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DO GINÁSIO CAMPUS COARI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Lábrea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664.610,69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DO GINÁSIO CAMPUS LÁBREA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Manaus - Centro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802.217,60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AQUISIÇÃO DE MATERIAL DE LABORATÓRIO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252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Manaus - Distrito Industrial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208.351,50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AQUISIÇÃO DE LIVROS E ONIBUS ESCOLAR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6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Manaus - Zona Leste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1.248.299,40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CÃO GUIA, OBRA MEDICINA VETERINÁRIA, MATERIAL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PERMANENTE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MEDICINA VETERINARIA 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MOBÍLIA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GERAL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Maués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558.202,46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DO GINÁSIO CAMPUS MAUÉS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Parintins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782.511,63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DO GINÁSIO CAMPUS PARINTINS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Presidente Figueiredo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São Gabriel da Cachoeira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261.000,00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AQUISIÇÃO DE ONIBUS ESCOLAR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Tabatinga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405.940,34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DO GINÁSIO CAMPUS TABATINGA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Humaitá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 Itacoatiara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Tefé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6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Manacapuru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263.156,15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AQUISIÇÃO DE MOBILIÁRIO E OBRA DE REFORMA DO PRÉDIO DO CAMPUS MANACAPURU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6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Eirunepé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460.942,00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OBRA DE REFORMA DO PRÉDIO ANEXO E AQUISIÇÃO DE ONIBUS ESCOLAR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6.492.094,47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7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120451" y="148024"/>
            <a:ext cx="884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DESEMPENHO ORÇAMENTÁRIO/ FINANCEIRA – FOLHA DE PAGAMENTO IFAM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30117"/>
              </p:ext>
            </p:extLst>
          </p:nvPr>
        </p:nvGraphicFramePr>
        <p:xfrm>
          <a:off x="513348" y="1074821"/>
          <a:ext cx="11101137" cy="2831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580"/>
                <a:gridCol w="2229124"/>
                <a:gridCol w="621438"/>
                <a:gridCol w="3618463"/>
                <a:gridCol w="1525347"/>
                <a:gridCol w="1525347"/>
                <a:gridCol w="872838"/>
              </a:tblGrid>
              <a:tr h="2622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Grupo de Despesa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Ação Governo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b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VARIAÇÃO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</a:tr>
              <a:tr h="51461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DESPESAS EMPENHADAS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DESPESAS EMPENHADAS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5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PESSOAL E ENCARGOS SOCIAIS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0181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APOSENTADORIAS E PENSOES - SERVIDORES CIVIS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28.987.807,51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25.438.060,44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589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PESSOAL E ENCARGOS SOCIAIS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09HB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CONTRIBUICAO DA UNIAO, DE SUAS AUTARQUIAS E FUNDACOES PARA O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30.637.197,44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23.381.553,38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575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PESSOAL E ENCARGOS SOCIAIS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20TP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PESSOAL ATIVO DA UNIAO</a:t>
                      </a:r>
                      <a:endParaRPr lang="pt-BR" sz="1200" b="1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161.802.939,20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138.582.126,71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/>
                </a:tc>
              </a:tr>
              <a:tr h="3142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221.427.944,15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187.401.740,53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18%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16" marR="7116" marT="7116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502829" y="4487414"/>
            <a:ext cx="9699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Aumento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com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gastos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b="1" err="1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olha de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Pagamento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de 18% com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relação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ao de 2015.</a:t>
            </a:r>
          </a:p>
          <a:p>
            <a:pPr>
              <a:lnSpc>
                <a:spcPct val="100000"/>
              </a:lnSpc>
            </a:pP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Fatores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contribuiram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Reajuste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Salarial, Aumento no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número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err="1" smtClean="0">
                <a:solidFill>
                  <a:schemeClr val="tx2">
                    <a:lumMod val="75000"/>
                  </a:schemeClr>
                </a:solidFill>
              </a:rPr>
              <a:t>servidores</a:t>
            </a:r>
            <a:endParaRPr lang="en-US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6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45229" y="113147"/>
            <a:ext cx="754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EMENDAS PARLAMENTARES EXECUTADAS 2016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03337"/>
              </p:ext>
            </p:extLst>
          </p:nvPr>
        </p:nvGraphicFramePr>
        <p:xfrm>
          <a:off x="393033" y="834188"/>
          <a:ext cx="11133221" cy="4281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490"/>
                <a:gridCol w="3242840"/>
                <a:gridCol w="2140490"/>
                <a:gridCol w="2140490"/>
                <a:gridCol w="1468911"/>
              </a:tblGrid>
              <a:tr h="765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EMENDAS PARLAMENTARES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OBJETO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VALOR (R$)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DESPESAS EMPENHADAS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CAMPUS ATENDIDO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696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ATILA LINS / EMENDA 16190005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LABORATÓRIO DE AQUICULTURA E AQUISIÇÃO DE EQUIPAMENTOS E MATERIAL DE CUSTEIO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200.000,00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200.000,00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LÁBREA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5356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200.000,00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200.000,00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546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VANESSA GRAZZIOTIN / EMENDA 29100011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EQUIPQMENTOS PARA UEP /  /LABORATÓRIO MECATRÔNICA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506.848,00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168.811,00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MAUÉS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263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169.087,67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PARINTINS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272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168.949,33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CMDI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6887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SANDRA BRAGA / EMENDA 38020003  -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 ALOJAMENTO / RESTAURANTE ESTUDANTIL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563.361,00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281.861,00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COARI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4585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281.500,00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EIRUNEPÉ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27209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TOTAL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1.470.209,00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>
                          <a:effectLst/>
                        </a:rPr>
                        <a:t>1.470.209,00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79543" y="5496108"/>
            <a:ext cx="11223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smtClean="0"/>
              <a:t>Valor recebido e empenhado referente a Emendas Parlamentares no ano de 2016 no motante de R$ 1.470.209,00</a:t>
            </a:r>
          </a:p>
        </p:txBody>
      </p:sp>
    </p:spTree>
    <p:extLst>
      <p:ext uri="{BB962C8B-B14F-4D97-AF65-F5344CB8AC3E}">
        <p14:creationId xmlns:p14="http://schemas.microsoft.com/office/powerpoint/2010/main" val="2811602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73764" y="12593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TED’S EXECUTADOS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1196" y="6004680"/>
            <a:ext cx="6155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smtClean="0"/>
              <a:t>ORÇAMENTO DE INVESTIMENTO RECEBIDO POR MEIO DE TED VIA SIMEC NO ANO DE 2016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80694"/>
              </p:ext>
            </p:extLst>
          </p:nvPr>
        </p:nvGraphicFramePr>
        <p:xfrm>
          <a:off x="1339518" y="1002633"/>
          <a:ext cx="8670757" cy="4756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269"/>
                <a:gridCol w="5022695"/>
                <a:gridCol w="2396793"/>
              </a:tblGrid>
              <a:tr h="27526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</a:rPr>
                        <a:t>TERMO DE EXECUÇÃO DESCENTRALIZADA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</a:rPr>
                        <a:t>Núm. TED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</a:rPr>
                        <a:t>Objeto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</a:rPr>
                        <a:t>Valor Recebido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46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4319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Construção Sala de Aula-CMDI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493.527,48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418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4295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Muro Presidente Figueiredo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  69.879,00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40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4263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Ginásio de Presidente Figueiredo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1.049.975,70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79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4283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Ginásio Tabatinga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786.771,00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73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1877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Cão Guia - CMZL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713.215,61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418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4260.1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OBRA Humaitá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2.200.000,00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506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4324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Mobiliário Expansão 3 TEFÉ/ ITACOATIARA/HUMAITÁ/EIRUNEPÉ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609.875,39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30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4948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Muro Tabatinga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  85.161,00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02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4926.1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Obra Itacoatiara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751.974,06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349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4881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Obra Remanescente Campus Tefé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      489.725,00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  <a:tr h="28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 7.250.104,24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0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86121" y="88860"/>
            <a:ext cx="845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DESEMPENHO FINANCEIRO POR GRUPO DE DESPESA 2016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9460" y="4981237"/>
            <a:ext cx="1117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O QUADRO ACIMA DEMONSTRA DE FORMA RESUMIDA TODO O DESEMPENHO FINANCEIRO DO IFAM, SEPARADO POR GRUPO DE DESPESAS E CATEGORIA DE GASTOS. O TOTAL DE DESPESAS PAGAS NO ANO DE 2016 FOI DE R$ 316.094.014,61 ( TREZENTOS E DEZESSEIS MILHÕES, NOVENTA E QUATRO MIL, QUATORZE REAIS E SESSENTA E UM CENTAVOS), VALOR ESSE REFERENTE A GASTOS COM PESSOAL, CUSTEIO E INVESTIMENTO, DESPESAS DO EXERCÍCIO E RESTOS A PAGAR</a:t>
            </a:r>
            <a:endParaRPr lang="pt-BR" sz="14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55546"/>
              </p:ext>
            </p:extLst>
          </p:nvPr>
        </p:nvGraphicFramePr>
        <p:xfrm>
          <a:off x="721895" y="1174625"/>
          <a:ext cx="10708106" cy="354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0825"/>
                <a:gridCol w="5248574"/>
                <a:gridCol w="2708707"/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Grupo de Despesa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Categoria de Gastos/Situação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Valores Pagos no ano de 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1 - Pessoal e Encargos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C3 – Despesas do Exercício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221.427.944,15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3 – Outras Despesas Correntes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C3 – Despesas do Exercício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66.420.868,54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3 – Outras Despesas Correntes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C2 – Despesas Restos a Pagar não Processados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6.960.866,82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3 – Outras Despesas Correntes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C2 – Despesas Restos a Pagar Processados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3.328.571,03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4 -  Investimento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D3 – Despesas do Exercício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3.846.114,45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4 -  Investimento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D2 – Despesas Restos a Pagar não Processados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11.703.927,28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4 -  Investimento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D2 – Despesas Restos a Pagar Processados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2.405.722,34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316.094.014,61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0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4244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Valores Empenhados – SCDP – IFAM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08238"/>
              </p:ext>
            </p:extLst>
          </p:nvPr>
        </p:nvGraphicFramePr>
        <p:xfrm>
          <a:off x="1811867" y="880583"/>
          <a:ext cx="7018866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lanilha" r:id="rId4" imgW="8524939" imgH="2143005" progId="Excel.Sheet.12">
                  <p:embed/>
                </p:oleObj>
              </mc:Choice>
              <mc:Fallback>
                <p:oleObj name="Planilha" r:id="rId4" imgW="8524939" imgH="21430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867" y="880583"/>
                        <a:ext cx="7018866" cy="16065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80747"/>
              </p:ext>
            </p:extLst>
          </p:nvPr>
        </p:nvGraphicFramePr>
        <p:xfrm>
          <a:off x="1834216" y="2624219"/>
          <a:ext cx="6962651" cy="169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881924"/>
              </p:ext>
            </p:extLst>
          </p:nvPr>
        </p:nvGraphicFramePr>
        <p:xfrm>
          <a:off x="1837268" y="4476893"/>
          <a:ext cx="6951132" cy="18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9174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 - Avaliação do acompanhamento das Metas do Termo de Acordos e Metas (TAM) e PDI;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18582"/>
              </p:ext>
            </p:extLst>
          </p:nvPr>
        </p:nvGraphicFramePr>
        <p:xfrm>
          <a:off x="0" y="815546"/>
          <a:ext cx="12191999" cy="535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408"/>
                <a:gridCol w="957408"/>
                <a:gridCol w="5638502"/>
                <a:gridCol w="2262771"/>
                <a:gridCol w="2375910"/>
              </a:tblGrid>
              <a:tr h="668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ITEM (TAM)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Acadêmicos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INDICADORES IFAM – Fonte SISTEC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EXERCÍCIO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88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668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Eficiência da </a:t>
                      </a:r>
                      <a:r>
                        <a:rPr lang="pt-BR" sz="1100" u="none" strike="noStrike" dirty="0" smtClean="0">
                          <a:effectLst/>
                        </a:rPr>
                        <a:t>Instituição (Meta 80,00%)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85,07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83,30%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23330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8710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alunos matriculados em relação a força de </a:t>
                      </a:r>
                      <a:r>
                        <a:rPr lang="pt-BR" sz="1100" u="none" strike="noStrike" dirty="0" smtClean="0">
                          <a:effectLst/>
                        </a:rPr>
                        <a:t>trabalho (Meta=20)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21,70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22,49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2333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</a:t>
                      </a:r>
                      <a:r>
                        <a:rPr lang="pt-BR" sz="1100" u="none" strike="noStrike" dirty="0" smtClean="0">
                          <a:effectLst/>
                        </a:rPr>
                        <a:t>técnicos (meta 50%)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81,09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83,73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668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8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de formação de </a:t>
                      </a:r>
                      <a:r>
                        <a:rPr lang="pt-BR" sz="1100" u="none" strike="noStrike" dirty="0" smtClean="0">
                          <a:effectLst/>
                        </a:rPr>
                        <a:t>Professores (Meta 20%)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5,97%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4,44%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668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</a:t>
                      </a:r>
                      <a:r>
                        <a:rPr lang="pt-BR" sz="1100" u="none" strike="noStrike" dirty="0" smtClean="0">
                          <a:effectLst/>
                        </a:rPr>
                        <a:t>PROEJA (Meta 10%)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5,08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3,90%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93000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-571500" y="0"/>
            <a:ext cx="12761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EXECUÇÃO DE RESTOS A PAGAR </a:t>
            </a:r>
          </a:p>
          <a:p>
            <a:pPr lvl="0"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Processados e Não Processados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65"/>
            <a:ext cx="1798863" cy="1225633"/>
          </a:xfrm>
          <a:prstGeom prst="rect">
            <a:avLst/>
          </a:prstGeom>
        </p:spPr>
      </p:pic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18400"/>
              </p:ext>
            </p:extLst>
          </p:nvPr>
        </p:nvGraphicFramePr>
        <p:xfrm>
          <a:off x="1807072" y="1716334"/>
          <a:ext cx="83529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>
          <a:xfrm>
            <a:off x="561447" y="5216853"/>
            <a:ext cx="1169048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de 94,03% em Restos a Pagar Processados no exerc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ício de</a:t>
            </a: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de 45,89% em Restos a Pagar Não Processados no exerc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ício de 2016</a:t>
            </a: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62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314514" y="167879"/>
            <a:ext cx="8737333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DO FRACIONAMENTO DE DESPESAS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" y="766119"/>
            <a:ext cx="2496277" cy="1700808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561447" y="5216853"/>
            <a:ext cx="1169048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Fracionamento ainda evidenciado em 03 </a:t>
            </a:r>
            <a:r>
              <a:rPr lang="pt-BR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campi</a:t>
            </a: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 exerc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ício de</a:t>
            </a: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2016, houve a redução de 93% de fracionamento de despesas, em relação a 2015.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925630"/>
              </p:ext>
            </p:extLst>
          </p:nvPr>
        </p:nvGraphicFramePr>
        <p:xfrm>
          <a:off x="2543244" y="1268761"/>
          <a:ext cx="8064896" cy="366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756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230859" y="174282"/>
            <a:ext cx="8737333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INCONSISTÊNCIAS CONTÁBEIS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41"/>
            <a:ext cx="1798863" cy="1225634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910187" y="5138660"/>
            <a:ext cx="931427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de 50% de inconsistências contábeis, no exerc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ício de</a:t>
            </a: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0013"/>
              </p:ext>
            </p:extLst>
          </p:nvPr>
        </p:nvGraphicFramePr>
        <p:xfrm>
          <a:off x="1764009" y="1691350"/>
          <a:ext cx="8748483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44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063552" y="194335"/>
            <a:ext cx="8737333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DA CONFORMIDADE CONTÁBIL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90"/>
            <a:ext cx="1556951" cy="106081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540663" y="5084704"/>
            <a:ext cx="11154824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de 15% na ausência do registro da conformidade contábil;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 de 4% de registros da conformidade com restrição contábil;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de conformidade sem restrição correspondente a 2% sobre o total de registros em 2016;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5981"/>
              </p:ext>
            </p:extLst>
          </p:nvPr>
        </p:nvGraphicFramePr>
        <p:xfrm>
          <a:off x="1548874" y="1690511"/>
          <a:ext cx="925201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653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7620" y="1124745"/>
            <a:ext cx="378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Atenção!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36" y="3032845"/>
            <a:ext cx="3230551" cy="28504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575721" y="5013176"/>
            <a:ext cx="5107581" cy="864096"/>
            <a:chOff x="2051720" y="5013176"/>
            <a:chExt cx="5107581" cy="86409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5013176"/>
              <a:ext cx="5107581" cy="86409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178" y="5335087"/>
              <a:ext cx="1432251" cy="39816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303" y="5393362"/>
              <a:ext cx="828000" cy="2716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085184"/>
              <a:ext cx="1243148" cy="64807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1624925" y="3916042"/>
            <a:ext cx="873733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CONTATO:PROAD@IFAM.EDU.BR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FONE: 3306-0041</a:t>
            </a:r>
          </a:p>
        </p:txBody>
      </p:sp>
    </p:spTree>
    <p:extLst>
      <p:ext uri="{BB962C8B-B14F-4D97-AF65-F5344CB8AC3E}">
        <p14:creationId xmlns:p14="http://schemas.microsoft.com/office/powerpoint/2010/main" val="988804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II - Apresentação dos Indicadores 2016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50447"/>
              </p:ext>
            </p:extLst>
          </p:nvPr>
        </p:nvGraphicFramePr>
        <p:xfrm>
          <a:off x="-1" y="840259"/>
          <a:ext cx="12192000" cy="5362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650"/>
                <a:gridCol w="6879312"/>
                <a:gridCol w="1056346"/>
                <a:gridCol w="1056346"/>
                <a:gridCol w="1056346"/>
              </a:tblGrid>
              <a:tr h="2428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effectLst/>
                        </a:rPr>
                        <a:t>Indicadores (IFAM – Fonte SISTEC)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Exercícios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82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effectLst/>
                        </a:rPr>
                        <a:t>2014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2015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effectLst/>
                        </a:rPr>
                        <a:t>2016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Acadêmicos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Relação Candidato/Vaga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6,56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5,63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7,71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Relação Ingressos/Aluno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28,40%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21,81%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24,60%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37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Relação Concluintes/Aluno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6,35%</a:t>
                      </a:r>
                      <a:endParaRPr lang="pt-B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6,33%</a:t>
                      </a:r>
                      <a:endParaRPr lang="pt-B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8,05%</a:t>
                      </a:r>
                      <a:endParaRPr lang="pt-B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Índice de Eficiência Acadêmica – Concluintes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71,49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44%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55,50%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Índice de Retenção do Fluxo Escolar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52,68%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58,75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57,99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7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Relação de Alunos/Docente em Tempo Integral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33,15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26,7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27,66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Administrativos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Gastos Correntes por Aluno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8.443,54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10.300,54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10.770,75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Percentual de Gastos com Pessoal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63,33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66,14%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72,69%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Percentual de Gastos com outros Custeios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19,79%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19,24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21,19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6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Percentual de Gastos com Investimentos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13,16%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10,90%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4,53%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45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Socioeconômico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Número de Alunos Matriculados por Renda per Capita Familiar (0 – 0,5SM)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57,95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35,71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21,74%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Número de Alunos Matriculados por Renda per Capita Familiar (0,5 – 1SM)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30,54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23,04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28,69%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Número de Alunos Matriculados por Renda per Capita Familiar (1 – 1,5SM)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9,81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23,45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29,56%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Número de Alunos Matriculados por Renda per Capita Familiar (1,5 – 2,5SM)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1,49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9,92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13,90%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Número de Alunos Matriculados por Renda per Capita Familiar (2,5 – 3SM)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0,16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7,87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6,12%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50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Gestão de Pessoas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Índice de Titulação do Corpo Docente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3,09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3,30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3,40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8838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" y="720932"/>
            <a:ext cx="1947797" cy="15091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080" y="720932"/>
            <a:ext cx="10248920" cy="54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9311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1" y="750992"/>
            <a:ext cx="1729024" cy="1145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44" y="750992"/>
            <a:ext cx="10435255" cy="54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9275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2"/>
            <a:ext cx="1479001" cy="1145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000" y="750991"/>
            <a:ext cx="10712999" cy="54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3262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2"/>
            <a:ext cx="1479001" cy="1145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00" y="750992"/>
            <a:ext cx="10713000" cy="54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9578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30304"/>
            <a:ext cx="109728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92"/>
            <a:ext cx="1479001" cy="1145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02" y="750992"/>
            <a:ext cx="10712998" cy="53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9536"/>
      </p:ext>
    </p:extLst>
  </p:cSld>
  <p:clrMapOvr>
    <a:masterClrMapping/>
  </p:clrMapOvr>
  <p:transition spd="slow" advTm="19756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3|0.4|0.3"/>
</p:tagLst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2265</Words>
  <Application>Microsoft Office PowerPoint</Application>
  <PresentationFormat>Personalizar</PresentationFormat>
  <Paragraphs>550</Paragraphs>
  <Slides>34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Retrospectiva</vt:lpstr>
      <vt:lpstr>Planilha</vt:lpstr>
      <vt:lpstr>Apresentação do PowerPoint</vt:lpstr>
      <vt:lpstr>TEMA I - Avaliação do acompanhamento das Metas do Termo de Acordos e Metas (TAM) e PDI 2014-  2018; TEMA II - Apresentação dos Indicadores referentes ao 1º e 2º Semestre de 2016; TEMA III - Avaliação das tratativas de fragilidades encontradas na Avaliação de 2015 (Pontos fracos e ameaças); TEMA IV - Apresentação da Situação das Demandas do PDA2016 por situação (Em andamento, Concluídas, Atendida, Parcialmente atendida Não atendida, Rejeitada e Canceladas).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CCOMP</vt:lpstr>
      <vt:lpstr>    GCPLAN 1. COMPRAS COMPARTILHADAS;           Neste ano de 2016 foi dado início no processo de aquisição de MATERIAL DE CONSUMO, pela sistemática de COMPRAS COMPARTILHADAS dos seguintes materiais: * Material de Expediente; (já na licitação IRP n. º 158142-00001/2017) (24/02/2017) * Material de Processamento de Dados; (Cotação de Preços – Banco de Preços) * Material Elétrico; (Cotação de Preços – Banco de Preços) *Material Hidráulico; (Cotação de Preços – Banco de Preços) * Ferramentas. (Cotação de Preços – Banco de Preços)           O processo teve como base a pesquisa junto a todos os Campi, da Reitoria das necessidades em comuns dos materiais acima citados, o que embasou o TERMO DE REFERÊNCIA. A aquisição de Material Gráfico está sob a responsabilidade da CCS.</vt:lpstr>
      <vt:lpstr>    GCPLAN 2. SIGPP;           Damos inicio no final do último ano a utilização do sistema SIGPP – Sistema Integrado de Gestão de Planejamento e Projetos, a saber:            Foram apresentados no CAD e COLD as principais funcionalidades deste novo sistema, que faz parte do SIPAC, já comumente usados por todos.             O sistema veio em substituição ao SGD, o que proporcionará maior controle das metas a serem atingidas e consequentemente ajuda no controle orçamentário.             Já foram iniciados as etapas de treinamento. </vt:lpstr>
      <vt:lpstr> Unidades com Metas cadastradas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Gestão 2016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Valores Empenhados – SCDP – IFAM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Yanna Santos de Medeiros</dc:creator>
  <cp:lastModifiedBy>Reitoria</cp:lastModifiedBy>
  <cp:revision>171</cp:revision>
  <dcterms:created xsi:type="dcterms:W3CDTF">2016-03-16T18:27:48Z</dcterms:created>
  <dcterms:modified xsi:type="dcterms:W3CDTF">2017-02-23T14:47:39Z</dcterms:modified>
</cp:coreProperties>
</file>