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notesSlides/notesSlide25.xml" ContentType="application/vnd.openxmlformats-officedocument.presentationml.notesSlide+xml"/>
  <Override PartName="/ppt/charts/chart3.xml" ContentType="application/vnd.openxmlformats-officedocument.drawingml.chart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2" r:id="rId2"/>
    <p:sldId id="257" r:id="rId3"/>
    <p:sldId id="263" r:id="rId4"/>
    <p:sldId id="267" r:id="rId5"/>
    <p:sldId id="268" r:id="rId6"/>
    <p:sldId id="270" r:id="rId7"/>
    <p:sldId id="297" r:id="rId8"/>
    <p:sldId id="264" r:id="rId9"/>
    <p:sldId id="266" r:id="rId10"/>
    <p:sldId id="282" r:id="rId11"/>
    <p:sldId id="271" r:id="rId12"/>
    <p:sldId id="272" r:id="rId13"/>
    <p:sldId id="273" r:id="rId14"/>
    <p:sldId id="274" r:id="rId15"/>
    <p:sldId id="275" r:id="rId16"/>
    <p:sldId id="276" r:id="rId17"/>
    <p:sldId id="295" r:id="rId18"/>
    <p:sldId id="277" r:id="rId19"/>
    <p:sldId id="280" r:id="rId20"/>
    <p:sldId id="281" r:id="rId21"/>
    <p:sldId id="291" r:id="rId22"/>
    <p:sldId id="293" r:id="rId23"/>
    <p:sldId id="288" r:id="rId24"/>
    <p:sldId id="290" r:id="rId25"/>
    <p:sldId id="294" r:id="rId26"/>
    <p:sldId id="296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2126382\Downloads\GRAFICO-%20PROJETOS%20APROVADOS%20X%20PROJETOS%20COM%20PEND&#202;NCI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Plan1!$D$5</c:f>
              <c:strCache>
                <c:ptCount val="1"/>
                <c:pt idx="0">
                  <c:v>Quantidade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</c:dPt>
          <c:dPt>
            <c:idx val="1"/>
            <c:bubble3D val="0"/>
            <c:spPr>
              <a:solidFill>
                <a:srgbClr val="0070C0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21345289061335623"/>
                  <c:y val="-0.111848452023849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31 </a:t>
                    </a:r>
                    <a:r>
                      <a:rPr lang="en-US" sz="1000" b="1" i="0" u="none" strike="noStrike" baseline="0" smtClean="0">
                        <a:effectLst/>
                      </a:rPr>
                      <a:t>(72%)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9079616060755452E-2"/>
                  <c:y val="7.0756490019627444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10 </a:t>
                    </a:r>
                    <a:r>
                      <a:rPr lang="en-US" sz="1000" b="1" i="0" u="none" strike="noStrike" baseline="0" smtClean="0">
                        <a:effectLst/>
                      </a:rPr>
                      <a:t>(23%)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 (5%)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Plan1!$C$6:$C$8</c:f>
              <c:strCache>
                <c:ptCount val="3"/>
                <c:pt idx="0">
                  <c:v>Concluidas</c:v>
                </c:pt>
                <c:pt idx="1">
                  <c:v>Parcialmente atendida</c:v>
                </c:pt>
                <c:pt idx="2">
                  <c:v>Cancelada</c:v>
                </c:pt>
              </c:strCache>
            </c:strRef>
          </c:cat>
          <c:val>
            <c:numRef>
              <c:f>Plan1!$D$6:$D$8</c:f>
              <c:numCache>
                <c:formatCode>General</c:formatCode>
                <c:ptCount val="3"/>
                <c:pt idx="0">
                  <c:v>31</c:v>
                </c:pt>
                <c:pt idx="1">
                  <c:v>10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dirty="0" smtClean="0"/>
              <a:t>Pendências</a:t>
            </a:r>
            <a:r>
              <a:rPr lang="pt-BR" baseline="0" dirty="0" smtClean="0"/>
              <a:t> </a:t>
            </a:r>
            <a:r>
              <a:rPr lang="pt-BR" baseline="0" dirty="0"/>
              <a:t>PIBEX 2016</a:t>
            </a:r>
            <a:endParaRPr lang="pt-BR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Plan1!$D$23</c:f>
              <c:strCache>
                <c:ptCount val="1"/>
                <c:pt idx="0">
                  <c:v>Projetos</c:v>
                </c:pt>
              </c:strCache>
            </c:strRef>
          </c:tx>
          <c:invertIfNegative val="0"/>
          <c:cat>
            <c:strRef>
              <c:f>Plan1!$C$24:$C$36</c:f>
              <c:strCache>
                <c:ptCount val="13"/>
                <c:pt idx="0">
                  <c:v>Manaus Centro</c:v>
                </c:pt>
                <c:pt idx="1">
                  <c:v>Manaus Distrito</c:v>
                </c:pt>
                <c:pt idx="2">
                  <c:v>Manaus Zona Leste</c:v>
                </c:pt>
                <c:pt idx="3">
                  <c:v>Maués</c:v>
                </c:pt>
                <c:pt idx="4">
                  <c:v>Presidente Figueiredo</c:v>
                </c:pt>
                <c:pt idx="5">
                  <c:v>Parintins</c:v>
                </c:pt>
                <c:pt idx="6">
                  <c:v>Tabatinga </c:v>
                </c:pt>
                <c:pt idx="7">
                  <c:v>São Gabriel da Cachoeira</c:v>
                </c:pt>
                <c:pt idx="8">
                  <c:v>Coari</c:v>
                </c:pt>
                <c:pt idx="9">
                  <c:v>Itacoatiara</c:v>
                </c:pt>
                <c:pt idx="10">
                  <c:v>Humaitá</c:v>
                </c:pt>
                <c:pt idx="11">
                  <c:v>Eirunepé</c:v>
                </c:pt>
                <c:pt idx="12">
                  <c:v>Lábrea</c:v>
                </c:pt>
              </c:strCache>
            </c:strRef>
          </c:cat>
          <c:val>
            <c:numRef>
              <c:f>Plan1!$D$24:$D$36</c:f>
              <c:numCache>
                <c:formatCode>General</c:formatCode>
                <c:ptCount val="13"/>
                <c:pt idx="0">
                  <c:v>5</c:v>
                </c:pt>
                <c:pt idx="1">
                  <c:v>4</c:v>
                </c:pt>
                <c:pt idx="2">
                  <c:v>10</c:v>
                </c:pt>
                <c:pt idx="3">
                  <c:v>3</c:v>
                </c:pt>
                <c:pt idx="4">
                  <c:v>6</c:v>
                </c:pt>
                <c:pt idx="5">
                  <c:v>2</c:v>
                </c:pt>
                <c:pt idx="6">
                  <c:v>6</c:v>
                </c:pt>
                <c:pt idx="7">
                  <c:v>1</c:v>
                </c:pt>
                <c:pt idx="8">
                  <c:v>7</c:v>
                </c:pt>
                <c:pt idx="9">
                  <c:v>3</c:v>
                </c:pt>
                <c:pt idx="10">
                  <c:v>9</c:v>
                </c:pt>
                <c:pt idx="11">
                  <c:v>1</c:v>
                </c:pt>
                <c:pt idx="12">
                  <c:v>3</c:v>
                </c:pt>
              </c:numCache>
            </c:numRef>
          </c:val>
        </c:ser>
        <c:ser>
          <c:idx val="1"/>
          <c:order val="1"/>
          <c:tx>
            <c:strRef>
              <c:f>Plan1!$E$23</c:f>
              <c:strCache>
                <c:ptCount val="1"/>
                <c:pt idx="0">
                  <c:v>Pendências </c:v>
                </c:pt>
              </c:strCache>
            </c:strRef>
          </c:tx>
          <c:invertIfNegative val="0"/>
          <c:cat>
            <c:strRef>
              <c:f>Plan1!$C$24:$C$36</c:f>
              <c:strCache>
                <c:ptCount val="13"/>
                <c:pt idx="0">
                  <c:v>Manaus Centro</c:v>
                </c:pt>
                <c:pt idx="1">
                  <c:v>Manaus Distrito</c:v>
                </c:pt>
                <c:pt idx="2">
                  <c:v>Manaus Zona Leste</c:v>
                </c:pt>
                <c:pt idx="3">
                  <c:v>Maués</c:v>
                </c:pt>
                <c:pt idx="4">
                  <c:v>Presidente Figueiredo</c:v>
                </c:pt>
                <c:pt idx="5">
                  <c:v>Parintins</c:v>
                </c:pt>
                <c:pt idx="6">
                  <c:v>Tabatinga </c:v>
                </c:pt>
                <c:pt idx="7">
                  <c:v>São Gabriel da Cachoeira</c:v>
                </c:pt>
                <c:pt idx="8">
                  <c:v>Coari</c:v>
                </c:pt>
                <c:pt idx="9">
                  <c:v>Itacoatiara</c:v>
                </c:pt>
                <c:pt idx="10">
                  <c:v>Humaitá</c:v>
                </c:pt>
                <c:pt idx="11">
                  <c:v>Eirunepé</c:v>
                </c:pt>
                <c:pt idx="12">
                  <c:v>Lábrea</c:v>
                </c:pt>
              </c:strCache>
            </c:strRef>
          </c:cat>
          <c:val>
            <c:numRef>
              <c:f>Plan1!$E$24:$E$36</c:f>
              <c:numCache>
                <c:formatCode>General</c:formatCode>
                <c:ptCount val="13"/>
                <c:pt idx="0">
                  <c:v>0</c:v>
                </c:pt>
                <c:pt idx="1">
                  <c:v>4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  <c:pt idx="5">
                  <c:v>2</c:v>
                </c:pt>
                <c:pt idx="6">
                  <c:v>6</c:v>
                </c:pt>
                <c:pt idx="7">
                  <c:v>1</c:v>
                </c:pt>
                <c:pt idx="8">
                  <c:v>6</c:v>
                </c:pt>
                <c:pt idx="9">
                  <c:v>2</c:v>
                </c:pt>
                <c:pt idx="10">
                  <c:v>9</c:v>
                </c:pt>
                <c:pt idx="11">
                  <c:v>0</c:v>
                </c:pt>
                <c:pt idx="1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36758400"/>
        <c:axId val="136759936"/>
        <c:axId val="0"/>
      </c:bar3DChart>
      <c:catAx>
        <c:axId val="136758400"/>
        <c:scaling>
          <c:orientation val="minMax"/>
        </c:scaling>
        <c:delete val="0"/>
        <c:axPos val="b"/>
        <c:majorTickMark val="none"/>
        <c:minorTickMark val="none"/>
        <c:tickLblPos val="nextTo"/>
        <c:crossAx val="136759936"/>
        <c:crosses val="autoZero"/>
        <c:auto val="1"/>
        <c:lblAlgn val="ctr"/>
        <c:lblOffset val="100"/>
        <c:noMultiLvlLbl val="0"/>
      </c:catAx>
      <c:valAx>
        <c:axId val="1367599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3675840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pt-BR" b="1"/>
              <a:t>COMPARATIVO</a:t>
            </a:r>
            <a:r>
              <a:rPr lang="pt-BR" b="1" baseline="0"/>
              <a:t> PAEVE</a:t>
            </a:r>
          </a:p>
          <a:p>
            <a:pPr>
              <a:defRPr sz="1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pt-BR" b="1" baseline="0"/>
              <a:t> PROJETOS APROVADOS X PROJETOS COM PENDÊNCIAS</a:t>
            </a:r>
            <a:endParaRPr lang="pt-BR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'[GRAFICO- PROJETOS APROVADOS X PROJETOS COM PENDÊNCIAS.xlsx]Plan1'!$B$1</c:f>
              <c:strCache>
                <c:ptCount val="1"/>
                <c:pt idx="0">
                  <c:v>Projetos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'[GRAFICO- PROJETOS APROVADOS X PROJETOS COM PENDÊNCIAS.xlsx]Plan1'!$A$2:$A$16</c:f>
              <c:strCache>
                <c:ptCount val="15"/>
                <c:pt idx="0">
                  <c:v>Campus Manacapuru</c:v>
                </c:pt>
                <c:pt idx="1">
                  <c:v>Campus Eirunepé</c:v>
                </c:pt>
                <c:pt idx="2">
                  <c:v>Campus Humaitá</c:v>
                </c:pt>
                <c:pt idx="3">
                  <c:v>Campus Itacoatiara</c:v>
                </c:pt>
                <c:pt idx="4">
                  <c:v>Campus Lábrea</c:v>
                </c:pt>
                <c:pt idx="5">
                  <c:v>Campus Maués</c:v>
                </c:pt>
                <c:pt idx="6">
                  <c:v>Campus Manaus-Centro</c:v>
                </c:pt>
                <c:pt idx="7">
                  <c:v>Campus Distrito</c:v>
                </c:pt>
                <c:pt idx="8">
                  <c:v>Campus Zona Leste</c:v>
                </c:pt>
                <c:pt idx="9">
                  <c:v>Campus Parintins</c:v>
                </c:pt>
                <c:pt idx="10">
                  <c:v>Campus Presidente Figueiredo</c:v>
                </c:pt>
                <c:pt idx="11">
                  <c:v>Campus São Gabriel da Cachoeira</c:v>
                </c:pt>
                <c:pt idx="12">
                  <c:v>Campus Tabatinga</c:v>
                </c:pt>
                <c:pt idx="13">
                  <c:v>Campus Tefé</c:v>
                </c:pt>
                <c:pt idx="14">
                  <c:v>Campus Coari</c:v>
                </c:pt>
              </c:strCache>
            </c:strRef>
          </c:cat>
          <c:val>
            <c:numRef>
              <c:f>'[GRAFICO- PROJETOS APROVADOS X PROJETOS COM PENDÊNCIAS.xlsx]Plan1'!$B$2:$B$16</c:f>
              <c:numCache>
                <c:formatCode>General</c:formatCode>
                <c:ptCount val="15"/>
                <c:pt idx="0">
                  <c:v>4</c:v>
                </c:pt>
                <c:pt idx="1">
                  <c:v>4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6</c:v>
                </c:pt>
                <c:pt idx="6">
                  <c:v>2</c:v>
                </c:pt>
                <c:pt idx="7">
                  <c:v>2</c:v>
                </c:pt>
                <c:pt idx="8">
                  <c:v>5</c:v>
                </c:pt>
                <c:pt idx="9">
                  <c:v>1</c:v>
                </c:pt>
                <c:pt idx="10">
                  <c:v>1</c:v>
                </c:pt>
                <c:pt idx="11">
                  <c:v>5</c:v>
                </c:pt>
                <c:pt idx="12">
                  <c:v>3</c:v>
                </c:pt>
                <c:pt idx="13">
                  <c:v>2</c:v>
                </c:pt>
                <c:pt idx="14">
                  <c:v>1</c:v>
                </c:pt>
              </c:numCache>
            </c:numRef>
          </c:val>
        </c:ser>
        <c:ser>
          <c:idx val="1"/>
          <c:order val="1"/>
          <c:tx>
            <c:strRef>
              <c:f>'[GRAFICO- PROJETOS APROVADOS X PROJETOS COM PENDÊNCIAS.xlsx]Plan1'!$C$1</c:f>
              <c:strCache>
                <c:ptCount val="1"/>
                <c:pt idx="0">
                  <c:v>Pendências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'[GRAFICO- PROJETOS APROVADOS X PROJETOS COM PENDÊNCIAS.xlsx]Plan1'!$A$2:$A$16</c:f>
              <c:strCache>
                <c:ptCount val="15"/>
                <c:pt idx="0">
                  <c:v>Campus Manacapuru</c:v>
                </c:pt>
                <c:pt idx="1">
                  <c:v>Campus Eirunepé</c:v>
                </c:pt>
                <c:pt idx="2">
                  <c:v>Campus Humaitá</c:v>
                </c:pt>
                <c:pt idx="3">
                  <c:v>Campus Itacoatiara</c:v>
                </c:pt>
                <c:pt idx="4">
                  <c:v>Campus Lábrea</c:v>
                </c:pt>
                <c:pt idx="5">
                  <c:v>Campus Maués</c:v>
                </c:pt>
                <c:pt idx="6">
                  <c:v>Campus Manaus-Centro</c:v>
                </c:pt>
                <c:pt idx="7">
                  <c:v>Campus Distrito</c:v>
                </c:pt>
                <c:pt idx="8">
                  <c:v>Campus Zona Leste</c:v>
                </c:pt>
                <c:pt idx="9">
                  <c:v>Campus Parintins</c:v>
                </c:pt>
                <c:pt idx="10">
                  <c:v>Campus Presidente Figueiredo</c:v>
                </c:pt>
                <c:pt idx="11">
                  <c:v>Campus São Gabriel da Cachoeira</c:v>
                </c:pt>
                <c:pt idx="12">
                  <c:v>Campus Tabatinga</c:v>
                </c:pt>
                <c:pt idx="13">
                  <c:v>Campus Tefé</c:v>
                </c:pt>
                <c:pt idx="14">
                  <c:v>Campus Coari</c:v>
                </c:pt>
              </c:strCache>
            </c:strRef>
          </c:cat>
          <c:val>
            <c:numRef>
              <c:f>'[GRAFICO- PROJETOS APROVADOS X PROJETOS COM PENDÊNCIAS.xlsx]Plan1'!$C$2:$C$16</c:f>
              <c:numCache>
                <c:formatCode>General</c:formatCode>
                <c:ptCount val="15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6</c:v>
                </c:pt>
                <c:pt idx="6">
                  <c:v>2</c:v>
                </c:pt>
                <c:pt idx="7">
                  <c:v>1</c:v>
                </c:pt>
                <c:pt idx="8">
                  <c:v>5</c:v>
                </c:pt>
                <c:pt idx="9">
                  <c:v>1</c:v>
                </c:pt>
                <c:pt idx="10">
                  <c:v>1</c:v>
                </c:pt>
                <c:pt idx="11">
                  <c:v>5</c:v>
                </c:pt>
                <c:pt idx="12">
                  <c:v>3</c:v>
                </c:pt>
                <c:pt idx="13">
                  <c:v>2</c:v>
                </c:pt>
                <c:pt idx="14">
                  <c:v>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38536448"/>
        <c:axId val="138537984"/>
      </c:barChart>
      <c:catAx>
        <c:axId val="13853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8537984"/>
        <c:crosses val="autoZero"/>
        <c:auto val="1"/>
        <c:lblAlgn val="ctr"/>
        <c:lblOffset val="100"/>
        <c:noMultiLvlLbl val="0"/>
      </c:catAx>
      <c:valAx>
        <c:axId val="13853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8536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70D08-67F2-4FF9-B387-C71E9E391F61}" type="datetimeFigureOut">
              <a:rPr lang="pt-BR" smtClean="0"/>
              <a:t>21/02/2017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737EB-2C55-4F4A-8CF6-53586770115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07490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A2F78-0B0A-4A69-A435-43EB034C95F0}" type="datetimeFigureOut">
              <a:rPr lang="pt-BR" smtClean="0"/>
              <a:t>21/02/2017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138B8-2C47-49AF-94D3-B103AD4EC5C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4397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1293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pPr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9235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9235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9235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9235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92355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92355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92355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92355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92355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9235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92355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92355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92355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92355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92355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92355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9235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2023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3873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0474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2023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9689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9689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9235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36D8-A0B6-4D8A-BB92-82A2168F8546}" type="datetime1">
              <a:rPr lang="pt-BR" smtClean="0"/>
              <a:t>21/02/2017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611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70C6-A766-42E5-8C07-45A7F848CC52}" type="datetime1">
              <a:rPr lang="pt-BR" smtClean="0"/>
              <a:t>21/02/2017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518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7039-AFE6-49FC-AE00-F7AD4CB2CF8B}" type="datetime1">
              <a:rPr lang="pt-BR" smtClean="0"/>
              <a:t>21/02/2017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536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5C0D-8C71-42F6-8BED-8301DA6F5C6F}" type="datetime1">
              <a:rPr lang="pt-BR" smtClean="0"/>
              <a:t>21/02/2017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549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4DA4-A003-41BD-B2FE-DDFC938D7332}" type="datetime1">
              <a:rPr lang="pt-BR" smtClean="0"/>
              <a:t>21/02/2017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740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FFF8-611C-4C32-955B-1F95DA5638A9}" type="datetime1">
              <a:rPr lang="pt-BR" smtClean="0"/>
              <a:t>21/02/2017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632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F38B4-942E-4C10-8C3A-DA1AA1678C90}" type="datetime1">
              <a:rPr lang="pt-BR" smtClean="0"/>
              <a:t>21/02/2017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230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4ACE-1255-4C93-89B4-4BE38FDE0EC7}" type="datetime1">
              <a:rPr lang="pt-BR" smtClean="0"/>
              <a:t>21/02/2017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471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C568-528D-4858-A00D-79D1294B7386}" type="datetime1">
              <a:rPr lang="pt-BR" smtClean="0"/>
              <a:t>21/02/2017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558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ACDA-CBDE-4318-83F3-49000B2AE41A}" type="datetime1">
              <a:rPr lang="pt-BR" smtClean="0"/>
              <a:t>21/02/2017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641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0F8B-EC7A-4C6B-A73E-0BC989164C51}" type="datetime1">
              <a:rPr lang="pt-BR" smtClean="0"/>
              <a:t>21/02/2017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398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53919-FC79-40B3-86B2-8B8D2FED2BAC}" type="datetime1">
              <a:rPr lang="pt-BR" smtClean="0"/>
              <a:t>21/02/2017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A79C4-C572-4802-9FC4-41FDA137EAF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079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0" y="0"/>
            <a:ext cx="5511800" cy="6858000"/>
          </a:xfrm>
          <a:custGeom>
            <a:avLst/>
            <a:gdLst>
              <a:gd name="T0" fmla="*/ 13888 w 13888"/>
              <a:gd name="T1" fmla="*/ 0 h 17280"/>
              <a:gd name="T2" fmla="*/ 0 w 13888"/>
              <a:gd name="T3" fmla="*/ 17280 h 17280"/>
              <a:gd name="T4" fmla="*/ 3211 w 13888"/>
              <a:gd name="T5" fmla="*/ 10385 h 17280"/>
              <a:gd name="T6" fmla="*/ 3111 w 13888"/>
              <a:gd name="T7" fmla="*/ 10192 h 17280"/>
              <a:gd name="T8" fmla="*/ 3029 w 13888"/>
              <a:gd name="T9" fmla="*/ 9994 h 17280"/>
              <a:gd name="T10" fmla="*/ 2963 w 13888"/>
              <a:gd name="T11" fmla="*/ 9795 h 17280"/>
              <a:gd name="T12" fmla="*/ 2915 w 13888"/>
              <a:gd name="T13" fmla="*/ 9591 h 17280"/>
              <a:gd name="T14" fmla="*/ 2883 w 13888"/>
              <a:gd name="T15" fmla="*/ 9387 h 17280"/>
              <a:gd name="T16" fmla="*/ 2867 w 13888"/>
              <a:gd name="T17" fmla="*/ 9182 h 17280"/>
              <a:gd name="T18" fmla="*/ 2866 w 13888"/>
              <a:gd name="T19" fmla="*/ 8978 h 17280"/>
              <a:gd name="T20" fmla="*/ 2881 w 13888"/>
              <a:gd name="T21" fmla="*/ 8775 h 17280"/>
              <a:gd name="T22" fmla="*/ 2912 w 13888"/>
              <a:gd name="T23" fmla="*/ 8574 h 17280"/>
              <a:gd name="T24" fmla="*/ 2958 w 13888"/>
              <a:gd name="T25" fmla="*/ 8376 h 17280"/>
              <a:gd name="T26" fmla="*/ 3018 w 13888"/>
              <a:gd name="T27" fmla="*/ 8182 h 17280"/>
              <a:gd name="T28" fmla="*/ 3094 w 13888"/>
              <a:gd name="T29" fmla="*/ 7993 h 17280"/>
              <a:gd name="T30" fmla="*/ 3184 w 13888"/>
              <a:gd name="T31" fmla="*/ 7811 h 17280"/>
              <a:gd name="T32" fmla="*/ 3287 w 13888"/>
              <a:gd name="T33" fmla="*/ 7635 h 17280"/>
              <a:gd name="T34" fmla="*/ 3404 w 13888"/>
              <a:gd name="T35" fmla="*/ 7466 h 17280"/>
              <a:gd name="T36" fmla="*/ 3536 w 13888"/>
              <a:gd name="T37" fmla="*/ 7306 h 17280"/>
              <a:gd name="T38" fmla="*/ 3541 w 13888"/>
              <a:gd name="T39" fmla="*/ 7144 h 17280"/>
              <a:gd name="T40" fmla="*/ 3556 w 13888"/>
              <a:gd name="T41" fmla="*/ 6983 h 17280"/>
              <a:gd name="T42" fmla="*/ 3583 w 13888"/>
              <a:gd name="T43" fmla="*/ 6825 h 17280"/>
              <a:gd name="T44" fmla="*/ 3620 w 13888"/>
              <a:gd name="T45" fmla="*/ 6667 h 17280"/>
              <a:gd name="T46" fmla="*/ 3666 w 13888"/>
              <a:gd name="T47" fmla="*/ 6513 h 17280"/>
              <a:gd name="T48" fmla="*/ 3723 w 13888"/>
              <a:gd name="T49" fmla="*/ 6362 h 17280"/>
              <a:gd name="T50" fmla="*/ 3789 w 13888"/>
              <a:gd name="T51" fmla="*/ 6214 h 17280"/>
              <a:gd name="T52" fmla="*/ 3864 w 13888"/>
              <a:gd name="T53" fmla="*/ 6072 h 17280"/>
              <a:gd name="T54" fmla="*/ 3949 w 13888"/>
              <a:gd name="T55" fmla="*/ 5932 h 17280"/>
              <a:gd name="T56" fmla="*/ 4043 w 13888"/>
              <a:gd name="T57" fmla="*/ 5800 h 17280"/>
              <a:gd name="T58" fmla="*/ 4147 w 13888"/>
              <a:gd name="T59" fmla="*/ 5673 h 17280"/>
              <a:gd name="T60" fmla="*/ 4260 w 13888"/>
              <a:gd name="T61" fmla="*/ 5552 h 17280"/>
              <a:gd name="T62" fmla="*/ 4382 w 13888"/>
              <a:gd name="T63" fmla="*/ 5438 h 17280"/>
              <a:gd name="T64" fmla="*/ 4512 w 13888"/>
              <a:gd name="T65" fmla="*/ 5332 h 17280"/>
              <a:gd name="T66" fmla="*/ 4651 w 13888"/>
              <a:gd name="T67" fmla="*/ 5233 h 17280"/>
              <a:gd name="T68" fmla="*/ 4797 w 13888"/>
              <a:gd name="T69" fmla="*/ 5143 h 17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888" h="17280">
                <a:moveTo>
                  <a:pt x="4797" y="5143"/>
                </a:moveTo>
                <a:lnTo>
                  <a:pt x="13888" y="0"/>
                </a:lnTo>
                <a:lnTo>
                  <a:pt x="0" y="0"/>
                </a:lnTo>
                <a:lnTo>
                  <a:pt x="0" y="17280"/>
                </a:lnTo>
                <a:lnTo>
                  <a:pt x="7113" y="17280"/>
                </a:lnTo>
                <a:lnTo>
                  <a:pt x="3211" y="10385"/>
                </a:lnTo>
                <a:lnTo>
                  <a:pt x="3159" y="10289"/>
                </a:lnTo>
                <a:lnTo>
                  <a:pt x="3111" y="10192"/>
                </a:lnTo>
                <a:lnTo>
                  <a:pt x="3068" y="10094"/>
                </a:lnTo>
                <a:lnTo>
                  <a:pt x="3029" y="9994"/>
                </a:lnTo>
                <a:lnTo>
                  <a:pt x="2995" y="9895"/>
                </a:lnTo>
                <a:lnTo>
                  <a:pt x="2963" y="9795"/>
                </a:lnTo>
                <a:lnTo>
                  <a:pt x="2937" y="9693"/>
                </a:lnTo>
                <a:lnTo>
                  <a:pt x="2915" y="9591"/>
                </a:lnTo>
                <a:lnTo>
                  <a:pt x="2897" y="9490"/>
                </a:lnTo>
                <a:lnTo>
                  <a:pt x="2883" y="9387"/>
                </a:lnTo>
                <a:lnTo>
                  <a:pt x="2872" y="9285"/>
                </a:lnTo>
                <a:lnTo>
                  <a:pt x="2867" y="9182"/>
                </a:lnTo>
                <a:lnTo>
                  <a:pt x="2865" y="9081"/>
                </a:lnTo>
                <a:lnTo>
                  <a:pt x="2866" y="8978"/>
                </a:lnTo>
                <a:lnTo>
                  <a:pt x="2872" y="8877"/>
                </a:lnTo>
                <a:lnTo>
                  <a:pt x="2881" y="8775"/>
                </a:lnTo>
                <a:lnTo>
                  <a:pt x="2895" y="8675"/>
                </a:lnTo>
                <a:lnTo>
                  <a:pt x="2912" y="8574"/>
                </a:lnTo>
                <a:lnTo>
                  <a:pt x="2933" y="8475"/>
                </a:lnTo>
                <a:lnTo>
                  <a:pt x="2958" y="8376"/>
                </a:lnTo>
                <a:lnTo>
                  <a:pt x="2986" y="8278"/>
                </a:lnTo>
                <a:lnTo>
                  <a:pt x="3018" y="8182"/>
                </a:lnTo>
                <a:lnTo>
                  <a:pt x="3054" y="8087"/>
                </a:lnTo>
                <a:lnTo>
                  <a:pt x="3094" y="7993"/>
                </a:lnTo>
                <a:lnTo>
                  <a:pt x="3137" y="7901"/>
                </a:lnTo>
                <a:lnTo>
                  <a:pt x="3184" y="7811"/>
                </a:lnTo>
                <a:lnTo>
                  <a:pt x="3233" y="7722"/>
                </a:lnTo>
                <a:lnTo>
                  <a:pt x="3287" y="7635"/>
                </a:lnTo>
                <a:lnTo>
                  <a:pt x="3343" y="7549"/>
                </a:lnTo>
                <a:lnTo>
                  <a:pt x="3404" y="7466"/>
                </a:lnTo>
                <a:lnTo>
                  <a:pt x="3468" y="7385"/>
                </a:lnTo>
                <a:lnTo>
                  <a:pt x="3536" y="7306"/>
                </a:lnTo>
                <a:lnTo>
                  <a:pt x="3537" y="7225"/>
                </a:lnTo>
                <a:lnTo>
                  <a:pt x="3541" y="7144"/>
                </a:lnTo>
                <a:lnTo>
                  <a:pt x="3548" y="7064"/>
                </a:lnTo>
                <a:lnTo>
                  <a:pt x="3556" y="6983"/>
                </a:lnTo>
                <a:lnTo>
                  <a:pt x="3568" y="6903"/>
                </a:lnTo>
                <a:lnTo>
                  <a:pt x="3583" y="6825"/>
                </a:lnTo>
                <a:lnTo>
                  <a:pt x="3599" y="6746"/>
                </a:lnTo>
                <a:lnTo>
                  <a:pt x="3620" y="6667"/>
                </a:lnTo>
                <a:lnTo>
                  <a:pt x="3642" y="6590"/>
                </a:lnTo>
                <a:lnTo>
                  <a:pt x="3666" y="6513"/>
                </a:lnTo>
                <a:lnTo>
                  <a:pt x="3693" y="6437"/>
                </a:lnTo>
                <a:lnTo>
                  <a:pt x="3723" y="6362"/>
                </a:lnTo>
                <a:lnTo>
                  <a:pt x="3754" y="6288"/>
                </a:lnTo>
                <a:lnTo>
                  <a:pt x="3789" y="6214"/>
                </a:lnTo>
                <a:lnTo>
                  <a:pt x="3825" y="6142"/>
                </a:lnTo>
                <a:lnTo>
                  <a:pt x="3864" y="6072"/>
                </a:lnTo>
                <a:lnTo>
                  <a:pt x="3905" y="6002"/>
                </a:lnTo>
                <a:lnTo>
                  <a:pt x="3949" y="5932"/>
                </a:lnTo>
                <a:lnTo>
                  <a:pt x="3995" y="5865"/>
                </a:lnTo>
                <a:lnTo>
                  <a:pt x="4043" y="5800"/>
                </a:lnTo>
                <a:lnTo>
                  <a:pt x="4094" y="5736"/>
                </a:lnTo>
                <a:lnTo>
                  <a:pt x="4147" y="5673"/>
                </a:lnTo>
                <a:lnTo>
                  <a:pt x="4202" y="5612"/>
                </a:lnTo>
                <a:lnTo>
                  <a:pt x="4260" y="5552"/>
                </a:lnTo>
                <a:lnTo>
                  <a:pt x="4320" y="5494"/>
                </a:lnTo>
                <a:lnTo>
                  <a:pt x="4382" y="5438"/>
                </a:lnTo>
                <a:lnTo>
                  <a:pt x="4445" y="5384"/>
                </a:lnTo>
                <a:lnTo>
                  <a:pt x="4512" y="5332"/>
                </a:lnTo>
                <a:lnTo>
                  <a:pt x="4580" y="5281"/>
                </a:lnTo>
                <a:lnTo>
                  <a:pt x="4651" y="5233"/>
                </a:lnTo>
                <a:lnTo>
                  <a:pt x="4723" y="5187"/>
                </a:lnTo>
                <a:lnTo>
                  <a:pt x="4797" y="5143"/>
                </a:lnTo>
                <a:close/>
              </a:path>
            </a:pathLst>
          </a:custGeom>
          <a:solidFill>
            <a:srgbClr val="8FC7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1403350" y="-4763"/>
            <a:ext cx="4989513" cy="2900363"/>
          </a:xfrm>
          <a:custGeom>
            <a:avLst/>
            <a:gdLst>
              <a:gd name="T0" fmla="*/ 87 w 18858"/>
              <a:gd name="T1" fmla="*/ 10868 h 10962"/>
              <a:gd name="T2" fmla="*/ 138 w 18858"/>
              <a:gd name="T3" fmla="*/ 10815 h 10962"/>
              <a:gd name="T4" fmla="*/ 189 w 18858"/>
              <a:gd name="T5" fmla="*/ 10763 h 10962"/>
              <a:gd name="T6" fmla="*/ 242 w 18858"/>
              <a:gd name="T7" fmla="*/ 10712 h 10962"/>
              <a:gd name="T8" fmla="*/ 296 w 18858"/>
              <a:gd name="T9" fmla="*/ 10663 h 10962"/>
              <a:gd name="T10" fmla="*/ 350 w 18858"/>
              <a:gd name="T11" fmla="*/ 10614 h 10962"/>
              <a:gd name="T12" fmla="*/ 405 w 18858"/>
              <a:gd name="T13" fmla="*/ 10566 h 10962"/>
              <a:gd name="T14" fmla="*/ 463 w 18858"/>
              <a:gd name="T15" fmla="*/ 10519 h 10962"/>
              <a:gd name="T16" fmla="*/ 521 w 18858"/>
              <a:gd name="T17" fmla="*/ 10473 h 10962"/>
              <a:gd name="T18" fmla="*/ 580 w 18858"/>
              <a:gd name="T19" fmla="*/ 10427 h 10962"/>
              <a:gd name="T20" fmla="*/ 639 w 18858"/>
              <a:gd name="T21" fmla="*/ 10382 h 10962"/>
              <a:gd name="T22" fmla="*/ 700 w 18858"/>
              <a:gd name="T23" fmla="*/ 10340 h 10962"/>
              <a:gd name="T24" fmla="*/ 763 w 18858"/>
              <a:gd name="T25" fmla="*/ 10297 h 10962"/>
              <a:gd name="T26" fmla="*/ 825 w 18858"/>
              <a:gd name="T27" fmla="*/ 10256 h 10962"/>
              <a:gd name="T28" fmla="*/ 890 w 18858"/>
              <a:gd name="T29" fmla="*/ 10216 h 10962"/>
              <a:gd name="T30" fmla="*/ 955 w 18858"/>
              <a:gd name="T31" fmla="*/ 10176 h 10962"/>
              <a:gd name="T32" fmla="*/ 1021 w 18858"/>
              <a:gd name="T33" fmla="*/ 10138 h 10962"/>
              <a:gd name="T34" fmla="*/ 18858 w 18858"/>
              <a:gd name="T35" fmla="*/ 0 h 10962"/>
              <a:gd name="T36" fmla="*/ 15525 w 18858"/>
              <a:gd name="T37" fmla="*/ 0 h 10962"/>
              <a:gd name="T38" fmla="*/ 1893 w 18858"/>
              <a:gd name="T39" fmla="*/ 7716 h 10962"/>
              <a:gd name="T40" fmla="*/ 1781 w 18858"/>
              <a:gd name="T41" fmla="*/ 7782 h 10962"/>
              <a:gd name="T42" fmla="*/ 1672 w 18858"/>
              <a:gd name="T43" fmla="*/ 7851 h 10962"/>
              <a:gd name="T44" fmla="*/ 1566 w 18858"/>
              <a:gd name="T45" fmla="*/ 7924 h 10962"/>
              <a:gd name="T46" fmla="*/ 1464 w 18858"/>
              <a:gd name="T47" fmla="*/ 7999 h 10962"/>
              <a:gd name="T48" fmla="*/ 1365 w 18858"/>
              <a:gd name="T49" fmla="*/ 8077 h 10962"/>
              <a:gd name="T50" fmla="*/ 1269 w 18858"/>
              <a:gd name="T51" fmla="*/ 8158 h 10962"/>
              <a:gd name="T52" fmla="*/ 1176 w 18858"/>
              <a:gd name="T53" fmla="*/ 8243 h 10962"/>
              <a:gd name="T54" fmla="*/ 1087 w 18858"/>
              <a:gd name="T55" fmla="*/ 8329 h 10962"/>
              <a:gd name="T56" fmla="*/ 1001 w 18858"/>
              <a:gd name="T57" fmla="*/ 8419 h 10962"/>
              <a:gd name="T58" fmla="*/ 918 w 18858"/>
              <a:gd name="T59" fmla="*/ 8511 h 10962"/>
              <a:gd name="T60" fmla="*/ 838 w 18858"/>
              <a:gd name="T61" fmla="*/ 8605 h 10962"/>
              <a:gd name="T62" fmla="*/ 763 w 18858"/>
              <a:gd name="T63" fmla="*/ 8702 h 10962"/>
              <a:gd name="T64" fmla="*/ 689 w 18858"/>
              <a:gd name="T65" fmla="*/ 8801 h 10962"/>
              <a:gd name="T66" fmla="*/ 621 w 18858"/>
              <a:gd name="T67" fmla="*/ 8901 h 10962"/>
              <a:gd name="T68" fmla="*/ 555 w 18858"/>
              <a:gd name="T69" fmla="*/ 9004 h 10962"/>
              <a:gd name="T70" fmla="*/ 493 w 18858"/>
              <a:gd name="T71" fmla="*/ 9109 h 10962"/>
              <a:gd name="T72" fmla="*/ 435 w 18858"/>
              <a:gd name="T73" fmla="*/ 9216 h 10962"/>
              <a:gd name="T74" fmla="*/ 380 w 18858"/>
              <a:gd name="T75" fmla="*/ 9323 h 10962"/>
              <a:gd name="T76" fmla="*/ 328 w 18858"/>
              <a:gd name="T77" fmla="*/ 9434 h 10962"/>
              <a:gd name="T78" fmla="*/ 281 w 18858"/>
              <a:gd name="T79" fmla="*/ 9545 h 10962"/>
              <a:gd name="T80" fmla="*/ 237 w 18858"/>
              <a:gd name="T81" fmla="*/ 9658 h 10962"/>
              <a:gd name="T82" fmla="*/ 196 w 18858"/>
              <a:gd name="T83" fmla="*/ 9771 h 10962"/>
              <a:gd name="T84" fmla="*/ 159 w 18858"/>
              <a:gd name="T85" fmla="*/ 9887 h 10962"/>
              <a:gd name="T86" fmla="*/ 126 w 18858"/>
              <a:gd name="T87" fmla="*/ 10004 h 10962"/>
              <a:gd name="T88" fmla="*/ 97 w 18858"/>
              <a:gd name="T89" fmla="*/ 10120 h 10962"/>
              <a:gd name="T90" fmla="*/ 72 w 18858"/>
              <a:gd name="T91" fmla="*/ 10239 h 10962"/>
              <a:gd name="T92" fmla="*/ 50 w 18858"/>
              <a:gd name="T93" fmla="*/ 10358 h 10962"/>
              <a:gd name="T94" fmla="*/ 32 w 18858"/>
              <a:gd name="T95" fmla="*/ 10477 h 10962"/>
              <a:gd name="T96" fmla="*/ 18 w 18858"/>
              <a:gd name="T97" fmla="*/ 10598 h 10962"/>
              <a:gd name="T98" fmla="*/ 8 w 18858"/>
              <a:gd name="T99" fmla="*/ 10719 h 10962"/>
              <a:gd name="T100" fmla="*/ 2 w 18858"/>
              <a:gd name="T101" fmla="*/ 10841 h 10962"/>
              <a:gd name="T102" fmla="*/ 0 w 18858"/>
              <a:gd name="T103" fmla="*/ 10962 h 10962"/>
              <a:gd name="T104" fmla="*/ 1 w 18858"/>
              <a:gd name="T105" fmla="*/ 10961 h 10962"/>
              <a:gd name="T106" fmla="*/ 2 w 18858"/>
              <a:gd name="T107" fmla="*/ 10960 h 10962"/>
              <a:gd name="T108" fmla="*/ 12 w 18858"/>
              <a:gd name="T109" fmla="*/ 10949 h 10962"/>
              <a:gd name="T110" fmla="*/ 20 w 18858"/>
              <a:gd name="T111" fmla="*/ 10940 h 10962"/>
              <a:gd name="T112" fmla="*/ 32 w 18858"/>
              <a:gd name="T113" fmla="*/ 10927 h 10962"/>
              <a:gd name="T114" fmla="*/ 42 w 18858"/>
              <a:gd name="T115" fmla="*/ 10915 h 10962"/>
              <a:gd name="T116" fmla="*/ 53 w 18858"/>
              <a:gd name="T117" fmla="*/ 10903 h 10962"/>
              <a:gd name="T118" fmla="*/ 65 w 18858"/>
              <a:gd name="T119" fmla="*/ 10891 h 10962"/>
              <a:gd name="T120" fmla="*/ 75 w 18858"/>
              <a:gd name="T121" fmla="*/ 10879 h 10962"/>
              <a:gd name="T122" fmla="*/ 87 w 18858"/>
              <a:gd name="T123" fmla="*/ 10868 h 10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858" h="10962">
                <a:moveTo>
                  <a:pt x="87" y="10868"/>
                </a:moveTo>
                <a:lnTo>
                  <a:pt x="138" y="10815"/>
                </a:lnTo>
                <a:lnTo>
                  <a:pt x="189" y="10763"/>
                </a:lnTo>
                <a:lnTo>
                  <a:pt x="242" y="10712"/>
                </a:lnTo>
                <a:lnTo>
                  <a:pt x="296" y="10663"/>
                </a:lnTo>
                <a:lnTo>
                  <a:pt x="350" y="10614"/>
                </a:lnTo>
                <a:lnTo>
                  <a:pt x="405" y="10566"/>
                </a:lnTo>
                <a:lnTo>
                  <a:pt x="463" y="10519"/>
                </a:lnTo>
                <a:lnTo>
                  <a:pt x="521" y="10473"/>
                </a:lnTo>
                <a:lnTo>
                  <a:pt x="580" y="10427"/>
                </a:lnTo>
                <a:lnTo>
                  <a:pt x="639" y="10382"/>
                </a:lnTo>
                <a:lnTo>
                  <a:pt x="700" y="10340"/>
                </a:lnTo>
                <a:lnTo>
                  <a:pt x="763" y="10297"/>
                </a:lnTo>
                <a:lnTo>
                  <a:pt x="825" y="10256"/>
                </a:lnTo>
                <a:lnTo>
                  <a:pt x="890" y="10216"/>
                </a:lnTo>
                <a:lnTo>
                  <a:pt x="955" y="10176"/>
                </a:lnTo>
                <a:lnTo>
                  <a:pt x="1021" y="10138"/>
                </a:lnTo>
                <a:lnTo>
                  <a:pt x="18858" y="0"/>
                </a:lnTo>
                <a:lnTo>
                  <a:pt x="15525" y="0"/>
                </a:lnTo>
                <a:lnTo>
                  <a:pt x="1893" y="7716"/>
                </a:lnTo>
                <a:lnTo>
                  <a:pt x="1781" y="7782"/>
                </a:lnTo>
                <a:lnTo>
                  <a:pt x="1672" y="7851"/>
                </a:lnTo>
                <a:lnTo>
                  <a:pt x="1566" y="7924"/>
                </a:lnTo>
                <a:lnTo>
                  <a:pt x="1464" y="7999"/>
                </a:lnTo>
                <a:lnTo>
                  <a:pt x="1365" y="8077"/>
                </a:lnTo>
                <a:lnTo>
                  <a:pt x="1269" y="8158"/>
                </a:lnTo>
                <a:lnTo>
                  <a:pt x="1176" y="8243"/>
                </a:lnTo>
                <a:lnTo>
                  <a:pt x="1087" y="8329"/>
                </a:lnTo>
                <a:lnTo>
                  <a:pt x="1001" y="8419"/>
                </a:lnTo>
                <a:lnTo>
                  <a:pt x="918" y="8511"/>
                </a:lnTo>
                <a:lnTo>
                  <a:pt x="838" y="8605"/>
                </a:lnTo>
                <a:lnTo>
                  <a:pt x="763" y="8702"/>
                </a:lnTo>
                <a:lnTo>
                  <a:pt x="689" y="8801"/>
                </a:lnTo>
                <a:lnTo>
                  <a:pt x="621" y="8901"/>
                </a:lnTo>
                <a:lnTo>
                  <a:pt x="555" y="9004"/>
                </a:lnTo>
                <a:lnTo>
                  <a:pt x="493" y="9109"/>
                </a:lnTo>
                <a:lnTo>
                  <a:pt x="435" y="9216"/>
                </a:lnTo>
                <a:lnTo>
                  <a:pt x="380" y="9323"/>
                </a:lnTo>
                <a:lnTo>
                  <a:pt x="328" y="9434"/>
                </a:lnTo>
                <a:lnTo>
                  <a:pt x="281" y="9545"/>
                </a:lnTo>
                <a:lnTo>
                  <a:pt x="237" y="9658"/>
                </a:lnTo>
                <a:lnTo>
                  <a:pt x="196" y="9771"/>
                </a:lnTo>
                <a:lnTo>
                  <a:pt x="159" y="9887"/>
                </a:lnTo>
                <a:lnTo>
                  <a:pt x="126" y="10004"/>
                </a:lnTo>
                <a:lnTo>
                  <a:pt x="97" y="10120"/>
                </a:lnTo>
                <a:lnTo>
                  <a:pt x="72" y="10239"/>
                </a:lnTo>
                <a:lnTo>
                  <a:pt x="50" y="10358"/>
                </a:lnTo>
                <a:lnTo>
                  <a:pt x="32" y="10477"/>
                </a:lnTo>
                <a:lnTo>
                  <a:pt x="18" y="10598"/>
                </a:lnTo>
                <a:lnTo>
                  <a:pt x="8" y="10719"/>
                </a:lnTo>
                <a:lnTo>
                  <a:pt x="2" y="10841"/>
                </a:lnTo>
                <a:lnTo>
                  <a:pt x="0" y="10962"/>
                </a:lnTo>
                <a:lnTo>
                  <a:pt x="1" y="10961"/>
                </a:lnTo>
                <a:lnTo>
                  <a:pt x="2" y="10960"/>
                </a:lnTo>
                <a:lnTo>
                  <a:pt x="12" y="10949"/>
                </a:lnTo>
                <a:lnTo>
                  <a:pt x="20" y="10940"/>
                </a:lnTo>
                <a:lnTo>
                  <a:pt x="32" y="10927"/>
                </a:lnTo>
                <a:lnTo>
                  <a:pt x="42" y="10915"/>
                </a:lnTo>
                <a:lnTo>
                  <a:pt x="53" y="10903"/>
                </a:lnTo>
                <a:lnTo>
                  <a:pt x="65" y="10891"/>
                </a:lnTo>
                <a:lnTo>
                  <a:pt x="75" y="10879"/>
                </a:lnTo>
                <a:lnTo>
                  <a:pt x="87" y="10868"/>
                </a:lnTo>
                <a:close/>
              </a:path>
            </a:pathLst>
          </a:custGeom>
          <a:solidFill>
            <a:srgbClr val="73A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16" name="Freeform 13"/>
          <p:cNvSpPr>
            <a:spLocks noEditPoints="1"/>
          </p:cNvSpPr>
          <p:nvPr/>
        </p:nvSpPr>
        <p:spPr bwMode="auto">
          <a:xfrm>
            <a:off x="1124494" y="2913356"/>
            <a:ext cx="2359025" cy="3956050"/>
          </a:xfrm>
          <a:custGeom>
            <a:avLst/>
            <a:gdLst>
              <a:gd name="T0" fmla="*/ 1174 w 10402"/>
              <a:gd name="T1" fmla="*/ 0 h 17444"/>
              <a:gd name="T2" fmla="*/ 1174 w 10402"/>
              <a:gd name="T3" fmla="*/ 0 h 17444"/>
              <a:gd name="T4" fmla="*/ 10402 w 10402"/>
              <a:gd name="T5" fmla="*/ 17444 h 17444"/>
              <a:gd name="T6" fmla="*/ 1695 w 10402"/>
              <a:gd name="T7" fmla="*/ 2065 h 17444"/>
              <a:gd name="T8" fmla="*/ 1613 w 10402"/>
              <a:gd name="T9" fmla="*/ 1906 h 17444"/>
              <a:gd name="T10" fmla="*/ 1538 w 10402"/>
              <a:gd name="T11" fmla="*/ 1744 h 17444"/>
              <a:gd name="T12" fmla="*/ 1472 w 10402"/>
              <a:gd name="T13" fmla="*/ 1582 h 17444"/>
              <a:gd name="T14" fmla="*/ 1411 w 10402"/>
              <a:gd name="T15" fmla="*/ 1418 h 17444"/>
              <a:gd name="T16" fmla="*/ 1357 w 10402"/>
              <a:gd name="T17" fmla="*/ 1253 h 17444"/>
              <a:gd name="T18" fmla="*/ 1311 w 10402"/>
              <a:gd name="T19" fmla="*/ 1086 h 17444"/>
              <a:gd name="T20" fmla="*/ 1271 w 10402"/>
              <a:gd name="T21" fmla="*/ 919 h 17444"/>
              <a:gd name="T22" fmla="*/ 1252 w 10402"/>
              <a:gd name="T23" fmla="*/ 826 h 17444"/>
              <a:gd name="T24" fmla="*/ 1249 w 10402"/>
              <a:gd name="T25" fmla="*/ 809 h 17444"/>
              <a:gd name="T26" fmla="*/ 1244 w 10402"/>
              <a:gd name="T27" fmla="*/ 784 h 17444"/>
              <a:gd name="T28" fmla="*/ 1238 w 10402"/>
              <a:gd name="T29" fmla="*/ 750 h 17444"/>
              <a:gd name="T30" fmla="*/ 1234 w 10402"/>
              <a:gd name="T31" fmla="*/ 723 h 17444"/>
              <a:gd name="T32" fmla="*/ 1231 w 10402"/>
              <a:gd name="T33" fmla="*/ 703 h 17444"/>
              <a:gd name="T34" fmla="*/ 1226 w 10402"/>
              <a:gd name="T35" fmla="*/ 677 h 17444"/>
              <a:gd name="T36" fmla="*/ 1221 w 10402"/>
              <a:gd name="T37" fmla="*/ 645 h 17444"/>
              <a:gd name="T38" fmla="*/ 1217 w 10402"/>
              <a:gd name="T39" fmla="*/ 619 h 17444"/>
              <a:gd name="T40" fmla="*/ 1214 w 10402"/>
              <a:gd name="T41" fmla="*/ 597 h 17444"/>
              <a:gd name="T42" fmla="*/ 1209 w 10402"/>
              <a:gd name="T43" fmla="*/ 553 h 17444"/>
              <a:gd name="T44" fmla="*/ 1200 w 10402"/>
              <a:gd name="T45" fmla="*/ 486 h 17444"/>
              <a:gd name="T46" fmla="*/ 1193 w 10402"/>
              <a:gd name="T47" fmla="*/ 419 h 17444"/>
              <a:gd name="T48" fmla="*/ 1188 w 10402"/>
              <a:gd name="T49" fmla="*/ 351 h 17444"/>
              <a:gd name="T50" fmla="*/ 1184 w 10402"/>
              <a:gd name="T51" fmla="*/ 304 h 17444"/>
              <a:gd name="T52" fmla="*/ 1183 w 10402"/>
              <a:gd name="T53" fmla="*/ 279 h 17444"/>
              <a:gd name="T54" fmla="*/ 1181 w 10402"/>
              <a:gd name="T55" fmla="*/ 253 h 17444"/>
              <a:gd name="T56" fmla="*/ 1179 w 10402"/>
              <a:gd name="T57" fmla="*/ 227 h 17444"/>
              <a:gd name="T58" fmla="*/ 1178 w 10402"/>
              <a:gd name="T59" fmla="*/ 201 h 17444"/>
              <a:gd name="T60" fmla="*/ 1177 w 10402"/>
              <a:gd name="T61" fmla="*/ 174 h 17444"/>
              <a:gd name="T62" fmla="*/ 1176 w 10402"/>
              <a:gd name="T63" fmla="*/ 147 h 17444"/>
              <a:gd name="T64" fmla="*/ 1175 w 10402"/>
              <a:gd name="T65" fmla="*/ 120 h 17444"/>
              <a:gd name="T66" fmla="*/ 1175 w 10402"/>
              <a:gd name="T67" fmla="*/ 94 h 17444"/>
              <a:gd name="T68" fmla="*/ 1174 w 10402"/>
              <a:gd name="T69" fmla="*/ 67 h 17444"/>
              <a:gd name="T70" fmla="*/ 1174 w 10402"/>
              <a:gd name="T71" fmla="*/ 39 h 17444"/>
              <a:gd name="T72" fmla="*/ 1174 w 10402"/>
              <a:gd name="T73" fmla="*/ 14 h 17444"/>
              <a:gd name="T74" fmla="*/ 1174 w 10402"/>
              <a:gd name="T75" fmla="*/ 0 h 17444"/>
              <a:gd name="T76" fmla="*/ 1174 w 10402"/>
              <a:gd name="T77" fmla="*/ 0 h 17444"/>
              <a:gd name="T78" fmla="*/ 945 w 10402"/>
              <a:gd name="T79" fmla="*/ 279 h 17444"/>
              <a:gd name="T80" fmla="*/ 739 w 10402"/>
              <a:gd name="T81" fmla="*/ 575 h 17444"/>
              <a:gd name="T82" fmla="*/ 557 w 10402"/>
              <a:gd name="T83" fmla="*/ 882 h 17444"/>
              <a:gd name="T84" fmla="*/ 401 w 10402"/>
              <a:gd name="T85" fmla="*/ 1203 h 17444"/>
              <a:gd name="T86" fmla="*/ 269 w 10402"/>
              <a:gd name="T87" fmla="*/ 1532 h 17444"/>
              <a:gd name="T88" fmla="*/ 164 w 10402"/>
              <a:gd name="T89" fmla="*/ 1871 h 17444"/>
              <a:gd name="T90" fmla="*/ 84 w 10402"/>
              <a:gd name="T91" fmla="*/ 2218 h 17444"/>
              <a:gd name="T92" fmla="*/ 29 w 10402"/>
              <a:gd name="T93" fmla="*/ 2569 h 17444"/>
              <a:gd name="T94" fmla="*/ 3 w 10402"/>
              <a:gd name="T95" fmla="*/ 2924 h 17444"/>
              <a:gd name="T96" fmla="*/ 3 w 10402"/>
              <a:gd name="T97" fmla="*/ 3282 h 17444"/>
              <a:gd name="T98" fmla="*/ 32 w 10402"/>
              <a:gd name="T99" fmla="*/ 3639 h 17444"/>
              <a:gd name="T100" fmla="*/ 88 w 10402"/>
              <a:gd name="T101" fmla="*/ 3997 h 17444"/>
              <a:gd name="T102" fmla="*/ 173 w 10402"/>
              <a:gd name="T103" fmla="*/ 4351 h 17444"/>
              <a:gd name="T104" fmla="*/ 288 w 10402"/>
              <a:gd name="T105" fmla="*/ 4702 h 17444"/>
              <a:gd name="T106" fmla="*/ 431 w 10402"/>
              <a:gd name="T107" fmla="*/ 5047 h 17444"/>
              <a:gd name="T108" fmla="*/ 604 w 10402"/>
              <a:gd name="T109" fmla="*/ 5384 h 17444"/>
              <a:gd name="T110" fmla="*/ 10402 w 10402"/>
              <a:gd name="T111" fmla="*/ 17444 h 17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402" h="17444">
                <a:moveTo>
                  <a:pt x="1174" y="1"/>
                </a:moveTo>
                <a:lnTo>
                  <a:pt x="1174" y="0"/>
                </a:lnTo>
                <a:lnTo>
                  <a:pt x="1174" y="0"/>
                </a:lnTo>
                <a:lnTo>
                  <a:pt x="1174" y="0"/>
                </a:lnTo>
                <a:lnTo>
                  <a:pt x="1174" y="1"/>
                </a:lnTo>
                <a:close/>
                <a:moveTo>
                  <a:pt x="10402" y="17444"/>
                </a:moveTo>
                <a:lnTo>
                  <a:pt x="1739" y="2143"/>
                </a:lnTo>
                <a:lnTo>
                  <a:pt x="1695" y="2065"/>
                </a:lnTo>
                <a:lnTo>
                  <a:pt x="1653" y="1985"/>
                </a:lnTo>
                <a:lnTo>
                  <a:pt x="1613" y="1906"/>
                </a:lnTo>
                <a:lnTo>
                  <a:pt x="1575" y="1826"/>
                </a:lnTo>
                <a:lnTo>
                  <a:pt x="1538" y="1744"/>
                </a:lnTo>
                <a:lnTo>
                  <a:pt x="1504" y="1664"/>
                </a:lnTo>
                <a:lnTo>
                  <a:pt x="1472" y="1582"/>
                </a:lnTo>
                <a:lnTo>
                  <a:pt x="1440" y="1500"/>
                </a:lnTo>
                <a:lnTo>
                  <a:pt x="1411" y="1418"/>
                </a:lnTo>
                <a:lnTo>
                  <a:pt x="1383" y="1336"/>
                </a:lnTo>
                <a:lnTo>
                  <a:pt x="1357" y="1253"/>
                </a:lnTo>
                <a:lnTo>
                  <a:pt x="1333" y="1170"/>
                </a:lnTo>
                <a:lnTo>
                  <a:pt x="1311" y="1086"/>
                </a:lnTo>
                <a:lnTo>
                  <a:pt x="1291" y="1003"/>
                </a:lnTo>
                <a:lnTo>
                  <a:pt x="1271" y="919"/>
                </a:lnTo>
                <a:lnTo>
                  <a:pt x="1253" y="835"/>
                </a:lnTo>
                <a:lnTo>
                  <a:pt x="1252" y="826"/>
                </a:lnTo>
                <a:lnTo>
                  <a:pt x="1250" y="818"/>
                </a:lnTo>
                <a:lnTo>
                  <a:pt x="1249" y="809"/>
                </a:lnTo>
                <a:lnTo>
                  <a:pt x="1247" y="800"/>
                </a:lnTo>
                <a:lnTo>
                  <a:pt x="1244" y="784"/>
                </a:lnTo>
                <a:lnTo>
                  <a:pt x="1241" y="766"/>
                </a:lnTo>
                <a:lnTo>
                  <a:pt x="1238" y="750"/>
                </a:lnTo>
                <a:lnTo>
                  <a:pt x="1235" y="733"/>
                </a:lnTo>
                <a:lnTo>
                  <a:pt x="1234" y="723"/>
                </a:lnTo>
                <a:lnTo>
                  <a:pt x="1232" y="713"/>
                </a:lnTo>
                <a:lnTo>
                  <a:pt x="1231" y="703"/>
                </a:lnTo>
                <a:lnTo>
                  <a:pt x="1228" y="693"/>
                </a:lnTo>
                <a:lnTo>
                  <a:pt x="1226" y="677"/>
                </a:lnTo>
                <a:lnTo>
                  <a:pt x="1224" y="661"/>
                </a:lnTo>
                <a:lnTo>
                  <a:pt x="1221" y="645"/>
                </a:lnTo>
                <a:lnTo>
                  <a:pt x="1219" y="629"/>
                </a:lnTo>
                <a:lnTo>
                  <a:pt x="1217" y="619"/>
                </a:lnTo>
                <a:lnTo>
                  <a:pt x="1216" y="608"/>
                </a:lnTo>
                <a:lnTo>
                  <a:pt x="1214" y="597"/>
                </a:lnTo>
                <a:lnTo>
                  <a:pt x="1213" y="587"/>
                </a:lnTo>
                <a:lnTo>
                  <a:pt x="1209" y="553"/>
                </a:lnTo>
                <a:lnTo>
                  <a:pt x="1204" y="519"/>
                </a:lnTo>
                <a:lnTo>
                  <a:pt x="1200" y="486"/>
                </a:lnTo>
                <a:lnTo>
                  <a:pt x="1197" y="452"/>
                </a:lnTo>
                <a:lnTo>
                  <a:pt x="1193" y="419"/>
                </a:lnTo>
                <a:lnTo>
                  <a:pt x="1190" y="385"/>
                </a:lnTo>
                <a:lnTo>
                  <a:pt x="1188" y="351"/>
                </a:lnTo>
                <a:lnTo>
                  <a:pt x="1185" y="317"/>
                </a:lnTo>
                <a:lnTo>
                  <a:pt x="1184" y="304"/>
                </a:lnTo>
                <a:lnTo>
                  <a:pt x="1184" y="292"/>
                </a:lnTo>
                <a:lnTo>
                  <a:pt x="1183" y="279"/>
                </a:lnTo>
                <a:lnTo>
                  <a:pt x="1181" y="266"/>
                </a:lnTo>
                <a:lnTo>
                  <a:pt x="1181" y="253"/>
                </a:lnTo>
                <a:lnTo>
                  <a:pt x="1180" y="240"/>
                </a:lnTo>
                <a:lnTo>
                  <a:pt x="1179" y="227"/>
                </a:lnTo>
                <a:lnTo>
                  <a:pt x="1179" y="214"/>
                </a:lnTo>
                <a:lnTo>
                  <a:pt x="1178" y="201"/>
                </a:lnTo>
                <a:lnTo>
                  <a:pt x="1178" y="188"/>
                </a:lnTo>
                <a:lnTo>
                  <a:pt x="1177" y="174"/>
                </a:lnTo>
                <a:lnTo>
                  <a:pt x="1177" y="160"/>
                </a:lnTo>
                <a:lnTo>
                  <a:pt x="1176" y="147"/>
                </a:lnTo>
                <a:lnTo>
                  <a:pt x="1176" y="134"/>
                </a:lnTo>
                <a:lnTo>
                  <a:pt x="1175" y="120"/>
                </a:lnTo>
                <a:lnTo>
                  <a:pt x="1175" y="107"/>
                </a:lnTo>
                <a:lnTo>
                  <a:pt x="1175" y="94"/>
                </a:lnTo>
                <a:lnTo>
                  <a:pt x="1175" y="80"/>
                </a:lnTo>
                <a:lnTo>
                  <a:pt x="1174" y="67"/>
                </a:lnTo>
                <a:lnTo>
                  <a:pt x="1174" y="52"/>
                </a:lnTo>
                <a:lnTo>
                  <a:pt x="1174" y="39"/>
                </a:lnTo>
                <a:lnTo>
                  <a:pt x="1174" y="26"/>
                </a:lnTo>
                <a:lnTo>
                  <a:pt x="1174" y="14"/>
                </a:lnTo>
                <a:lnTo>
                  <a:pt x="1174" y="1"/>
                </a:lnTo>
                <a:lnTo>
                  <a:pt x="1174" y="0"/>
                </a:lnTo>
                <a:lnTo>
                  <a:pt x="1174" y="0"/>
                </a:lnTo>
                <a:lnTo>
                  <a:pt x="1174" y="0"/>
                </a:lnTo>
                <a:lnTo>
                  <a:pt x="1056" y="137"/>
                </a:lnTo>
                <a:lnTo>
                  <a:pt x="945" y="279"/>
                </a:lnTo>
                <a:lnTo>
                  <a:pt x="839" y="425"/>
                </a:lnTo>
                <a:lnTo>
                  <a:pt x="739" y="575"/>
                </a:lnTo>
                <a:lnTo>
                  <a:pt x="646" y="726"/>
                </a:lnTo>
                <a:lnTo>
                  <a:pt x="557" y="882"/>
                </a:lnTo>
                <a:lnTo>
                  <a:pt x="477" y="1041"/>
                </a:lnTo>
                <a:lnTo>
                  <a:pt x="401" y="1203"/>
                </a:lnTo>
                <a:lnTo>
                  <a:pt x="333" y="1366"/>
                </a:lnTo>
                <a:lnTo>
                  <a:pt x="269" y="1532"/>
                </a:lnTo>
                <a:lnTo>
                  <a:pt x="214" y="1701"/>
                </a:lnTo>
                <a:lnTo>
                  <a:pt x="164" y="1871"/>
                </a:lnTo>
                <a:lnTo>
                  <a:pt x="120" y="2043"/>
                </a:lnTo>
                <a:lnTo>
                  <a:pt x="84" y="2218"/>
                </a:lnTo>
                <a:lnTo>
                  <a:pt x="53" y="2392"/>
                </a:lnTo>
                <a:lnTo>
                  <a:pt x="29" y="2569"/>
                </a:lnTo>
                <a:lnTo>
                  <a:pt x="13" y="2745"/>
                </a:lnTo>
                <a:lnTo>
                  <a:pt x="3" y="2924"/>
                </a:lnTo>
                <a:lnTo>
                  <a:pt x="0" y="3103"/>
                </a:lnTo>
                <a:lnTo>
                  <a:pt x="3" y="3282"/>
                </a:lnTo>
                <a:lnTo>
                  <a:pt x="14" y="3460"/>
                </a:lnTo>
                <a:lnTo>
                  <a:pt x="32" y="3639"/>
                </a:lnTo>
                <a:lnTo>
                  <a:pt x="57" y="3818"/>
                </a:lnTo>
                <a:lnTo>
                  <a:pt x="88" y="3997"/>
                </a:lnTo>
                <a:lnTo>
                  <a:pt x="128" y="4175"/>
                </a:lnTo>
                <a:lnTo>
                  <a:pt x="173" y="4351"/>
                </a:lnTo>
                <a:lnTo>
                  <a:pt x="227" y="4527"/>
                </a:lnTo>
                <a:lnTo>
                  <a:pt x="288" y="4702"/>
                </a:lnTo>
                <a:lnTo>
                  <a:pt x="356" y="4876"/>
                </a:lnTo>
                <a:lnTo>
                  <a:pt x="431" y="5047"/>
                </a:lnTo>
                <a:lnTo>
                  <a:pt x="514" y="5217"/>
                </a:lnTo>
                <a:lnTo>
                  <a:pt x="604" y="5384"/>
                </a:lnTo>
                <a:lnTo>
                  <a:pt x="7434" y="17444"/>
                </a:lnTo>
                <a:lnTo>
                  <a:pt x="10402" y="17444"/>
                </a:lnTo>
                <a:close/>
              </a:path>
            </a:pathLst>
          </a:custGeom>
          <a:solidFill>
            <a:srgbClr val="5990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73016"/>
            <a:ext cx="3592678" cy="115763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203848" y="5229200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39º COLDI – AVALIAÇÃO DA GESTÃO –  2016</a:t>
            </a:r>
          </a:p>
          <a:p>
            <a:pPr algn="ctr"/>
            <a:r>
              <a:rPr lang="pt-BR" dirty="0" smtClean="0"/>
              <a:t>PRÓ-REITORIA DE EXTENSÃO</a:t>
            </a:r>
            <a:endParaRPr lang="pt-BR" dirty="0"/>
          </a:p>
        </p:txBody>
      </p:sp>
      <p:sp>
        <p:nvSpPr>
          <p:cNvPr id="8" name="Espaço Reservado para Número de Slide 2"/>
          <p:cNvSpPr txBox="1">
            <a:spLocks/>
          </p:cNvSpPr>
          <p:nvPr/>
        </p:nvSpPr>
        <p:spPr>
          <a:xfrm>
            <a:off x="6915745" y="64007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3A79C4-C572-4802-9FC4-41FDA137EAFB}" type="slidenum">
              <a:rPr lang="pt-BR" b="1" smtClean="0">
                <a:solidFill>
                  <a:schemeClr val="tx1"/>
                </a:solidFill>
              </a:rPr>
              <a:pPr/>
              <a:t>1</a:t>
            </a:fld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26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" y="0"/>
            <a:ext cx="1872208" cy="1934156"/>
          </a:xfrm>
          <a:prstGeom prst="rect">
            <a:avLst/>
          </a:prstGeom>
        </p:spPr>
      </p:pic>
      <p:sp>
        <p:nvSpPr>
          <p:cNvPr id="18" name="Retângulo de cantos arredondados 17"/>
          <p:cNvSpPr/>
          <p:nvPr/>
        </p:nvSpPr>
        <p:spPr>
          <a:xfrm>
            <a:off x="3455876" y="1196752"/>
            <a:ext cx="3600400" cy="42165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DEMANDAS PROEX 2016</a:t>
            </a:r>
            <a:endParaRPr lang="pt-BR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2818991683"/>
              </p:ext>
            </p:extLst>
          </p:nvPr>
        </p:nvGraphicFramePr>
        <p:xfrm>
          <a:off x="1619673" y="1700807"/>
          <a:ext cx="6480720" cy="4576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Espaço Reservado para Número de Slide 2"/>
          <p:cNvSpPr txBox="1">
            <a:spLocks/>
          </p:cNvSpPr>
          <p:nvPr/>
        </p:nvSpPr>
        <p:spPr>
          <a:xfrm>
            <a:off x="6915745" y="64007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3A79C4-C572-4802-9FC4-41FDA137EAFB}" type="slidenum">
              <a:rPr lang="pt-BR" b="1" smtClean="0">
                <a:solidFill>
                  <a:schemeClr val="tx1"/>
                </a:solidFill>
              </a:rPr>
              <a:pPr/>
              <a:t>10</a:t>
            </a:fld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86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" y="0"/>
            <a:ext cx="1872208" cy="1934156"/>
          </a:xfrm>
          <a:prstGeom prst="rect">
            <a:avLst/>
          </a:prstGeom>
        </p:spPr>
      </p:pic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918309"/>
              </p:ext>
            </p:extLst>
          </p:nvPr>
        </p:nvGraphicFramePr>
        <p:xfrm>
          <a:off x="93435" y="1844824"/>
          <a:ext cx="8928992" cy="4320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08112"/>
                <a:gridCol w="1847872"/>
                <a:gridCol w="2234399"/>
                <a:gridCol w="3838609"/>
              </a:tblGrid>
              <a:tr h="529038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Nº da</a:t>
                      </a:r>
                      <a:r>
                        <a:rPr lang="pt-BR" sz="1500" baseline="0" dirty="0" smtClean="0"/>
                        <a:t> d</a:t>
                      </a:r>
                      <a:r>
                        <a:rPr lang="pt-BR" sz="1500" dirty="0" smtClean="0"/>
                        <a:t>emanda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Nome da demanda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Meta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Resultado</a:t>
                      </a:r>
                      <a:endParaRPr lang="pt-BR" sz="1500" dirty="0"/>
                    </a:p>
                  </a:txBody>
                  <a:tcPr anchor="ctr"/>
                </a:tc>
              </a:tr>
              <a:tr h="1410769">
                <a:tc>
                  <a:txBody>
                    <a:bodyPr/>
                    <a:lstStyle/>
                    <a:p>
                      <a:r>
                        <a:rPr lang="pt-BR" sz="1500" dirty="0" smtClean="0"/>
                        <a:t>21017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500" dirty="0" smtClean="0"/>
                        <a:t>Treinamento prático</a:t>
                      </a:r>
                      <a:r>
                        <a:rPr lang="pt-BR" sz="1500" baseline="0" dirty="0" smtClean="0"/>
                        <a:t> na gestão de Incubadoras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500" kern="1200" dirty="0" smtClean="0">
                          <a:effectLst/>
                        </a:rPr>
                        <a:t>01 treinamento para 02 futuros coordenadores da AYTY nos Campi 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500" kern="1200" dirty="0" smtClean="0">
                          <a:effectLst/>
                        </a:rPr>
                        <a:t>2 treinamento realizados</a:t>
                      </a:r>
                      <a:r>
                        <a:rPr lang="pt-BR" sz="1500" kern="1200" baseline="0" dirty="0" smtClean="0">
                          <a:effectLst/>
                        </a:rPr>
                        <a:t>, </a:t>
                      </a:r>
                      <a:r>
                        <a:rPr lang="pt-BR" sz="1500" kern="1200" dirty="0" smtClean="0">
                          <a:effectLst/>
                        </a:rPr>
                        <a:t>06 futuros coordenadores treinados:</a:t>
                      </a:r>
                      <a:r>
                        <a:rPr lang="pt-BR" sz="1500" kern="1200" baseline="0" dirty="0" smtClean="0">
                          <a:effectLst/>
                        </a:rPr>
                        <a:t> </a:t>
                      </a:r>
                      <a:r>
                        <a:rPr lang="pt-BR" sz="1500" kern="1200" dirty="0" smtClean="0">
                          <a:effectLst/>
                        </a:rPr>
                        <a:t>Coari, São Gabriel da Cachoeira e Lábrea,</a:t>
                      </a:r>
                      <a:r>
                        <a:rPr lang="pt-BR" sz="1500" kern="1200" baseline="0" dirty="0" smtClean="0">
                          <a:effectLst/>
                        </a:rPr>
                        <a:t> </a:t>
                      </a:r>
                      <a:r>
                        <a:rPr lang="pt-BR" sz="1500" kern="1200" dirty="0" smtClean="0">
                          <a:effectLst/>
                        </a:rPr>
                        <a:t>Parintins, CMDI,</a:t>
                      </a:r>
                      <a:r>
                        <a:rPr lang="pt-BR" sz="1500" kern="1200" baseline="0" dirty="0" smtClean="0">
                          <a:effectLst/>
                        </a:rPr>
                        <a:t> além de</a:t>
                      </a:r>
                      <a:r>
                        <a:rPr lang="pt-BR" sz="1500" kern="1200" dirty="0" smtClean="0">
                          <a:effectLst/>
                        </a:rPr>
                        <a:t> 02 Servidores</a:t>
                      </a:r>
                      <a:r>
                        <a:rPr lang="pt-BR" sz="1500" kern="1200" baseline="0" dirty="0" smtClean="0">
                          <a:effectLst/>
                        </a:rPr>
                        <a:t> que já atuam</a:t>
                      </a:r>
                      <a:r>
                        <a:rPr lang="pt-BR" sz="1500" kern="1200" dirty="0" smtClean="0">
                          <a:effectLst/>
                        </a:rPr>
                        <a:t> na AYTY do Campus Zona Leste (o coordenador e o assistente).</a:t>
                      </a:r>
                    </a:p>
                  </a:txBody>
                  <a:tcPr/>
                </a:tc>
              </a:tr>
              <a:tr h="969904">
                <a:tc>
                  <a:txBody>
                    <a:bodyPr/>
                    <a:lstStyle/>
                    <a:p>
                      <a:r>
                        <a:rPr lang="pt-BR" sz="1500" dirty="0" smtClean="0"/>
                        <a:t>19640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500" dirty="0" smtClean="0"/>
                        <a:t>Encontro</a:t>
                      </a:r>
                      <a:r>
                        <a:rPr lang="pt-BR" sz="1500" baseline="0" dirty="0" smtClean="0"/>
                        <a:t> dos subcoordenadores do NUPA – via web conferência 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500" dirty="0" smtClean="0"/>
                        <a:t>Realizar</a:t>
                      </a:r>
                      <a:r>
                        <a:rPr lang="pt-BR" sz="1500" baseline="0" dirty="0" smtClean="0"/>
                        <a:t> o encontro via web conferência 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500" baseline="0" dirty="0" smtClean="0">
                          <a:solidFill>
                            <a:schemeClr val="tx1"/>
                          </a:solidFill>
                        </a:rPr>
                        <a:t>Presença de 6 das 9 subcoordenações. </a:t>
                      </a:r>
                    </a:p>
                    <a:p>
                      <a:r>
                        <a:rPr lang="pt-BR" sz="1500" baseline="0" dirty="0" smtClean="0">
                          <a:solidFill>
                            <a:schemeClr val="tx1"/>
                          </a:solidFill>
                        </a:rPr>
                        <a:t>Discussão da  viabilidade de publicação de edital voltado para a área de pesca e aquicultura beneficiando o setor.</a:t>
                      </a:r>
                      <a:endParaRPr lang="pt-BR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302960">
                <a:tc>
                  <a:txBody>
                    <a:bodyPr/>
                    <a:lstStyle/>
                    <a:p>
                      <a:r>
                        <a:rPr lang="pt-BR" sz="1500" dirty="0" smtClean="0"/>
                        <a:t>19635</a:t>
                      </a:r>
                    </a:p>
                    <a:p>
                      <a:r>
                        <a:rPr lang="pt-BR" sz="1500" dirty="0" smtClean="0"/>
                        <a:t>19636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500" kern="1200" dirty="0" smtClean="0">
                          <a:effectLst/>
                        </a:rPr>
                        <a:t>VI e VII Encontro dos Gestores</a:t>
                      </a:r>
                      <a:r>
                        <a:rPr lang="pt-BR" sz="1500" kern="1200" baseline="0" dirty="0" smtClean="0">
                          <a:effectLst/>
                        </a:rPr>
                        <a:t> de Extensão ENGEEX e reunião do comitê de Extensão. </a:t>
                      </a:r>
                      <a:endParaRPr lang="pt-BR" sz="1500" u="sng" dirty="0">
                        <a:effectLst/>
                      </a:endParaRPr>
                    </a:p>
                  </a:txBody>
                  <a:tcPr marL="19050" marR="95250" marT="19050" marB="19050"/>
                </a:tc>
                <a:tc>
                  <a:txBody>
                    <a:bodyPr/>
                    <a:lstStyle/>
                    <a:p>
                      <a:r>
                        <a:rPr lang="pt-BR" sz="1500" dirty="0" smtClean="0"/>
                        <a:t>Realizar o encontro</a:t>
                      </a:r>
                      <a:r>
                        <a:rPr lang="pt-BR" sz="1500" baseline="0" dirty="0" smtClean="0"/>
                        <a:t> com a presença de 100% dos gestores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 smtClean="0"/>
                        <a:t>VI encontro realizado</a:t>
                      </a:r>
                      <a:r>
                        <a:rPr lang="pt-BR" sz="1500" baseline="0" dirty="0" smtClean="0"/>
                        <a:t> em 05 e 06 de maio. </a:t>
                      </a:r>
                      <a:r>
                        <a:rPr lang="pt-BR" sz="1500" kern="1200" dirty="0" smtClean="0">
                          <a:effectLst/>
                        </a:rPr>
                        <a:t>Durante o evento foram discutidas as ações de extensão e as metas para 2016.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kern="1200" baseline="0" dirty="0" smtClean="0">
                          <a:effectLst/>
                        </a:rPr>
                        <a:t>VII encontro realizado em 17 de novembro. Discussão sobre o mapa anual de extensão. </a:t>
                      </a:r>
                      <a:endParaRPr lang="pt-BR" sz="1500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Retângulo de cantos arredondados 17"/>
          <p:cNvSpPr/>
          <p:nvPr/>
        </p:nvSpPr>
        <p:spPr>
          <a:xfrm>
            <a:off x="3266728" y="967078"/>
            <a:ext cx="3600400" cy="42165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DEMANDAS CONCLUÍDAS</a:t>
            </a:r>
            <a:endParaRPr lang="pt-BR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Espaço Reservado para Número de Slide 2"/>
          <p:cNvSpPr txBox="1">
            <a:spLocks/>
          </p:cNvSpPr>
          <p:nvPr/>
        </p:nvSpPr>
        <p:spPr>
          <a:xfrm>
            <a:off x="6915745" y="64007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3A79C4-C572-4802-9FC4-41FDA137EAFB}" type="slidenum">
              <a:rPr lang="pt-BR" b="1" smtClean="0">
                <a:solidFill>
                  <a:schemeClr val="tx1"/>
                </a:solidFill>
              </a:rPr>
              <a:pPr/>
              <a:t>11</a:t>
            </a:fld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45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287455"/>
              </p:ext>
            </p:extLst>
          </p:nvPr>
        </p:nvGraphicFramePr>
        <p:xfrm>
          <a:off x="107504" y="177160"/>
          <a:ext cx="8928992" cy="34591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4149"/>
                <a:gridCol w="1847872"/>
                <a:gridCol w="2234399"/>
                <a:gridCol w="3902572"/>
              </a:tblGrid>
              <a:tr h="624460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Nº da</a:t>
                      </a:r>
                      <a:r>
                        <a:rPr lang="pt-BR" sz="1500" baseline="0" dirty="0" smtClean="0"/>
                        <a:t> d</a:t>
                      </a:r>
                      <a:r>
                        <a:rPr lang="pt-BR" sz="1500" dirty="0" smtClean="0"/>
                        <a:t>emanda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Nome da demanda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Meta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Resultado</a:t>
                      </a:r>
                      <a:endParaRPr lang="pt-BR" sz="1500" dirty="0"/>
                    </a:p>
                  </a:txBody>
                  <a:tcPr anchor="ctr"/>
                </a:tc>
              </a:tr>
              <a:tr h="1398955">
                <a:tc>
                  <a:txBody>
                    <a:bodyPr/>
                    <a:lstStyle/>
                    <a:p>
                      <a:r>
                        <a:rPr lang="pt-BR" sz="1500" dirty="0" smtClean="0"/>
                        <a:t>19631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500" u="none" dirty="0" smtClean="0"/>
                        <a:t>Encontro</a:t>
                      </a:r>
                      <a:r>
                        <a:rPr lang="pt-BR" sz="1500" u="none" baseline="0" dirty="0" smtClean="0"/>
                        <a:t> de Integração entre Ensino, Pesquisa e Extensão</a:t>
                      </a:r>
                      <a:endParaRPr lang="pt-BR" sz="15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500" dirty="0" smtClean="0"/>
                        <a:t>Realizar</a:t>
                      </a:r>
                      <a:r>
                        <a:rPr lang="pt-BR" sz="1500" baseline="0" dirty="0" smtClean="0"/>
                        <a:t> encontro em articulação com as Pró-Reitorias de Ensino e Pesquisa para discussão do tema Indissociabilidade 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500" dirty="0" smtClean="0"/>
                        <a:t>Encontro realizado em 07</a:t>
                      </a:r>
                      <a:r>
                        <a:rPr lang="pt-BR" sz="1500" baseline="0" dirty="0" smtClean="0"/>
                        <a:t> de maio. </a:t>
                      </a:r>
                      <a:r>
                        <a:rPr lang="pt-BR" sz="1500" kern="1200" dirty="0" smtClean="0">
                          <a:effectLst/>
                        </a:rPr>
                        <a:t>Durante o evento foi apresentado a palestra “ A Indissociabilidade : Ensino, Pesquisa e Extensão” ministrada pela Profa. Ângela Imaculada Loureiro de Freitas Dalben da Faculdade de Educação /FAE- Universidade Federal de Minas Gerais/UFMG. </a:t>
                      </a:r>
                    </a:p>
                    <a:p>
                      <a:r>
                        <a:rPr lang="pt-BR" sz="1500" kern="1200" dirty="0" smtClean="0">
                          <a:effectLst/>
                        </a:rPr>
                        <a:t>No período vespertino do evento foi realizado apresentação de experiência exitosas de professores que tem conseguido articular ensino, pesquisa e extensão no IFAM. </a:t>
                      </a:r>
                      <a:r>
                        <a:rPr lang="pt-BR" sz="1500" kern="1200" baseline="0" dirty="0" smtClean="0">
                          <a:effectLst/>
                        </a:rPr>
                        <a:t> Participaram 62 pessoas no encontro. </a:t>
                      </a:r>
                      <a:endParaRPr lang="pt-BR" sz="1500" kern="1200" dirty="0" smtClean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://www2.ifam.edu.br/noticias/EncontrodeEnsinoPesquisaeExtenso.JPG/@@images/1aa02680-d6f6-40cc-8c55-157a2b20bd5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5" y="3933056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2.ifam.edu.br/noticias/EncontroEPE.JPG/@@images/7ac779e7-d422-41bd-8300-1efd4a5f23c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3056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spaço Reservado para Número de Slide 2"/>
          <p:cNvSpPr txBox="1">
            <a:spLocks/>
          </p:cNvSpPr>
          <p:nvPr/>
        </p:nvSpPr>
        <p:spPr>
          <a:xfrm>
            <a:off x="6915745" y="64007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3A79C4-C572-4802-9FC4-41FDA137EAFB}" type="slidenum">
              <a:rPr lang="pt-BR" b="1" smtClean="0">
                <a:solidFill>
                  <a:schemeClr val="tx1"/>
                </a:solidFill>
              </a:rPr>
              <a:pPr/>
              <a:t>12</a:t>
            </a:fld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86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41775"/>
              </p:ext>
            </p:extLst>
          </p:nvPr>
        </p:nvGraphicFramePr>
        <p:xfrm>
          <a:off x="88672" y="1972484"/>
          <a:ext cx="8928992" cy="40488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08112"/>
                <a:gridCol w="1847872"/>
                <a:gridCol w="2234399"/>
                <a:gridCol w="3838609"/>
              </a:tblGrid>
              <a:tr h="431244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Nº da</a:t>
                      </a:r>
                      <a:r>
                        <a:rPr lang="pt-BR" sz="1500" baseline="0" dirty="0" smtClean="0"/>
                        <a:t> d</a:t>
                      </a:r>
                      <a:r>
                        <a:rPr lang="pt-BR" sz="1500" dirty="0" smtClean="0"/>
                        <a:t>emanda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Nome da demanda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Meta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Resultado</a:t>
                      </a:r>
                      <a:endParaRPr lang="pt-BR" sz="1500" dirty="0"/>
                    </a:p>
                  </a:txBody>
                  <a:tcPr anchor="ctr"/>
                </a:tc>
              </a:tr>
              <a:tr h="1270188">
                <a:tc>
                  <a:txBody>
                    <a:bodyPr/>
                    <a:lstStyle/>
                    <a:p>
                      <a:r>
                        <a:rPr lang="pt-BR" sz="15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19739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Promoção de Edital</a:t>
                      </a:r>
                      <a:r>
                        <a:rPr lang="pt-BR" sz="15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apoio a projetos de eventos de Extensão </a:t>
                      </a:r>
                      <a:endParaRPr lang="pt-BR" sz="1500" u="none" dirty="0">
                        <a:effectLst/>
                      </a:endParaRPr>
                    </a:p>
                  </a:txBody>
                  <a:tcPr marL="19050" marR="95250" marT="19050" marB="19050"/>
                </a:tc>
                <a:tc>
                  <a:txBody>
                    <a:bodyPr/>
                    <a:lstStyle/>
                    <a:p>
                      <a:r>
                        <a:rPr lang="pt-BR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Realizar em média 2 eventos para cada Campus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kern="1200" dirty="0" smtClean="0">
                          <a:effectLst/>
                        </a:rPr>
                        <a:t>Edital</a:t>
                      </a:r>
                      <a:r>
                        <a:rPr lang="pt-BR" sz="1500" kern="1200" baseline="0" dirty="0" smtClean="0">
                          <a:effectLst/>
                        </a:rPr>
                        <a:t> nº 003 PROEX/IFAM – Seleção de adesão de proposta para a Mostra de Extensão  - 14 mostras realizadas. </a:t>
                      </a:r>
                      <a:endParaRPr lang="pt-BR" sz="1500" kern="1200" dirty="0" smtClean="0">
                        <a:effectLst/>
                      </a:endParaRPr>
                    </a:p>
                    <a:p>
                      <a:r>
                        <a:rPr lang="pt-BR" sz="1500" kern="1200" baseline="0" dirty="0" smtClean="0">
                          <a:effectLst/>
                        </a:rPr>
                        <a:t> Edital nº 004 PROEX/IFAM –  Seleção de propostas para eventos culturais – 32 eventos realizados.  13 Campi tiveram eventos contemplados. </a:t>
                      </a:r>
                      <a:endParaRPr lang="pt-BR" sz="1500" kern="1200" dirty="0" smtClean="0">
                        <a:effectLst/>
                      </a:endParaRPr>
                    </a:p>
                  </a:txBody>
                  <a:tcPr/>
                </a:tc>
              </a:tr>
              <a:tr h="802684">
                <a:tc>
                  <a:txBody>
                    <a:bodyPr/>
                    <a:lstStyle/>
                    <a:p>
                      <a:r>
                        <a:rPr lang="pt-BR" sz="1500" dirty="0" smtClean="0"/>
                        <a:t>19738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Prospectar demanda e oferta de Cursos de Extensão</a:t>
                      </a:r>
                    </a:p>
                  </a:txBody>
                  <a:tcPr marL="19050" marR="95250" marT="19050" marB="19050"/>
                </a:tc>
                <a:tc>
                  <a:txBody>
                    <a:bodyPr/>
                    <a:lstStyle/>
                    <a:p>
                      <a:r>
                        <a:rPr lang="pt-BR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Publicar edital para fomentar cursos de Extensão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Publicação</a:t>
                      </a:r>
                      <a:r>
                        <a:rPr lang="pt-BR" sz="15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lang="pt-BR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Edital</a:t>
                      </a:r>
                      <a:r>
                        <a:rPr lang="pt-BR" sz="15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porém nesse segundo semestre de 2016 não houve nenhuma adesão. </a:t>
                      </a:r>
                      <a:endParaRPr lang="pt-BR" sz="1500" kern="1200" dirty="0" smtClean="0">
                        <a:effectLst/>
                      </a:endParaRPr>
                    </a:p>
                  </a:txBody>
                  <a:tcPr/>
                </a:tc>
              </a:tr>
              <a:tr h="864388">
                <a:tc>
                  <a:txBody>
                    <a:bodyPr/>
                    <a:lstStyle/>
                    <a:p>
                      <a:r>
                        <a:rPr lang="pt-BR" sz="1500" dirty="0" smtClean="0"/>
                        <a:t>19627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dirty="0" smtClean="0">
                          <a:effectLst/>
                        </a:rPr>
                        <a:t>Publicação da Revista</a:t>
                      </a:r>
                      <a:r>
                        <a:rPr lang="pt-BR" sz="1500" baseline="0" dirty="0" smtClean="0">
                          <a:effectLst/>
                        </a:rPr>
                        <a:t> NEXUS (2 edições) – Versão digital e impressa </a:t>
                      </a:r>
                      <a:endParaRPr lang="pt-BR" sz="1500" dirty="0">
                        <a:effectLst/>
                      </a:endParaRPr>
                    </a:p>
                  </a:txBody>
                  <a:tcPr marL="19050" marR="95250" marT="19050" marB="19050"/>
                </a:tc>
                <a:tc>
                  <a:txBody>
                    <a:bodyPr/>
                    <a:lstStyle/>
                    <a:p>
                      <a:r>
                        <a:rPr lang="pt-BR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Pulicar 2 números da Revista </a:t>
                      </a:r>
                      <a:r>
                        <a:rPr lang="pt-BR" sz="15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Nexus</a:t>
                      </a:r>
                      <a:r>
                        <a:rPr lang="pt-BR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(impressa e digital)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500" kern="1200" dirty="0" smtClean="0">
                          <a:effectLst/>
                        </a:rPr>
                        <a:t>Publicação</a:t>
                      </a:r>
                      <a:r>
                        <a:rPr lang="pt-BR" sz="1500" kern="1200" baseline="0" dirty="0" smtClean="0">
                          <a:effectLst/>
                        </a:rPr>
                        <a:t> da 3ª Edição no mês de julho de 2016, contendo 14 artigos/relatos de experiência. Finalização da 4ª Edição contendo 12 artigos/relatos de experiência. </a:t>
                      </a:r>
                      <a:endParaRPr lang="pt-BR" sz="1500" kern="1200" dirty="0" smtClean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" name="Imagem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" y="0"/>
            <a:ext cx="1872208" cy="1934156"/>
          </a:xfrm>
          <a:prstGeom prst="rect">
            <a:avLst/>
          </a:prstGeom>
        </p:spPr>
      </p:pic>
      <p:sp>
        <p:nvSpPr>
          <p:cNvPr id="20" name="Retângulo de cantos arredondados 19"/>
          <p:cNvSpPr/>
          <p:nvPr/>
        </p:nvSpPr>
        <p:spPr>
          <a:xfrm>
            <a:off x="3563888" y="967078"/>
            <a:ext cx="3600400" cy="42165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DEMANDAS CONCLUÍDAS</a:t>
            </a:r>
            <a:endParaRPr lang="pt-BR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Espaço Reservado para Número de Slide 2"/>
          <p:cNvSpPr txBox="1">
            <a:spLocks/>
          </p:cNvSpPr>
          <p:nvPr/>
        </p:nvSpPr>
        <p:spPr>
          <a:xfrm>
            <a:off x="6915745" y="64007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3A79C4-C572-4802-9FC4-41FDA137EAFB}" type="slidenum">
              <a:rPr lang="pt-BR" b="1" smtClean="0">
                <a:solidFill>
                  <a:schemeClr val="tx1"/>
                </a:solidFill>
              </a:rPr>
              <a:pPr/>
              <a:t>13</a:t>
            </a:fld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40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13798"/>
              </p:ext>
            </p:extLst>
          </p:nvPr>
        </p:nvGraphicFramePr>
        <p:xfrm>
          <a:off x="107504" y="177160"/>
          <a:ext cx="8928992" cy="34591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4149"/>
                <a:gridCol w="1847872"/>
                <a:gridCol w="2234399"/>
                <a:gridCol w="3902572"/>
              </a:tblGrid>
              <a:tr h="624460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Nº da</a:t>
                      </a:r>
                      <a:r>
                        <a:rPr lang="pt-BR" sz="1500" baseline="0" dirty="0" smtClean="0"/>
                        <a:t> d</a:t>
                      </a:r>
                      <a:r>
                        <a:rPr lang="pt-BR" sz="1500" dirty="0" smtClean="0"/>
                        <a:t>emanda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Nome da demanda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Meta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Resultado</a:t>
                      </a:r>
                      <a:endParaRPr lang="pt-BR" sz="1500" dirty="0"/>
                    </a:p>
                  </a:txBody>
                  <a:tcPr anchor="ctr"/>
                </a:tc>
              </a:tr>
              <a:tr h="1398955">
                <a:tc>
                  <a:txBody>
                    <a:bodyPr/>
                    <a:lstStyle/>
                    <a:p>
                      <a:r>
                        <a:rPr lang="pt-BR" sz="1500" dirty="0" smtClean="0"/>
                        <a:t>19642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500" u="none" dirty="0" smtClean="0"/>
                        <a:t>I</a:t>
                      </a:r>
                      <a:r>
                        <a:rPr lang="pt-BR" sz="1500" u="none" baseline="0" dirty="0" smtClean="0"/>
                        <a:t> Seminário sobre Diversidade Étnico-Racial do IFAM</a:t>
                      </a:r>
                      <a:endParaRPr lang="pt-BR" sz="15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500" dirty="0" smtClean="0"/>
                        <a:t>Realizar</a:t>
                      </a:r>
                      <a:r>
                        <a:rPr lang="pt-BR" sz="1500" baseline="0" dirty="0" smtClean="0"/>
                        <a:t> um encontro para tratar das questões étnico-racial com vistas a implantação do </a:t>
                      </a:r>
                      <a:r>
                        <a:rPr lang="pt-BR" sz="1500" b="0" baseline="0" dirty="0" smtClean="0"/>
                        <a:t>Núcleo de Estudos Afro-Brasileiros e Indígenas - NEABI. </a:t>
                      </a:r>
                      <a:endParaRPr lang="pt-B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500" dirty="0" smtClean="0"/>
                        <a:t>O encontro foi realizado nos</a:t>
                      </a:r>
                      <a:r>
                        <a:rPr lang="pt-BR" sz="1500" baseline="0" dirty="0" smtClean="0"/>
                        <a:t> dias 16 e 17 de novembro no auditório do CMC. Durante a programação do evento foram discutidas as ações necessárias para implantação do NEABI, bem como palestras da Professora Rita Potiguar da Diretoria de Políticas de Educação do Campo, Indígena e para Relações Etnicorraciais (MEC/SECADI), da Professora Maria do Socorro </a:t>
                      </a:r>
                      <a:r>
                        <a:rPr lang="pt-BR" sz="1500" baseline="0" dirty="0" err="1" smtClean="0"/>
                        <a:t>Coêlho</a:t>
                      </a:r>
                      <a:r>
                        <a:rPr lang="pt-BR" sz="1500" baseline="0" dirty="0" smtClean="0"/>
                        <a:t> Botelho - Coordenadora do Grupo de Pesquisa IFMA/NEABI e do Professor Batista Botelho, Diretor Sistêmico de Ações Afirmativas do IFMA. Participação de 106 pessoas. </a:t>
                      </a:r>
                      <a:endParaRPr lang="pt-BR" sz="1500" kern="1200" dirty="0" smtClean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" name="Picture 5" descr="https://scontent.fpoa10-1.fna.fbcdn.net/t31.0-8/15068884_1165961710189893_6527231502373018352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200" y="3933056"/>
            <a:ext cx="3140776" cy="220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scontent.fpoa10-1.fna.fbcdn.net/t31.0-8/15122903_1165870623532335_4207814125258927386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33056"/>
            <a:ext cx="3312368" cy="221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Espaço Reservado para Número de Slide 2"/>
          <p:cNvSpPr txBox="1">
            <a:spLocks/>
          </p:cNvSpPr>
          <p:nvPr/>
        </p:nvSpPr>
        <p:spPr>
          <a:xfrm>
            <a:off x="6915745" y="64007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3A79C4-C572-4802-9FC4-41FDA137EAFB}" type="slidenum">
              <a:rPr lang="pt-BR" b="1" smtClean="0">
                <a:solidFill>
                  <a:schemeClr val="tx1"/>
                </a:solidFill>
              </a:rPr>
              <a:pPr/>
              <a:t>14</a:t>
            </a:fld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28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051324"/>
              </p:ext>
            </p:extLst>
          </p:nvPr>
        </p:nvGraphicFramePr>
        <p:xfrm>
          <a:off x="107504" y="2307372"/>
          <a:ext cx="8928992" cy="32818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08112"/>
                <a:gridCol w="1847872"/>
                <a:gridCol w="2234399"/>
                <a:gridCol w="3838609"/>
              </a:tblGrid>
              <a:tr h="431244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Nº da</a:t>
                      </a:r>
                      <a:r>
                        <a:rPr lang="pt-BR" sz="1500" baseline="0" dirty="0" smtClean="0"/>
                        <a:t> d</a:t>
                      </a:r>
                      <a:r>
                        <a:rPr lang="pt-BR" sz="1500" dirty="0" smtClean="0"/>
                        <a:t>emanda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Nome da demanda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Meta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Resultado</a:t>
                      </a:r>
                      <a:endParaRPr lang="pt-BR" sz="1500" dirty="0"/>
                    </a:p>
                  </a:txBody>
                  <a:tcPr anchor="ctr"/>
                </a:tc>
              </a:tr>
              <a:tr h="1270188">
                <a:tc>
                  <a:txBody>
                    <a:bodyPr/>
                    <a:lstStyle/>
                    <a:p>
                      <a:r>
                        <a:rPr lang="pt-BR" sz="1500" dirty="0" smtClean="0"/>
                        <a:t>19633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u="none" dirty="0" smtClean="0">
                          <a:effectLst/>
                        </a:rPr>
                        <a:t>Programa</a:t>
                      </a:r>
                      <a:r>
                        <a:rPr lang="pt-BR" sz="1500" u="none" baseline="0" dirty="0" smtClean="0">
                          <a:effectLst/>
                        </a:rPr>
                        <a:t> Institucional de Bolsas de Extensão – PIBEX</a:t>
                      </a:r>
                      <a:endParaRPr lang="pt-BR" sz="1500" u="none" dirty="0">
                        <a:effectLst/>
                      </a:endParaRPr>
                    </a:p>
                  </a:txBody>
                  <a:tcPr marL="19050" marR="95250" marT="19050" marB="19050"/>
                </a:tc>
                <a:tc>
                  <a:txBody>
                    <a:bodyPr/>
                    <a:lstStyle/>
                    <a:p>
                      <a:r>
                        <a:rPr lang="pt-BR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Conceder bolsas a alunos para desenvolvimento de projetos de Extensão 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Edital Nº 002 PROEX/IFAM publicado em 03 de Março de 2016. Foram aprovados 60 projetos e contemplados</a:t>
                      </a:r>
                      <a:r>
                        <a:rPr lang="pt-BR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109 </a:t>
                      </a:r>
                      <a:r>
                        <a:rPr lang="pt-BR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bolsistas.</a:t>
                      </a:r>
                      <a:r>
                        <a:rPr lang="pt-BR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t-BR" sz="1400" kern="1200" dirty="0" smtClean="0">
                        <a:effectLst/>
                      </a:endParaRPr>
                    </a:p>
                  </a:txBody>
                  <a:tcPr/>
                </a:tc>
              </a:tr>
              <a:tr h="802684">
                <a:tc>
                  <a:txBody>
                    <a:bodyPr/>
                    <a:lstStyle/>
                    <a:p>
                      <a:r>
                        <a:rPr lang="pt-BR" sz="1500" dirty="0" smtClean="0"/>
                        <a:t>21237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Articular</a:t>
                      </a:r>
                      <a:r>
                        <a:rPr lang="pt-BR" sz="15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parcerias e acordos de cooperação com empresas junto aos campi e reitoria</a:t>
                      </a:r>
                      <a:endParaRPr lang="pt-BR" sz="15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95250" marT="19050" marB="19050"/>
                </a:tc>
                <a:tc>
                  <a:txBody>
                    <a:bodyPr/>
                    <a:lstStyle/>
                    <a:p>
                      <a:r>
                        <a:rPr lang="pt-BR" sz="1500" dirty="0" smtClean="0"/>
                        <a:t>Formalizar</a:t>
                      </a:r>
                      <a:r>
                        <a:rPr lang="pt-BR" sz="1500" baseline="0" dirty="0" smtClean="0"/>
                        <a:t> 05 Acordos de Cooperação Técnico-Científica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kern="1200" dirty="0" smtClean="0">
                          <a:effectLst/>
                        </a:rPr>
                        <a:t>Foram enviados ofícios para 92 instituições</a:t>
                      </a:r>
                      <a:r>
                        <a:rPr lang="pt-BR" sz="1500" kern="1200" baseline="0" dirty="0" smtClean="0">
                          <a:effectLst/>
                        </a:rPr>
                        <a:t> a fim de iniciar os trâmites para formalização de parcerias. 10 instituições manifestaram interesse em firmar parceria. 06 Acordos de Cooperação  </a:t>
                      </a:r>
                      <a:r>
                        <a:rPr lang="pt-BR" sz="1500" baseline="0" dirty="0" smtClean="0"/>
                        <a:t>Técnico-Científica</a:t>
                      </a:r>
                      <a:r>
                        <a:rPr lang="pt-BR" sz="1500" kern="1200" baseline="0" dirty="0" smtClean="0">
                          <a:effectLst/>
                        </a:rPr>
                        <a:t> foram assinados.</a:t>
                      </a:r>
                      <a:endParaRPr lang="pt-BR" sz="15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" name="Imagem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" y="0"/>
            <a:ext cx="1872208" cy="1934156"/>
          </a:xfrm>
          <a:prstGeom prst="rect">
            <a:avLst/>
          </a:prstGeom>
        </p:spPr>
      </p:pic>
      <p:sp>
        <p:nvSpPr>
          <p:cNvPr id="20" name="Retângulo de cantos arredondados 19"/>
          <p:cNvSpPr/>
          <p:nvPr/>
        </p:nvSpPr>
        <p:spPr>
          <a:xfrm>
            <a:off x="3563888" y="967078"/>
            <a:ext cx="3600400" cy="42165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DEMANDAS CONCLUÍDAS</a:t>
            </a:r>
            <a:endParaRPr lang="pt-BR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Espaço Reservado para Número de Slide 2"/>
          <p:cNvSpPr txBox="1">
            <a:spLocks/>
          </p:cNvSpPr>
          <p:nvPr/>
        </p:nvSpPr>
        <p:spPr>
          <a:xfrm>
            <a:off x="6915745" y="64007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3A79C4-C572-4802-9FC4-41FDA137EAFB}" type="slidenum">
              <a:rPr lang="pt-BR" b="1" smtClean="0">
                <a:solidFill>
                  <a:schemeClr val="tx1"/>
                </a:solidFill>
              </a:rPr>
              <a:pPr/>
              <a:t>15</a:t>
            </a:fld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43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266086"/>
              </p:ext>
            </p:extLst>
          </p:nvPr>
        </p:nvGraphicFramePr>
        <p:xfrm>
          <a:off x="107504" y="177160"/>
          <a:ext cx="8928992" cy="20875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6104"/>
                <a:gridCol w="1855917"/>
                <a:gridCol w="2234399"/>
                <a:gridCol w="3902572"/>
              </a:tblGrid>
              <a:tr h="62446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Nº da</a:t>
                      </a:r>
                      <a:r>
                        <a:rPr lang="pt-BR" sz="1400" baseline="0" dirty="0" smtClean="0"/>
                        <a:t> d</a:t>
                      </a:r>
                      <a:r>
                        <a:rPr lang="pt-BR" sz="1400" dirty="0" smtClean="0"/>
                        <a:t>emanda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Nome da demanda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Meta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Resultado</a:t>
                      </a:r>
                      <a:endParaRPr lang="pt-BR" sz="1500" dirty="0"/>
                    </a:p>
                  </a:txBody>
                  <a:tcPr anchor="ctr"/>
                </a:tc>
              </a:tr>
              <a:tr h="1398955">
                <a:tc>
                  <a:txBody>
                    <a:bodyPr/>
                    <a:lstStyle/>
                    <a:p>
                      <a:r>
                        <a:rPr lang="pt-BR" sz="1500" dirty="0" smtClean="0"/>
                        <a:t>19637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500" u="none" dirty="0" smtClean="0"/>
                        <a:t>Prêmio IFAM Empreendedor – Acreditando</a:t>
                      </a:r>
                      <a:r>
                        <a:rPr lang="pt-BR" sz="1500" u="none" baseline="0" dirty="0" smtClean="0"/>
                        <a:t> na suas ideias. </a:t>
                      </a:r>
                      <a:endParaRPr lang="pt-BR" sz="15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500" dirty="0" smtClean="0"/>
                        <a:t>Premiar e divulgar as melhores propostas de empreendedorismo idealizadas pelos discentes do IFAM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500" kern="1200" dirty="0" smtClean="0">
                          <a:effectLst/>
                        </a:rPr>
                        <a:t>Foram premiadas as 3 </a:t>
                      </a:r>
                      <a:r>
                        <a:rPr lang="pt-BR" sz="1500" kern="1200" baseline="0" dirty="0" smtClean="0">
                          <a:effectLst/>
                        </a:rPr>
                        <a:t>melhores ideias de discentes dos cursos superiores e as 3 melhores ideias de discentes de cursos de nível médio. As ideias, de ambos níveis, que ficaram de 4° a 10° lugar receberam certificado de mérito institucional. </a:t>
                      </a:r>
                      <a:endParaRPr lang="pt-BR" sz="1500" kern="1200" dirty="0" smtClean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55" y="3061195"/>
            <a:ext cx="3839013" cy="270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https://scontent.fpoa10-1.fna.fbcdn.net/t31.0-8/15194475_1186521411427697_4081987208499273660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96" y="3086507"/>
            <a:ext cx="3807044" cy="267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Espaço Reservado para Número de Slide 2"/>
          <p:cNvSpPr txBox="1">
            <a:spLocks/>
          </p:cNvSpPr>
          <p:nvPr/>
        </p:nvSpPr>
        <p:spPr>
          <a:xfrm>
            <a:off x="6915745" y="64007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3A79C4-C572-4802-9FC4-41FDA137EAFB}" type="slidenum">
              <a:rPr lang="pt-BR" b="1" smtClean="0">
                <a:solidFill>
                  <a:schemeClr val="tx1"/>
                </a:solidFill>
              </a:rPr>
              <a:pPr/>
              <a:t>16</a:t>
            </a:fld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25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777463"/>
              </p:ext>
            </p:extLst>
          </p:nvPr>
        </p:nvGraphicFramePr>
        <p:xfrm>
          <a:off x="107504" y="476672"/>
          <a:ext cx="8928992" cy="202341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6104"/>
                <a:gridCol w="1855917"/>
                <a:gridCol w="2234399"/>
                <a:gridCol w="3902572"/>
              </a:tblGrid>
              <a:tr h="62446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Nº da</a:t>
                      </a:r>
                      <a:r>
                        <a:rPr lang="pt-BR" sz="1400" baseline="0" dirty="0" smtClean="0"/>
                        <a:t> d</a:t>
                      </a:r>
                      <a:r>
                        <a:rPr lang="pt-BR" sz="1400" dirty="0" smtClean="0"/>
                        <a:t>emanda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Nome da demanda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Meta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Resultado</a:t>
                      </a:r>
                      <a:endParaRPr lang="pt-BR" sz="1500" dirty="0"/>
                    </a:p>
                  </a:txBody>
                  <a:tcPr anchor="ctr"/>
                </a:tc>
              </a:tr>
              <a:tr h="1398955">
                <a:tc>
                  <a:txBody>
                    <a:bodyPr/>
                    <a:lstStyle/>
                    <a:p>
                      <a:r>
                        <a:rPr lang="pt-BR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19740</a:t>
                      </a:r>
                      <a:endParaRPr lang="pt-BR" sz="1400" b="0" i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Articulação</a:t>
                      </a:r>
                      <a:r>
                        <a:rPr lang="pt-BR" sz="140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 do Curso Especial para Tripulação de embarcação do Serviço Público - </a:t>
                      </a:r>
                      <a:r>
                        <a:rPr lang="pt-BR" sz="140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ETSP </a:t>
                      </a:r>
                      <a:endParaRPr lang="pt-BR" sz="140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95250" marT="19050" marB="1905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Ofertar 01 curso de ETSP para Servidores dos Campi e Órgãos Públicos que fazem uso de veículo hidroviário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500" kern="1200" dirty="0" smtClean="0">
                          <a:effectLst/>
                        </a:rPr>
                        <a:t>O curso</a:t>
                      </a:r>
                      <a:r>
                        <a:rPr lang="pt-BR" sz="1500" kern="1200" baseline="0" dirty="0" smtClean="0">
                          <a:effectLst/>
                        </a:rPr>
                        <a:t> foi realizado de 12 a 16.09 em cooperação  com Marinha do Brasil. Foram habilitados 17 servidores dos quais 14 são do IFAM, e os demais do batalhão da Polícia Ambiental e EMBRAPA. </a:t>
                      </a:r>
                      <a:endParaRPr lang="pt-BR" sz="1500" kern="1200" dirty="0" smtClean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_DSC397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36912"/>
            <a:ext cx="5306064" cy="352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Espaço Reservado para Número de Slide 2"/>
          <p:cNvSpPr txBox="1">
            <a:spLocks/>
          </p:cNvSpPr>
          <p:nvPr/>
        </p:nvSpPr>
        <p:spPr>
          <a:xfrm>
            <a:off x="6915745" y="64007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3A79C4-C572-4802-9FC4-41FDA137EAFB}" type="slidenum">
              <a:rPr lang="pt-BR" b="1" smtClean="0">
                <a:solidFill>
                  <a:schemeClr val="tx1"/>
                </a:solidFill>
              </a:rPr>
              <a:pPr/>
              <a:t>17</a:t>
            </a:fld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83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40960"/>
              </p:ext>
            </p:extLst>
          </p:nvPr>
        </p:nvGraphicFramePr>
        <p:xfrm>
          <a:off x="88672" y="2060848"/>
          <a:ext cx="8928992" cy="40005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08112"/>
                <a:gridCol w="1847872"/>
                <a:gridCol w="2234399"/>
                <a:gridCol w="3838609"/>
              </a:tblGrid>
              <a:tr h="431244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Nº da</a:t>
                      </a:r>
                      <a:r>
                        <a:rPr lang="pt-BR" sz="1500" baseline="0" dirty="0" smtClean="0"/>
                        <a:t> d</a:t>
                      </a:r>
                      <a:r>
                        <a:rPr lang="pt-BR" sz="1500" dirty="0" smtClean="0"/>
                        <a:t>emanda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Nome da demanda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Meta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Resultado</a:t>
                      </a:r>
                      <a:endParaRPr lang="pt-BR" sz="1500" dirty="0"/>
                    </a:p>
                  </a:txBody>
                  <a:tcPr anchor="ctr"/>
                </a:tc>
              </a:tr>
              <a:tr h="1270188">
                <a:tc>
                  <a:txBody>
                    <a:bodyPr/>
                    <a:lstStyle/>
                    <a:p>
                      <a:r>
                        <a:rPr lang="pt-BR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19639</a:t>
                      </a:r>
                      <a:endParaRPr lang="pt-BR" sz="1400" b="0" i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Encontro</a:t>
                      </a:r>
                      <a:r>
                        <a:rPr lang="pt-BR" sz="140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 dos Subcoordenadores dos NAPNES</a:t>
                      </a:r>
                      <a:endParaRPr lang="pt-BR" sz="1400" i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95250" marT="19050" marB="19050"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Realizar</a:t>
                      </a:r>
                      <a:r>
                        <a:rPr lang="pt-BR" sz="1400" baseline="0" dirty="0" smtClean="0"/>
                        <a:t> 01 encontro com os subcoordenadores do NAPNE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kern="1200" dirty="0" smtClean="0">
                          <a:effectLst/>
                        </a:rPr>
                        <a:t>O encontro</a:t>
                      </a:r>
                      <a:r>
                        <a:rPr lang="pt-BR" sz="1200" kern="1200" baseline="0" dirty="0" smtClean="0">
                          <a:effectLst/>
                        </a:rPr>
                        <a:t> foi realizado no período de 18 e 19 de agosto. O evento foi dividido em dois dias: o primeiro dia aberto para o público em geral com palestras sobre a temática de educação inclusiva. Nesse dia houve a participação de </a:t>
                      </a:r>
                      <a:r>
                        <a:rPr lang="pt-BR" sz="1200" b="0" kern="1200" baseline="0" dirty="0" smtClean="0">
                          <a:effectLst/>
                        </a:rPr>
                        <a:t>220 pessoas</a:t>
                      </a:r>
                      <a:r>
                        <a:rPr lang="pt-BR" sz="1200" kern="1200" baseline="0" dirty="0" smtClean="0">
                          <a:effectLst/>
                        </a:rPr>
                        <a:t>.  O segundo dia, voltado apenas para os Coordenadores dos Núcleos teve como objetivo oportunizar os coordenadores exporem as atividades realizadas pelos Campi no NAPNE. </a:t>
                      </a:r>
                      <a:endParaRPr lang="pt-BR" sz="1200" kern="1200" dirty="0" smtClean="0">
                        <a:effectLst/>
                      </a:endParaRPr>
                    </a:p>
                  </a:txBody>
                  <a:tcPr/>
                </a:tc>
              </a:tr>
              <a:tr h="864388">
                <a:tc>
                  <a:txBody>
                    <a:bodyPr/>
                    <a:lstStyle/>
                    <a:p>
                      <a:r>
                        <a:rPr lang="pt-BR" sz="1500" dirty="0" smtClean="0"/>
                        <a:t>19628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dirty="0" smtClean="0">
                          <a:effectLst/>
                        </a:rPr>
                        <a:t>Visitas Gerenciais</a:t>
                      </a:r>
                      <a:r>
                        <a:rPr lang="pt-BR" sz="1500" baseline="0" dirty="0" smtClean="0">
                          <a:effectLst/>
                        </a:rPr>
                        <a:t> aos Campi</a:t>
                      </a:r>
                      <a:endParaRPr lang="pt-BR" sz="1500" dirty="0">
                        <a:effectLst/>
                      </a:endParaRPr>
                    </a:p>
                  </a:txBody>
                  <a:tcPr marL="19050" marR="95250" marT="19050" marB="19050"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Realizar pelo menos 04 visitas</a:t>
                      </a:r>
                      <a:r>
                        <a:rPr lang="pt-BR" sz="1400" baseline="0" dirty="0" smtClean="0"/>
                        <a:t> gerenciais aos Campi do IFAM para orientar sobre as ações de extensão. 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200" kern="1200" dirty="0" smtClean="0">
                          <a:effectLst/>
                        </a:rPr>
                        <a:t>Campus</a:t>
                      </a:r>
                      <a:r>
                        <a:rPr lang="pt-BR" sz="1200" kern="1200" baseline="0" dirty="0" smtClean="0">
                          <a:effectLst/>
                        </a:rPr>
                        <a:t> Parintins (</a:t>
                      </a:r>
                      <a:r>
                        <a:rPr lang="pt-B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30.05 a 02.06)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Campu</a:t>
                      </a:r>
                      <a:r>
                        <a:rPr lang="pt-B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Tabatinga (01 a 06.11)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Campus Humaitá (06 a 08.11)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Campus Lábrea  (09 a 10.11)</a:t>
                      </a:r>
                      <a:endParaRPr lang="pt-BR" sz="1200" kern="1200" dirty="0" smtClean="0">
                        <a:effectLst/>
                      </a:endParaRPr>
                    </a:p>
                  </a:txBody>
                  <a:tcPr/>
                </a:tc>
              </a:tr>
              <a:tr h="864388">
                <a:tc>
                  <a:txBody>
                    <a:bodyPr/>
                    <a:lstStyle/>
                    <a:p>
                      <a:r>
                        <a:rPr lang="pt-BR" sz="1500" dirty="0" smtClean="0"/>
                        <a:t>23477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dirty="0" smtClean="0">
                          <a:effectLst/>
                        </a:rPr>
                        <a:t>Aquisição de Flautas para o Projeto</a:t>
                      </a:r>
                      <a:r>
                        <a:rPr lang="pt-BR" sz="1500" baseline="0" dirty="0" smtClean="0">
                          <a:effectLst/>
                        </a:rPr>
                        <a:t> de Flauta Doce e Percussão Orgânica</a:t>
                      </a:r>
                      <a:endParaRPr lang="pt-BR" sz="1500" dirty="0">
                        <a:effectLst/>
                      </a:endParaRPr>
                    </a:p>
                  </a:txBody>
                  <a:tcPr marL="19050" marR="95250" marT="19050" marB="19050"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Adquirir 20 flautas</a:t>
                      </a:r>
                      <a:r>
                        <a:rPr lang="pt-BR" sz="1400" baseline="0" dirty="0" smtClean="0"/>
                        <a:t> doces. 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kern="1200" dirty="0" smtClean="0">
                          <a:effectLst/>
                        </a:rPr>
                        <a:t>Foram adquiridas 20 flautas para</a:t>
                      </a:r>
                      <a:r>
                        <a:rPr lang="pt-BR" sz="1400" kern="1200" baseline="0" dirty="0" smtClean="0">
                          <a:effectLst/>
                        </a:rPr>
                        <a:t> o projeto. </a:t>
                      </a:r>
                      <a:endParaRPr lang="pt-BR" sz="1400" kern="1200" dirty="0" smtClean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" name="Imagem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" y="0"/>
            <a:ext cx="1872208" cy="1934156"/>
          </a:xfrm>
          <a:prstGeom prst="rect">
            <a:avLst/>
          </a:prstGeom>
        </p:spPr>
      </p:pic>
      <p:sp>
        <p:nvSpPr>
          <p:cNvPr id="20" name="Retângulo de cantos arredondados 19"/>
          <p:cNvSpPr/>
          <p:nvPr/>
        </p:nvSpPr>
        <p:spPr>
          <a:xfrm>
            <a:off x="3563888" y="967078"/>
            <a:ext cx="3600400" cy="42165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DEMANDAS CONCLUÍDAS</a:t>
            </a:r>
            <a:endParaRPr lang="pt-BR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Espaço Reservado para Número de Slide 2"/>
          <p:cNvSpPr txBox="1">
            <a:spLocks/>
          </p:cNvSpPr>
          <p:nvPr/>
        </p:nvSpPr>
        <p:spPr>
          <a:xfrm>
            <a:off x="6915745" y="64007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3A79C4-C572-4802-9FC4-41FDA137EAFB}" type="slidenum">
              <a:rPr lang="pt-BR" b="1" smtClean="0">
                <a:solidFill>
                  <a:schemeClr val="tx1"/>
                </a:solidFill>
              </a:rPr>
              <a:pPr/>
              <a:t>18</a:t>
            </a:fld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25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787179"/>
              </p:ext>
            </p:extLst>
          </p:nvPr>
        </p:nvGraphicFramePr>
        <p:xfrm>
          <a:off x="107504" y="476673"/>
          <a:ext cx="8928992" cy="161343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6104"/>
                <a:gridCol w="1855917"/>
                <a:gridCol w="2234399"/>
                <a:gridCol w="3902572"/>
              </a:tblGrid>
              <a:tr h="48890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Nº da</a:t>
                      </a:r>
                      <a:r>
                        <a:rPr lang="pt-BR" sz="1400" baseline="0" dirty="0" smtClean="0"/>
                        <a:t> d</a:t>
                      </a:r>
                      <a:r>
                        <a:rPr lang="pt-BR" sz="1400" dirty="0" smtClean="0"/>
                        <a:t>emanda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Nome da demanda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Meta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Resultado</a:t>
                      </a:r>
                      <a:endParaRPr lang="pt-BR" sz="1500" dirty="0"/>
                    </a:p>
                  </a:txBody>
                  <a:tcPr anchor="ctr"/>
                </a:tc>
              </a:tr>
              <a:tr h="1095273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19637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Publicação do Manual da</a:t>
                      </a:r>
                      <a:r>
                        <a:rPr lang="pt-BR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Extensão </a:t>
                      </a:r>
                      <a:endParaRPr lang="pt-BR" sz="14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95250" marT="19050" marB="19050"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Publicar o Manual da Extensão do IFAM com as</a:t>
                      </a:r>
                      <a:r>
                        <a:rPr lang="pt-BR" sz="1400" baseline="0" dirty="0" smtClean="0"/>
                        <a:t> orientações referentes as ações de Extensão. 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200" kern="1200" dirty="0" smtClean="0">
                          <a:effectLst/>
                        </a:rPr>
                        <a:t>O</a:t>
                      </a:r>
                      <a:r>
                        <a:rPr lang="pt-BR" sz="1200" kern="1200" baseline="0" dirty="0" smtClean="0">
                          <a:effectLst/>
                        </a:rPr>
                        <a:t> Manual da Extensão do IFAM, fruto de um processo de construção coletiva que envolveu a equipe da PROEX e os gestores de extensão, foi publicado no site do IFAM, na aba Extensão&gt; Formulários. </a:t>
                      </a:r>
                      <a:endParaRPr lang="pt-BR" sz="1200" kern="1200" dirty="0" smtClean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797" y="2150613"/>
            <a:ext cx="2879339" cy="4062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Espaço Reservado para Número de Slide 2"/>
          <p:cNvSpPr txBox="1">
            <a:spLocks/>
          </p:cNvSpPr>
          <p:nvPr/>
        </p:nvSpPr>
        <p:spPr>
          <a:xfrm>
            <a:off x="6915745" y="64007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3A79C4-C572-4802-9FC4-41FDA137EAFB}" type="slidenum">
              <a:rPr lang="pt-BR" b="1" smtClean="0">
                <a:solidFill>
                  <a:schemeClr val="tx1"/>
                </a:solidFill>
              </a:rPr>
              <a:pPr/>
              <a:t>19</a:t>
            </a:fld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92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527032" y="1052736"/>
            <a:ext cx="5832648" cy="4604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TEMA I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Avaliação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acompanhamento das Metas do Termo de Acordos e Metas (TAM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e PDI 2014-2018;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TEMA II</a:t>
            </a:r>
            <a:r>
              <a:rPr lang="pt-BR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Avaliação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 tratativas de fragilidades encontradas na Avaliação de 2015 (Pontos fracos e ameaças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TEMA III</a:t>
            </a:r>
            <a:r>
              <a:rPr lang="pt-BR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Apresentação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 Indicadores referentes ao 1º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2º Semestre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2016;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2000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TEMA IV</a:t>
            </a:r>
            <a:r>
              <a:rPr lang="pt-BR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Apresentação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 Situação das Demandas do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PDA 2016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situação (Em andamento, Concluídas, Atendida, Parcialmente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atendida,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Não atendida, Rejeitada e Canceladas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1026" name="Picture 2" descr="Resultado de imagem para PAU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76" y="1980548"/>
            <a:ext cx="2328193" cy="205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987824" y="522795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u="sng" dirty="0" smtClean="0"/>
              <a:t>TEMAS A SEREM APRESENTADOS</a:t>
            </a:r>
            <a:endParaRPr lang="pt-BR" sz="2000" b="1" u="sng" dirty="0"/>
          </a:p>
        </p:txBody>
      </p:sp>
      <p:sp>
        <p:nvSpPr>
          <p:cNvPr id="18" name="Espaço Reservado para Número de Slide 2"/>
          <p:cNvSpPr txBox="1">
            <a:spLocks/>
          </p:cNvSpPr>
          <p:nvPr/>
        </p:nvSpPr>
        <p:spPr>
          <a:xfrm>
            <a:off x="6915745" y="64007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3A79C4-C572-4802-9FC4-41FDA137EAFB}" type="slidenum">
              <a:rPr lang="pt-BR" b="1" smtClean="0">
                <a:solidFill>
                  <a:schemeClr val="tx1"/>
                </a:solidFill>
              </a:rPr>
              <a:pPr/>
              <a:t>2</a:t>
            </a:fld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73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309202"/>
              </p:ext>
            </p:extLst>
          </p:nvPr>
        </p:nvGraphicFramePr>
        <p:xfrm>
          <a:off x="107504" y="476672"/>
          <a:ext cx="8712968" cy="31085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55917"/>
                <a:gridCol w="2392555"/>
                <a:gridCol w="4464496"/>
              </a:tblGrid>
              <a:tr h="624460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Nome da demanda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Meta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Resultado</a:t>
                      </a:r>
                      <a:endParaRPr lang="pt-BR" sz="1500" dirty="0"/>
                    </a:p>
                  </a:txBody>
                  <a:tcPr anchor="ctr"/>
                </a:tc>
              </a:tr>
              <a:tr h="114068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Projeto Colaboração técnica e operacional à realização das eleições 2016 no Estado do Amazonas</a:t>
                      </a:r>
                    </a:p>
                  </a:txBody>
                  <a:tcPr marL="19050" marR="95250" marT="19050" marB="19050"/>
                </a:tc>
                <a:tc>
                  <a:txBody>
                    <a:bodyPr/>
                    <a:lstStyle/>
                    <a:p>
                      <a:r>
                        <a:rPr lang="pt-BR" sz="1300" dirty="0" smtClean="0"/>
                        <a:t>Selecionar profissionais para apoiar as eleições</a:t>
                      </a:r>
                      <a:r>
                        <a:rPr lang="pt-BR" sz="1300" baseline="0" dirty="0" smtClean="0"/>
                        <a:t> por meio da parceria firmada com o Tribunal Regional Eleitoral do Amazonas e conseguir apoio para execução de projetos na área de inclusão e empreendedorismo. </a:t>
                      </a:r>
                      <a:endParaRPr lang="pt-B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200" kern="1200" dirty="0" smtClean="0">
                          <a:effectLst/>
                        </a:rPr>
                        <a:t>Foram selecionados e efetivamente contratados 566 profissionais de apoio às eleições, sendo: 210 Técnicos de Urna para atuarem nos cartórios eleitorais do interior; 122 Técnicos de Urna para atuarem nos cartórios eleitorais da capital; 203 Técnicos de Transmissão para atuarem na transmissão dos resultados da eleição; 27 Técnicos de Transmissão (Multiplicadores) para atuarem na sede do TRE-AM.</a:t>
                      </a:r>
                      <a:r>
                        <a:rPr lang="pt-BR" sz="1200" kern="1200" baseline="0" dirty="0" smtClean="0">
                          <a:effectLst/>
                        </a:rPr>
                        <a:t> </a:t>
                      </a:r>
                      <a:endParaRPr lang="pt-BR" sz="1200" kern="1200" dirty="0" smtClean="0">
                        <a:effectLst/>
                      </a:endParaRPr>
                    </a:p>
                  </a:txBody>
                  <a:tcPr/>
                </a:tc>
              </a:tr>
              <a:tr h="88235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Projeto de Voluntariado – Biblioteca Comunitária: Comunidade Indígena Moyray.</a:t>
                      </a:r>
                    </a:p>
                  </a:txBody>
                  <a:tcPr marL="19050" marR="95250" marT="19050" marB="19050"/>
                </a:tc>
                <a:tc>
                  <a:txBody>
                    <a:bodyPr/>
                    <a:lstStyle/>
                    <a:p>
                      <a:r>
                        <a:rPr lang="pt-BR" sz="1300" dirty="0" smtClean="0"/>
                        <a:t>Implantar 01 biblioteca comunitária na Aldeia Moyray.</a:t>
                      </a:r>
                      <a:r>
                        <a:rPr lang="pt-BR" sz="1300" baseline="0" dirty="0" smtClean="0"/>
                        <a:t> </a:t>
                      </a:r>
                      <a:endParaRPr lang="pt-B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200" kern="1200" dirty="0" smtClean="0">
                          <a:effectLst/>
                        </a:rPr>
                        <a:t>O projeto</a:t>
                      </a:r>
                      <a:r>
                        <a:rPr lang="pt-BR" sz="1200" kern="1200" baseline="0" dirty="0" smtClean="0">
                          <a:effectLst/>
                        </a:rPr>
                        <a:t> foi realizado em 05 etapas: 1) diagnóstico; 2) arrecadação de livros e revistas; 3) realização de oficinas com materiais recicláveis para a biblioteca; 4) montagem da biblioteca e 5) inauguração da biblioteca. 17 pessoas ligadas diretamente. E a comunidade de 4 campis envolvidos.</a:t>
                      </a:r>
                      <a:endParaRPr lang="pt-BR" sz="1200" kern="1200" dirty="0" smtClean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A imagem pode conter: 6 pessoas, pessoas sorrindo, pessoas em pé, casa e atividades ao ar liv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981936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IMG_36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45"/>
          <a:stretch>
            <a:fillRect/>
          </a:stretch>
        </p:blipFill>
        <p:spPr bwMode="auto">
          <a:xfrm>
            <a:off x="3347863" y="3789040"/>
            <a:ext cx="2679161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IMG_36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99378"/>
            <a:ext cx="2736304" cy="206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Espaço Reservado para Número de Slide 2"/>
          <p:cNvSpPr txBox="1">
            <a:spLocks/>
          </p:cNvSpPr>
          <p:nvPr/>
        </p:nvSpPr>
        <p:spPr>
          <a:xfrm>
            <a:off x="6915745" y="64007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3A79C4-C572-4802-9FC4-41FDA137EAFB}" type="slidenum">
              <a:rPr lang="pt-BR" b="1" smtClean="0">
                <a:solidFill>
                  <a:schemeClr val="tx1"/>
                </a:solidFill>
              </a:rPr>
              <a:pPr/>
              <a:t>20</a:t>
            </a:fld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78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431608"/>
              </p:ext>
            </p:extLst>
          </p:nvPr>
        </p:nvGraphicFramePr>
        <p:xfrm>
          <a:off x="467544" y="1988840"/>
          <a:ext cx="8280920" cy="42484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08112"/>
                <a:gridCol w="7272808"/>
              </a:tblGrid>
              <a:tr h="624460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Nº da</a:t>
                      </a:r>
                      <a:r>
                        <a:rPr lang="pt-BR" sz="1400" b="1" baseline="0" dirty="0" smtClean="0"/>
                        <a:t> d</a:t>
                      </a:r>
                      <a:r>
                        <a:rPr lang="pt-BR" sz="1400" b="1" dirty="0" smtClean="0"/>
                        <a:t>emanda</a:t>
                      </a:r>
                      <a:endParaRPr lang="pt-B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Nome da demanda</a:t>
                      </a:r>
                      <a:endParaRPr lang="pt-BR" sz="1400" b="1" dirty="0"/>
                    </a:p>
                  </a:txBody>
                  <a:tcPr anchor="ctr"/>
                </a:tc>
              </a:tr>
              <a:tr h="383652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21024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u="none" dirty="0" smtClean="0"/>
                        <a:t>Implantação nas</a:t>
                      </a:r>
                      <a:r>
                        <a:rPr lang="pt-BR" sz="1400" u="none" baseline="0" dirty="0" smtClean="0"/>
                        <a:t> unidades da AYTY nos Campi</a:t>
                      </a:r>
                      <a:endParaRPr lang="pt-BR" sz="1400" u="none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21013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u="none" dirty="0" smtClean="0"/>
                        <a:t>Preparação</a:t>
                      </a:r>
                      <a:r>
                        <a:rPr lang="pt-BR" sz="1400" u="none" baseline="0" dirty="0" smtClean="0"/>
                        <a:t> da Ayty para o Cerne II</a:t>
                      </a:r>
                      <a:endParaRPr lang="pt-BR" sz="1400" u="none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21012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dirty="0" smtClean="0">
                          <a:effectLst/>
                        </a:rPr>
                        <a:t>Certificação da Ayty no Cerne I </a:t>
                      </a:r>
                      <a:endParaRPr lang="pt-BR" sz="1400" dirty="0">
                        <a:effectLst/>
                      </a:endParaRPr>
                    </a:p>
                  </a:txBody>
                  <a:tcPr marL="19050" marR="95250" marT="19050" marB="19050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21007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dirty="0" smtClean="0">
                          <a:effectLst/>
                        </a:rPr>
                        <a:t>Projeto de Empreendedorismo nas Instituições de Ensino</a:t>
                      </a:r>
                      <a:r>
                        <a:rPr lang="pt-BR" sz="1400" baseline="0" dirty="0" smtClean="0">
                          <a:effectLst/>
                        </a:rPr>
                        <a:t> Superior em Parceria com o Sebrae </a:t>
                      </a:r>
                      <a:endParaRPr lang="pt-BR" sz="1400" dirty="0">
                        <a:effectLst/>
                      </a:endParaRPr>
                    </a:p>
                  </a:txBody>
                  <a:tcPr marL="19050" marR="95250" marT="19050" marB="19050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19689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dirty="0" smtClean="0">
                          <a:effectLst/>
                        </a:rPr>
                        <a:t>Regulamentar o Programa de Voluntariado</a:t>
                      </a:r>
                      <a:endParaRPr lang="pt-BR" sz="1400" dirty="0">
                        <a:effectLst/>
                      </a:endParaRPr>
                    </a:p>
                  </a:txBody>
                  <a:tcPr marL="19050" marR="95250" marT="19050" marB="19050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19641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dirty="0" smtClean="0">
                          <a:effectLst/>
                        </a:rPr>
                        <a:t>Implantação do NEABI </a:t>
                      </a:r>
                      <a:endParaRPr lang="pt-BR" sz="1400" dirty="0">
                        <a:effectLst/>
                      </a:endParaRPr>
                    </a:p>
                  </a:txBody>
                  <a:tcPr marL="19050" marR="95250" marT="19050" marB="19050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19638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dirty="0" smtClean="0">
                          <a:effectLst/>
                        </a:rPr>
                        <a:t>Reestruturação do Programa de Inclusão</a:t>
                      </a:r>
                      <a:r>
                        <a:rPr lang="pt-BR" sz="1400" baseline="0" dirty="0" smtClean="0">
                          <a:effectLst/>
                        </a:rPr>
                        <a:t> do IFAM</a:t>
                      </a:r>
                      <a:endParaRPr lang="pt-BR" sz="1400" dirty="0">
                        <a:effectLst/>
                      </a:endParaRPr>
                    </a:p>
                  </a:txBody>
                  <a:tcPr marL="19050" marR="95250" marT="19050" marB="19050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19736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u="none" dirty="0" smtClean="0"/>
                        <a:t>Articular e prospectar</a:t>
                      </a:r>
                      <a:r>
                        <a:rPr lang="pt-BR" sz="1400" u="none" baseline="0" dirty="0" smtClean="0"/>
                        <a:t> oportunidades de estágio e emprego</a:t>
                      </a:r>
                      <a:endParaRPr lang="pt-BR" sz="1400" u="none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19735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u="none" dirty="0" smtClean="0"/>
                        <a:t>Articular a implantação do Portal de egressos no Mundo do Trabalho no portal do IFAM</a:t>
                      </a:r>
                      <a:endParaRPr lang="pt-BR" sz="1400" u="none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19734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dirty="0" smtClean="0">
                          <a:effectLst/>
                        </a:rPr>
                        <a:t>Implantação dos Parceiros</a:t>
                      </a:r>
                      <a:r>
                        <a:rPr lang="pt-BR" sz="1400" baseline="0" dirty="0" smtClean="0">
                          <a:effectLst/>
                        </a:rPr>
                        <a:t> no SIG</a:t>
                      </a:r>
                      <a:endParaRPr lang="pt-BR" sz="1400" dirty="0">
                        <a:effectLst/>
                      </a:endParaRPr>
                    </a:p>
                  </a:txBody>
                  <a:tcPr marL="19050" marR="95250" marT="19050" marB="19050"/>
                </a:tc>
              </a:tr>
            </a:tbl>
          </a:graphicData>
        </a:graphic>
      </p:graphicFrame>
      <p:sp>
        <p:nvSpPr>
          <p:cNvPr id="18" name="Retângulo de cantos arredondados 17"/>
          <p:cNvSpPr/>
          <p:nvPr/>
        </p:nvSpPr>
        <p:spPr>
          <a:xfrm>
            <a:off x="3131840" y="847106"/>
            <a:ext cx="4896544" cy="42165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DEMANDAS PARCIALMENTE ATENDIDAS</a:t>
            </a:r>
            <a:endParaRPr lang="pt-BR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" y="0"/>
            <a:ext cx="1872208" cy="1934156"/>
          </a:xfrm>
          <a:prstGeom prst="rect">
            <a:avLst/>
          </a:prstGeom>
        </p:spPr>
      </p:pic>
      <p:sp>
        <p:nvSpPr>
          <p:cNvPr id="22" name="Espaço Reservado para Número de Slide 2"/>
          <p:cNvSpPr txBox="1">
            <a:spLocks/>
          </p:cNvSpPr>
          <p:nvPr/>
        </p:nvSpPr>
        <p:spPr>
          <a:xfrm>
            <a:off x="6915745" y="64007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3A79C4-C572-4802-9FC4-41FDA137EAFB}" type="slidenum">
              <a:rPr lang="pt-BR" b="1" smtClean="0">
                <a:solidFill>
                  <a:schemeClr val="tx1"/>
                </a:solidFill>
              </a:rPr>
              <a:pPr/>
              <a:t>21</a:t>
            </a:fld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46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703615"/>
              </p:ext>
            </p:extLst>
          </p:nvPr>
        </p:nvGraphicFramePr>
        <p:xfrm>
          <a:off x="827584" y="2708920"/>
          <a:ext cx="7848872" cy="13681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55447"/>
                <a:gridCol w="5293425"/>
              </a:tblGrid>
              <a:tr h="62446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Nº da</a:t>
                      </a:r>
                      <a:r>
                        <a:rPr lang="pt-BR" sz="1400" baseline="0" dirty="0" smtClean="0"/>
                        <a:t> d</a:t>
                      </a:r>
                      <a:r>
                        <a:rPr lang="pt-BR" sz="1400" dirty="0" smtClean="0"/>
                        <a:t>emanda</a:t>
                      </a:r>
                      <a:endParaRPr lang="pt-B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Nome da demanda</a:t>
                      </a:r>
                      <a:endParaRPr lang="pt-BR" sz="1400" b="1" dirty="0"/>
                    </a:p>
                  </a:txBody>
                  <a:tcPr anchor="ctr"/>
                </a:tc>
              </a:tr>
              <a:tr h="38365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19634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u="none" dirty="0" smtClean="0"/>
                        <a:t>Implantar o Programa IFAM Arte</a:t>
                      </a:r>
                      <a:r>
                        <a:rPr lang="pt-BR" sz="1400" u="none" baseline="0" dirty="0" smtClean="0"/>
                        <a:t> e Cultura na Amazônia</a:t>
                      </a:r>
                      <a:endParaRPr lang="pt-BR" sz="1400" u="none" dirty="0"/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19632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u="none" dirty="0" smtClean="0"/>
                        <a:t>Promover</a:t>
                      </a:r>
                      <a:r>
                        <a:rPr lang="pt-BR" sz="1400" u="none" baseline="0" dirty="0" smtClean="0"/>
                        <a:t> o concurso de Tecnologias Sociais do IFAM</a:t>
                      </a:r>
                      <a:endParaRPr lang="pt-BR" sz="1400" u="none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8" name="Retângulo de cantos arredondados 17"/>
          <p:cNvSpPr/>
          <p:nvPr/>
        </p:nvSpPr>
        <p:spPr>
          <a:xfrm>
            <a:off x="3059832" y="919114"/>
            <a:ext cx="4896544" cy="4216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DEMANDAS CANCELADAS</a:t>
            </a:r>
            <a:endParaRPr lang="pt-BR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" y="0"/>
            <a:ext cx="1872208" cy="1934156"/>
          </a:xfrm>
          <a:prstGeom prst="rect">
            <a:avLst/>
          </a:prstGeom>
        </p:spPr>
      </p:pic>
      <p:sp>
        <p:nvSpPr>
          <p:cNvPr id="21" name="Espaço Reservado para Número de Slide 2"/>
          <p:cNvSpPr txBox="1">
            <a:spLocks/>
          </p:cNvSpPr>
          <p:nvPr/>
        </p:nvSpPr>
        <p:spPr>
          <a:xfrm>
            <a:off x="6915745" y="64007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3A79C4-C572-4802-9FC4-41FDA137EAFB}" type="slidenum">
              <a:rPr lang="pt-BR" b="1" smtClean="0">
                <a:solidFill>
                  <a:schemeClr val="tx1"/>
                </a:solidFill>
              </a:rPr>
              <a:pPr/>
              <a:t>22</a:t>
            </a:fld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73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" y="0"/>
            <a:ext cx="1872208" cy="193415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2130425"/>
            <a:ext cx="8147248" cy="2522711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3000" dirty="0" smtClean="0"/>
              <a:t>- Troca do Gestor de Extensão nos Campi;</a:t>
            </a:r>
            <a:br>
              <a:rPr lang="pt-BR" sz="3000" dirty="0" smtClean="0"/>
            </a:br>
            <a:r>
              <a:rPr lang="pt-BR" sz="3000" dirty="0" smtClean="0"/>
              <a:t/>
            </a:r>
            <a:br>
              <a:rPr lang="pt-BR" sz="3000" dirty="0" smtClean="0"/>
            </a:br>
            <a:r>
              <a:rPr lang="pt-BR" sz="3000" dirty="0" smtClean="0"/>
              <a:t>- Falta de articulação entre o Gestor de Extensão e os coordenadores de atividades de extensão no Campus;</a:t>
            </a:r>
            <a:br>
              <a:rPr lang="pt-BR" sz="3000" dirty="0" smtClean="0"/>
            </a:br>
            <a:r>
              <a:rPr lang="pt-BR" sz="3000" dirty="0" smtClean="0"/>
              <a:t/>
            </a:r>
            <a:br>
              <a:rPr lang="pt-BR" sz="3000" dirty="0" smtClean="0"/>
            </a:br>
            <a:r>
              <a:rPr lang="pt-BR" sz="3000" dirty="0" smtClean="0"/>
              <a:t>- Pendências em Editais, não cumprimento de prazos, prestação de contas, relatórios incompletos, etc.  </a:t>
            </a:r>
            <a:endParaRPr lang="pt-BR" sz="3000" dirty="0"/>
          </a:p>
        </p:txBody>
      </p:sp>
      <p:sp>
        <p:nvSpPr>
          <p:cNvPr id="21" name="Retângulo de cantos arredondados 20"/>
          <p:cNvSpPr/>
          <p:nvPr/>
        </p:nvSpPr>
        <p:spPr>
          <a:xfrm>
            <a:off x="3059832" y="476672"/>
            <a:ext cx="5040560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pt-BR" sz="3200" dirty="0" smtClean="0"/>
              <a:t>DIFICULDADES DA GESTÃO</a:t>
            </a:r>
            <a:endParaRPr lang="pt-BR" sz="3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Espaço Reservado para Número de Slide 2"/>
          <p:cNvSpPr txBox="1">
            <a:spLocks/>
          </p:cNvSpPr>
          <p:nvPr/>
        </p:nvSpPr>
        <p:spPr>
          <a:xfrm>
            <a:off x="6915745" y="64007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3A79C4-C572-4802-9FC4-41FDA137EAFB}" type="slidenum">
              <a:rPr lang="pt-BR" b="1" smtClean="0">
                <a:solidFill>
                  <a:schemeClr val="tx1"/>
                </a:solidFill>
              </a:rPr>
              <a:pPr/>
              <a:t>23</a:t>
            </a:fld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55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" y="0"/>
            <a:ext cx="1872208" cy="1934156"/>
          </a:xfrm>
          <a:prstGeom prst="rect">
            <a:avLst/>
          </a:prstGeom>
        </p:spPr>
      </p:pic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11644895"/>
              </p:ext>
            </p:extLst>
          </p:nvPr>
        </p:nvGraphicFramePr>
        <p:xfrm>
          <a:off x="644297" y="1412776"/>
          <a:ext cx="8353425" cy="4733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Espaço Reservado para Número de Slide 2"/>
          <p:cNvSpPr txBox="1">
            <a:spLocks/>
          </p:cNvSpPr>
          <p:nvPr/>
        </p:nvSpPr>
        <p:spPr>
          <a:xfrm>
            <a:off x="6915745" y="64007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3A79C4-C572-4802-9FC4-41FDA137EAFB}" type="slidenum">
              <a:rPr lang="pt-BR" b="1" smtClean="0">
                <a:solidFill>
                  <a:schemeClr val="tx1"/>
                </a:solidFill>
              </a:rPr>
              <a:pPr/>
              <a:t>24</a:t>
            </a:fld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71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" y="0"/>
            <a:ext cx="1728463" cy="1785655"/>
          </a:xfrm>
          <a:prstGeom prst="rect">
            <a:avLst/>
          </a:prstGeom>
        </p:spPr>
      </p:pic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1535496"/>
              </p:ext>
            </p:extLst>
          </p:nvPr>
        </p:nvGraphicFramePr>
        <p:xfrm>
          <a:off x="727926" y="1772816"/>
          <a:ext cx="7922263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Espaço Reservado para Número de Slide 2"/>
          <p:cNvSpPr txBox="1">
            <a:spLocks/>
          </p:cNvSpPr>
          <p:nvPr/>
        </p:nvSpPr>
        <p:spPr>
          <a:xfrm>
            <a:off x="6915745" y="64007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3A79C4-C572-4802-9FC4-41FDA137EAFB}" type="slidenum">
              <a:rPr lang="pt-BR" b="1" smtClean="0">
                <a:solidFill>
                  <a:schemeClr val="tx1"/>
                </a:solidFill>
              </a:rPr>
              <a:pPr/>
              <a:t>25</a:t>
            </a:fld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1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" y="0"/>
            <a:ext cx="1872208" cy="1934156"/>
          </a:xfrm>
          <a:prstGeom prst="rect">
            <a:avLst/>
          </a:prstGeom>
        </p:spPr>
      </p:pic>
      <p:sp>
        <p:nvSpPr>
          <p:cNvPr id="17" name="Retângulo de cantos arredondados 16"/>
          <p:cNvSpPr/>
          <p:nvPr/>
        </p:nvSpPr>
        <p:spPr>
          <a:xfrm>
            <a:off x="2555776" y="2420888"/>
            <a:ext cx="4678209" cy="15841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pt-BR" sz="3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Obrigada! </a:t>
            </a:r>
          </a:p>
          <a:p>
            <a:pPr lvl="0" algn="ctr"/>
            <a:r>
              <a:rPr lang="pt-BR" sz="3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Sandra Magni Darwich</a:t>
            </a:r>
          </a:p>
          <a:p>
            <a:pPr lvl="0" algn="ctr"/>
            <a:r>
              <a:rPr lang="pt-B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Pró-Reitora de Extensão  </a:t>
            </a:r>
          </a:p>
        </p:txBody>
      </p:sp>
      <p:sp>
        <p:nvSpPr>
          <p:cNvPr id="18" name="Espaço Reservado para Número de Slide 2"/>
          <p:cNvSpPr txBox="1">
            <a:spLocks/>
          </p:cNvSpPr>
          <p:nvPr/>
        </p:nvSpPr>
        <p:spPr>
          <a:xfrm>
            <a:off x="6915745" y="64007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3A79C4-C572-4802-9FC4-41FDA137EAFB}" type="slidenum">
              <a:rPr lang="pt-BR" b="1" smtClean="0">
                <a:solidFill>
                  <a:schemeClr val="tx1"/>
                </a:solidFill>
              </a:rPr>
              <a:pPr/>
              <a:t>26</a:t>
            </a:fld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0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707461"/>
            <a:ext cx="6390456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TEMA I -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Avaliação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acompanhamento das Metas do Termo de Acordos e Metas (TAM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e PDI;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intranet.ufpr.br/sigea/img/acord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48" y="689970"/>
            <a:ext cx="1896145" cy="108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610416"/>
              </p:ext>
            </p:extLst>
          </p:nvPr>
        </p:nvGraphicFramePr>
        <p:xfrm>
          <a:off x="700731" y="1988840"/>
          <a:ext cx="7975724" cy="30963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351"/>
                <a:gridCol w="609351"/>
                <a:gridCol w="3804695"/>
                <a:gridCol w="984109"/>
                <a:gridCol w="984109"/>
                <a:gridCol w="984109"/>
              </a:tblGrid>
              <a:tr h="3870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ITEM (TAM)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Acadêmicos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INDICADORES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 smtClean="0">
                          <a:effectLst/>
                        </a:rPr>
                        <a:t>EXERCÍCIO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8704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2016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2015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2014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704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 smtClean="0">
                          <a:effectLst/>
                        </a:rPr>
                        <a:t>Índice </a:t>
                      </a:r>
                      <a:r>
                        <a:rPr lang="pt-BR" sz="1100" u="none" strike="noStrike" dirty="0">
                          <a:effectLst/>
                        </a:rPr>
                        <a:t>de Eficiência da Instituição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r>
                        <a:rPr lang="pt-BR" sz="1100" u="none" strike="noStrike" dirty="0" smtClean="0">
                          <a:effectLst/>
                        </a:rPr>
                        <a:t>Não</a:t>
                      </a:r>
                      <a:r>
                        <a:rPr lang="pt-BR" sz="1100" u="none" strike="noStrike" baseline="0" dirty="0" smtClean="0">
                          <a:effectLst/>
                        </a:rPr>
                        <a:t> se aplica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r>
                        <a:rPr lang="pt-BR" sz="1100" u="none" strike="noStrike" dirty="0" smtClean="0">
                          <a:effectLst/>
                        </a:rPr>
                        <a:t>Não</a:t>
                      </a:r>
                      <a:r>
                        <a:rPr lang="pt-BR" sz="1100" u="none" strike="noStrike" baseline="0" dirty="0" smtClean="0">
                          <a:effectLst/>
                        </a:rPr>
                        <a:t> se aplica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r>
                        <a:rPr lang="pt-BR" sz="1100" u="none" strike="noStrike" dirty="0" smtClean="0">
                          <a:effectLst/>
                        </a:rPr>
                        <a:t>Não</a:t>
                      </a:r>
                      <a:r>
                        <a:rPr lang="pt-BR" sz="1100" u="none" strike="noStrike" baseline="0" dirty="0" smtClean="0">
                          <a:effectLst/>
                        </a:rPr>
                        <a:t> se aplica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704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 smtClean="0">
                          <a:effectLst/>
                        </a:rPr>
                        <a:t>Índice </a:t>
                      </a:r>
                      <a:r>
                        <a:rPr lang="pt-BR" sz="1100" u="none" strike="noStrike" dirty="0">
                          <a:effectLst/>
                        </a:rPr>
                        <a:t>de Eficácia da Instituição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r>
                        <a:rPr lang="pt-BR" sz="1100" u="none" strike="noStrike" dirty="0" smtClean="0">
                          <a:effectLst/>
                        </a:rPr>
                        <a:t>Não</a:t>
                      </a:r>
                      <a:r>
                        <a:rPr lang="pt-BR" sz="1100" u="none" strike="noStrike" baseline="0" dirty="0" smtClean="0">
                          <a:effectLst/>
                        </a:rPr>
                        <a:t> se aplica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r>
                        <a:rPr lang="pt-BR" sz="1100" u="none" strike="noStrike" dirty="0" smtClean="0">
                          <a:effectLst/>
                        </a:rPr>
                        <a:t>Não</a:t>
                      </a:r>
                      <a:r>
                        <a:rPr lang="pt-BR" sz="1100" u="none" strike="noStrike" baseline="0" dirty="0" smtClean="0">
                          <a:effectLst/>
                        </a:rPr>
                        <a:t> se aplica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r>
                        <a:rPr lang="pt-BR" sz="1100" u="none" strike="noStrike" dirty="0" smtClean="0">
                          <a:effectLst/>
                        </a:rPr>
                        <a:t>Não</a:t>
                      </a:r>
                      <a:r>
                        <a:rPr lang="pt-BR" sz="1100" u="none" strike="noStrike" baseline="0" dirty="0" smtClean="0">
                          <a:effectLst/>
                        </a:rPr>
                        <a:t> se aplica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704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Relação alunos matriculados em relação a força de trabalho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r>
                        <a:rPr lang="pt-BR" sz="1100" u="none" strike="noStrike" dirty="0" smtClean="0">
                          <a:effectLst/>
                        </a:rPr>
                        <a:t>Não</a:t>
                      </a:r>
                      <a:r>
                        <a:rPr lang="pt-BR" sz="1100" u="none" strike="noStrike" baseline="0" dirty="0" smtClean="0">
                          <a:effectLst/>
                        </a:rPr>
                        <a:t> se aplica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r>
                        <a:rPr lang="pt-BR" sz="1100" u="none" strike="noStrike" dirty="0" smtClean="0">
                          <a:effectLst/>
                        </a:rPr>
                        <a:t>Não</a:t>
                      </a:r>
                      <a:r>
                        <a:rPr lang="pt-BR" sz="1100" u="none" strike="noStrike" baseline="0" dirty="0" smtClean="0">
                          <a:effectLst/>
                        </a:rPr>
                        <a:t> se aplica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r>
                        <a:rPr lang="pt-BR" sz="1100" u="none" strike="noStrike" dirty="0" smtClean="0">
                          <a:effectLst/>
                        </a:rPr>
                        <a:t>Não</a:t>
                      </a:r>
                      <a:r>
                        <a:rPr lang="pt-BR" sz="1100" u="none" strike="noStrike" baseline="0" dirty="0" smtClean="0">
                          <a:effectLst/>
                        </a:rPr>
                        <a:t> se aplica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704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Percentual de vagas em cursos técnicos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r>
                        <a:rPr lang="pt-BR" sz="1100" u="none" strike="noStrike" dirty="0" smtClean="0">
                          <a:effectLst/>
                        </a:rPr>
                        <a:t>Não</a:t>
                      </a:r>
                      <a:r>
                        <a:rPr lang="pt-BR" sz="1100" u="none" strike="noStrike" baseline="0" dirty="0" smtClean="0">
                          <a:effectLst/>
                        </a:rPr>
                        <a:t> se aplica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r>
                        <a:rPr lang="pt-BR" sz="1100" u="none" strike="noStrike" dirty="0" smtClean="0">
                          <a:effectLst/>
                        </a:rPr>
                        <a:t>Não</a:t>
                      </a:r>
                      <a:r>
                        <a:rPr lang="pt-BR" sz="1100" u="none" strike="noStrike" baseline="0" dirty="0" smtClean="0">
                          <a:effectLst/>
                        </a:rPr>
                        <a:t> se aplica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r>
                        <a:rPr lang="pt-BR" sz="1100" u="none" strike="noStrike" dirty="0" smtClean="0">
                          <a:effectLst/>
                        </a:rPr>
                        <a:t>Não</a:t>
                      </a:r>
                      <a:r>
                        <a:rPr lang="pt-BR" sz="1100" u="none" strike="noStrike" baseline="0" dirty="0" smtClean="0">
                          <a:effectLst/>
                        </a:rPr>
                        <a:t> se aplica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704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Percentual de vagas em cursos de formação de Professores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r>
                        <a:rPr lang="pt-BR" sz="1100" u="none" strike="noStrike" dirty="0" smtClean="0">
                          <a:effectLst/>
                        </a:rPr>
                        <a:t>Não</a:t>
                      </a:r>
                      <a:r>
                        <a:rPr lang="pt-BR" sz="1100" u="none" strike="noStrike" baseline="0" dirty="0" smtClean="0">
                          <a:effectLst/>
                        </a:rPr>
                        <a:t> se aplica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r>
                        <a:rPr lang="pt-BR" sz="1100" u="none" strike="noStrike" dirty="0" smtClean="0">
                          <a:effectLst/>
                        </a:rPr>
                        <a:t>Não</a:t>
                      </a:r>
                      <a:r>
                        <a:rPr lang="pt-BR" sz="1100" u="none" strike="noStrike" baseline="0" dirty="0" smtClean="0">
                          <a:effectLst/>
                        </a:rPr>
                        <a:t> se aplica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r>
                        <a:rPr lang="pt-BR" sz="1100" u="none" strike="noStrike" dirty="0" smtClean="0">
                          <a:effectLst/>
                        </a:rPr>
                        <a:t>Não</a:t>
                      </a:r>
                      <a:r>
                        <a:rPr lang="pt-BR" sz="1100" u="none" strike="noStrike" baseline="0" dirty="0" smtClean="0">
                          <a:effectLst/>
                        </a:rPr>
                        <a:t> se aplica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704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Percentual de vagas em cursos PROEJA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</a:rPr>
                        <a:t>Não</a:t>
                      </a:r>
                      <a:r>
                        <a:rPr lang="pt-BR" sz="1100" u="none" strike="noStrike" baseline="0" dirty="0" smtClean="0">
                          <a:effectLst/>
                        </a:rPr>
                        <a:t> se aplica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r>
                        <a:rPr lang="pt-BR" sz="1100" u="none" strike="noStrike" dirty="0" smtClean="0">
                          <a:effectLst/>
                        </a:rPr>
                        <a:t>Não</a:t>
                      </a:r>
                      <a:r>
                        <a:rPr lang="pt-BR" sz="1100" u="none" strike="noStrike" baseline="0" dirty="0" smtClean="0">
                          <a:effectLst/>
                        </a:rPr>
                        <a:t> se aplica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r>
                        <a:rPr lang="pt-BR" sz="1100" u="none" strike="noStrike" dirty="0" smtClean="0">
                          <a:effectLst/>
                        </a:rPr>
                        <a:t>Não</a:t>
                      </a:r>
                      <a:r>
                        <a:rPr lang="pt-BR" sz="1100" u="none" strike="noStrike" baseline="0" dirty="0" smtClean="0">
                          <a:effectLst/>
                        </a:rPr>
                        <a:t> se aplica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652099" y="5282466"/>
            <a:ext cx="7816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 fórmulas para apresentação desses indicadores estão nos itens de 1 a 6 do TAM – Termo de Acordo e </a:t>
            </a:r>
          </a:p>
          <a:p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Metas</a:t>
            </a:r>
            <a:r>
              <a:rPr lang="pt-BR" dirty="0" smtClean="0"/>
              <a:t>.</a:t>
            </a:r>
          </a:p>
          <a:p>
            <a:endParaRPr lang="pt-B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campos que não possuem informação devem estar zerados ou informando que </a:t>
            </a:r>
            <a:r>
              <a:rPr lang="pt-BR" sz="12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NÃO SE APLICA</a:t>
            </a: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spaço Reservado para Número de Slide 2"/>
          <p:cNvSpPr txBox="1">
            <a:spLocks/>
          </p:cNvSpPr>
          <p:nvPr/>
        </p:nvSpPr>
        <p:spPr>
          <a:xfrm>
            <a:off x="6915745" y="64007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3A79C4-C572-4802-9FC4-41FDA137EAFB}" type="slidenum">
              <a:rPr lang="pt-BR" b="1" smtClean="0">
                <a:solidFill>
                  <a:schemeClr val="tx1"/>
                </a:solidFill>
              </a:rPr>
              <a:pPr/>
              <a:t>3</a:t>
            </a:fld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7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707461"/>
            <a:ext cx="6030416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do acompanhamento das Metas do Termo de Acordos e Metas (TAM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e PDI;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intranet.ufpr.br/sigea/img/acord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48" y="689970"/>
            <a:ext cx="1896145" cy="108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262448"/>
              </p:ext>
            </p:extLst>
          </p:nvPr>
        </p:nvGraphicFramePr>
        <p:xfrm>
          <a:off x="457200" y="2060847"/>
          <a:ext cx="8229600" cy="2952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5797"/>
                <a:gridCol w="545797"/>
                <a:gridCol w="3470930"/>
                <a:gridCol w="1833538"/>
                <a:gridCol w="1833538"/>
              </a:tblGrid>
              <a:tr h="3280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effectLst/>
                        </a:rPr>
                        <a:t>ITEM (TAM)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ctr"/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effectLst/>
                        </a:rPr>
                        <a:t>Acadêmicos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effectLst/>
                        </a:rPr>
                        <a:t>INDICADORES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 smtClean="0">
                          <a:effectLst/>
                        </a:rPr>
                        <a:t>EXERCÍCIO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280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effectLst/>
                        </a:rPr>
                        <a:t>2016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effectLst/>
                        </a:rPr>
                        <a:t>2015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ctr"/>
                </a:tc>
              </a:tr>
              <a:tr h="3280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7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Programa de melhoria da qualidade da educação básica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r>
                        <a:rPr lang="pt-BR" sz="1000" u="none" strike="noStrike" dirty="0" smtClean="0">
                          <a:effectLst/>
                        </a:rPr>
                        <a:t>Não</a:t>
                      </a:r>
                      <a:r>
                        <a:rPr lang="pt-BR" sz="1000" u="none" strike="noStrike" baseline="0" dirty="0" smtClean="0">
                          <a:effectLst/>
                        </a:rPr>
                        <a:t> se aplica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 smtClean="0">
                          <a:effectLst/>
                        </a:rPr>
                        <a:t> Não</a:t>
                      </a:r>
                      <a:r>
                        <a:rPr lang="pt-BR" sz="1000" u="none" strike="noStrike" baseline="0" dirty="0" smtClean="0">
                          <a:effectLst/>
                        </a:rPr>
                        <a:t> se aplica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ctr"/>
                </a:tc>
              </a:tr>
              <a:tr h="3280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8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Programa de Formação Inicial e continuada</a:t>
                      </a:r>
                      <a:endParaRPr lang="pt-BR" sz="1000" b="1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r>
                        <a:rPr lang="pt-BR" sz="1000" b="1" u="none" strike="noStrike" dirty="0" smtClean="0">
                          <a:solidFill>
                            <a:srgbClr val="FFFF00"/>
                          </a:solidFill>
                          <a:effectLst/>
                        </a:rPr>
                        <a:t>02</a:t>
                      </a:r>
                      <a:endParaRPr lang="pt-BR" sz="1000" b="1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r>
                        <a:rPr lang="pt-BR" sz="1000" b="1" u="none" strike="noStrike" dirty="0" smtClean="0">
                          <a:solidFill>
                            <a:srgbClr val="FFFF00"/>
                          </a:solidFill>
                          <a:effectLst/>
                        </a:rPr>
                        <a:t>01</a:t>
                      </a:r>
                      <a:endParaRPr lang="pt-BR" sz="1000" b="1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280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9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Oferta de cursos a distância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 smtClean="0">
                          <a:effectLst/>
                        </a:rPr>
                        <a:t>  Não se aplica</a:t>
                      </a: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r>
                        <a:rPr lang="pt-BR" sz="1000" u="none" strike="noStrike" dirty="0" smtClean="0">
                          <a:effectLst/>
                        </a:rPr>
                        <a:t>Não</a:t>
                      </a:r>
                      <a:r>
                        <a:rPr lang="pt-BR" sz="1000" u="none" strike="noStrike" baseline="0" dirty="0" smtClean="0">
                          <a:effectLst/>
                        </a:rPr>
                        <a:t> se aplica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ctr"/>
                </a:tc>
              </a:tr>
              <a:tr h="3280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10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Forma de acesso ao ensino </a:t>
                      </a:r>
                      <a:r>
                        <a:rPr lang="pt-BR" sz="1000" u="none" strike="noStrike" dirty="0" smtClean="0">
                          <a:effectLst/>
                        </a:rPr>
                        <a:t>Técnico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 smtClean="0">
                          <a:effectLst/>
                        </a:rPr>
                        <a:t>  Não se aplica</a:t>
                      </a: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r>
                        <a:rPr lang="pt-BR" sz="1000" u="none" strike="noStrike" dirty="0" smtClean="0">
                          <a:effectLst/>
                        </a:rPr>
                        <a:t>Não</a:t>
                      </a:r>
                      <a:r>
                        <a:rPr lang="pt-BR" sz="1000" u="none" strike="noStrike" baseline="0" dirty="0" smtClean="0">
                          <a:effectLst/>
                        </a:rPr>
                        <a:t> se aplica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ctr"/>
                </a:tc>
              </a:tr>
              <a:tr h="3280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11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Forma de acesso ao ensino Superior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r>
                        <a:rPr lang="pt-BR" sz="1000" u="none" strike="noStrike" dirty="0" smtClean="0">
                          <a:effectLst/>
                        </a:rPr>
                        <a:t> Não</a:t>
                      </a:r>
                      <a:r>
                        <a:rPr lang="pt-BR" sz="1000" u="none" strike="noStrike" baseline="0" dirty="0" smtClean="0">
                          <a:effectLst/>
                        </a:rPr>
                        <a:t> se aplica</a:t>
                      </a:r>
                      <a:endParaRPr lang="pt-BR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r>
                        <a:rPr lang="pt-BR" sz="1000" u="none" strike="noStrike" dirty="0" smtClean="0">
                          <a:effectLst/>
                        </a:rPr>
                        <a:t>Não</a:t>
                      </a:r>
                      <a:r>
                        <a:rPr lang="pt-BR" sz="1000" u="none" strike="noStrike" baseline="0" dirty="0" smtClean="0">
                          <a:effectLst/>
                        </a:rPr>
                        <a:t> se aplica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ctr"/>
                </a:tc>
              </a:tr>
              <a:tr h="3280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12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Forma de Acesso às Licenciaturas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r>
                        <a:rPr lang="pt-BR" sz="1000" u="none" strike="noStrike" dirty="0" smtClean="0">
                          <a:effectLst/>
                        </a:rPr>
                        <a:t> Não</a:t>
                      </a:r>
                      <a:r>
                        <a:rPr lang="pt-BR" sz="1000" u="none" strike="noStrike" baseline="0" dirty="0" smtClean="0">
                          <a:effectLst/>
                        </a:rPr>
                        <a:t> se aplica</a:t>
                      </a:r>
                      <a:endParaRPr lang="pt-BR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r>
                        <a:rPr lang="pt-BR" sz="1000" u="none" strike="noStrike" dirty="0" smtClean="0">
                          <a:effectLst/>
                        </a:rPr>
                        <a:t>Não</a:t>
                      </a:r>
                      <a:r>
                        <a:rPr lang="pt-BR" sz="1000" u="none" strike="noStrike" baseline="0" dirty="0" smtClean="0">
                          <a:effectLst/>
                        </a:rPr>
                        <a:t> se aplica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ctr"/>
                </a:tc>
              </a:tr>
              <a:tr h="3280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13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Programas de apoio a estudantes com elevado desempenho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r>
                        <a:rPr lang="pt-BR" sz="1000" u="none" strike="noStrike" dirty="0" smtClean="0">
                          <a:effectLst/>
                        </a:rPr>
                        <a:t> Não</a:t>
                      </a:r>
                      <a:r>
                        <a:rPr lang="pt-BR" sz="1000" u="none" strike="noStrike" baseline="0" dirty="0" smtClean="0">
                          <a:effectLst/>
                        </a:rPr>
                        <a:t> se aplica</a:t>
                      </a:r>
                      <a:endParaRPr lang="pt-BR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r>
                        <a:rPr lang="pt-BR" sz="1000" u="none" strike="noStrike" dirty="0" smtClean="0">
                          <a:effectLst/>
                        </a:rPr>
                        <a:t>Não</a:t>
                      </a:r>
                      <a:r>
                        <a:rPr lang="pt-BR" sz="1000" u="none" strike="noStrike" baseline="0" dirty="0" smtClean="0">
                          <a:effectLst/>
                        </a:rPr>
                        <a:t> se aplica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ctr"/>
                </a:tc>
              </a:tr>
            </a:tbl>
          </a:graphicData>
        </a:graphic>
      </p:graphicFrame>
      <p:sp>
        <p:nvSpPr>
          <p:cNvPr id="17" name="CaixaDeTexto 16"/>
          <p:cNvSpPr txBox="1"/>
          <p:nvPr/>
        </p:nvSpPr>
        <p:spPr>
          <a:xfrm>
            <a:off x="420460" y="5282466"/>
            <a:ext cx="8255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 fórmulas para apresentação desses indicadores estão nos itens de 1 a 6 do TAM – Termo de Acordo e </a:t>
            </a:r>
          </a:p>
          <a:p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Metas</a:t>
            </a:r>
            <a:r>
              <a:rPr lang="pt-BR" dirty="0" smtClean="0"/>
              <a:t>.</a:t>
            </a:r>
          </a:p>
          <a:p>
            <a:endParaRPr lang="pt-B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campos que não possuem informação devem estar zerados ou informando que </a:t>
            </a:r>
            <a:r>
              <a:rPr lang="pt-BR" sz="12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NÃO SE APLICA</a:t>
            </a: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Espaço Reservado para Número de Slide 2"/>
          <p:cNvSpPr txBox="1">
            <a:spLocks/>
          </p:cNvSpPr>
          <p:nvPr/>
        </p:nvSpPr>
        <p:spPr>
          <a:xfrm>
            <a:off x="6915745" y="64007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3A79C4-C572-4802-9FC4-41FDA137EAFB}" type="slidenum">
              <a:rPr lang="pt-BR" b="1" smtClean="0">
                <a:solidFill>
                  <a:schemeClr val="tx1"/>
                </a:solidFill>
              </a:rPr>
              <a:pPr/>
              <a:t>4</a:t>
            </a:fld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5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707461"/>
            <a:ext cx="6030416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do acompanhamento das Metas do Termo de Acordos e Metas (TAM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e PDI;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intranet.ufpr.br/sigea/img/acord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48" y="689970"/>
            <a:ext cx="1896145" cy="108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420460" y="5282466"/>
            <a:ext cx="8255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 fórmulas para apresentação desses indicadores estão nos itens de 1 a 6 do TAM – Termo de Acordo e </a:t>
            </a:r>
          </a:p>
          <a:p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Metas</a:t>
            </a:r>
            <a:r>
              <a:rPr lang="pt-BR" dirty="0" smtClean="0"/>
              <a:t>.</a:t>
            </a:r>
          </a:p>
          <a:p>
            <a:endParaRPr lang="pt-B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campos que não possuem informação devem estar zerados ou informando que </a:t>
            </a:r>
            <a:r>
              <a:rPr lang="pt-BR" sz="12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NÃO SE APLICA</a:t>
            </a: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43775"/>
              </p:ext>
            </p:extLst>
          </p:nvPr>
        </p:nvGraphicFramePr>
        <p:xfrm>
          <a:off x="457200" y="2132856"/>
          <a:ext cx="8229600" cy="2736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5797"/>
                <a:gridCol w="545797"/>
                <a:gridCol w="3470930"/>
                <a:gridCol w="1833538"/>
                <a:gridCol w="1833538"/>
              </a:tblGrid>
              <a:tr h="3420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effectLst/>
                        </a:rPr>
                        <a:t>ITEM (TAM)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ctr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effectLst/>
                        </a:rPr>
                        <a:t>Acadêmicos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effectLst/>
                        </a:rPr>
                        <a:t>INDICADORES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 smtClean="0">
                          <a:effectLst/>
                        </a:rPr>
                        <a:t>EXERCÍCIO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20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effectLst/>
                        </a:rPr>
                        <a:t>2016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effectLst/>
                        </a:rPr>
                        <a:t>2015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ctr"/>
                </a:tc>
              </a:tr>
              <a:tr h="3420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14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Pesquisa e Inovação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r>
                        <a:rPr lang="pt-BR" sz="1000" u="none" strike="noStrike" dirty="0" smtClean="0">
                          <a:effectLst/>
                        </a:rPr>
                        <a:t>Não</a:t>
                      </a:r>
                      <a:r>
                        <a:rPr lang="pt-BR" sz="1000" u="none" strike="noStrike" baseline="0" dirty="0" smtClean="0">
                          <a:effectLst/>
                        </a:rPr>
                        <a:t> se aplica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r>
                        <a:rPr lang="pt-BR" sz="1000" u="none" strike="noStrike" dirty="0" smtClean="0">
                          <a:effectLst/>
                        </a:rPr>
                        <a:t>Não</a:t>
                      </a:r>
                      <a:r>
                        <a:rPr lang="pt-BR" sz="1000" u="none" strike="noStrike" baseline="0" dirty="0" smtClean="0">
                          <a:effectLst/>
                        </a:rPr>
                        <a:t> se aplica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ctr"/>
                </a:tc>
              </a:tr>
              <a:tr h="3420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15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Projetos de Ação Social</a:t>
                      </a:r>
                      <a:endParaRPr lang="pt-BR" sz="1000" b="1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r>
                        <a:rPr lang="pt-BR" sz="1000" b="1" u="none" strike="noStrike" dirty="0" smtClean="0">
                          <a:solidFill>
                            <a:srgbClr val="FFFF00"/>
                          </a:solidFill>
                          <a:effectLst/>
                        </a:rPr>
                        <a:t>02</a:t>
                      </a:r>
                      <a:endParaRPr lang="pt-BR" sz="1000" b="1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 smtClean="0">
                          <a:solidFill>
                            <a:srgbClr val="FFFF00"/>
                          </a:solidFill>
                          <a:effectLst/>
                        </a:rPr>
                        <a:t>02</a:t>
                      </a:r>
                      <a:r>
                        <a:rPr lang="pt-BR" sz="10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pt-BR" sz="1000" b="1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16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Núcleo de Inovação Tecnológica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 smtClean="0">
                          <a:effectLst/>
                        </a:rPr>
                        <a:t>Não</a:t>
                      </a:r>
                      <a:r>
                        <a:rPr lang="pt-BR" sz="1000" u="none" strike="noStrike" baseline="0" dirty="0" smtClean="0">
                          <a:effectLst/>
                        </a:rPr>
                        <a:t> se aplica </a:t>
                      </a:r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r>
                        <a:rPr lang="pt-BR" sz="1000" u="none" strike="noStrike" dirty="0" smtClean="0">
                          <a:effectLst/>
                        </a:rPr>
                        <a:t>Não</a:t>
                      </a:r>
                      <a:r>
                        <a:rPr lang="pt-BR" sz="1000" u="none" strike="noStrike" baseline="0" dirty="0" smtClean="0">
                          <a:effectLst/>
                        </a:rPr>
                        <a:t> se aplica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ctr"/>
                </a:tc>
              </a:tr>
              <a:tr h="3420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17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u="none" strike="noStrike" dirty="0" smtClean="0">
                          <a:solidFill>
                            <a:srgbClr val="FFFF00"/>
                          </a:solidFill>
                          <a:effectLst/>
                        </a:rPr>
                        <a:t>Programas </a:t>
                      </a:r>
                      <a:r>
                        <a:rPr lang="pt-BR" sz="10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de Ensino, Pesquisa e </a:t>
                      </a:r>
                      <a:r>
                        <a:rPr lang="pt-BR" sz="1000" b="1" u="none" strike="noStrike" dirty="0" smtClean="0">
                          <a:solidFill>
                            <a:srgbClr val="FFFF00"/>
                          </a:solidFill>
                          <a:effectLst/>
                        </a:rPr>
                        <a:t>Extensão* </a:t>
                      </a:r>
                      <a:r>
                        <a:rPr lang="pt-BR" sz="10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Intercampi e </a:t>
                      </a:r>
                      <a:r>
                        <a:rPr lang="pt-BR" sz="1000" b="1" u="none" strike="noStrike" dirty="0" smtClean="0">
                          <a:solidFill>
                            <a:srgbClr val="FFFF00"/>
                          </a:solidFill>
                          <a:effectLst/>
                        </a:rPr>
                        <a:t>Interinstitucionais</a:t>
                      </a:r>
                      <a:endParaRPr lang="pt-BR" sz="1000" b="1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r>
                        <a:rPr lang="pt-BR" sz="1000" b="1" u="none" strike="noStrike" dirty="0" smtClean="0">
                          <a:solidFill>
                            <a:srgbClr val="FFFF00"/>
                          </a:solidFill>
                          <a:effectLst/>
                        </a:rPr>
                        <a:t>03</a:t>
                      </a:r>
                      <a:endParaRPr lang="pt-BR" sz="1000" b="1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r>
                        <a:rPr lang="pt-BR" sz="1000" b="1" u="none" strike="noStrike" dirty="0" smtClean="0">
                          <a:solidFill>
                            <a:srgbClr val="FFFF00"/>
                          </a:solidFill>
                          <a:effectLst/>
                        </a:rPr>
                        <a:t>02</a:t>
                      </a:r>
                      <a:endParaRPr lang="pt-BR" sz="1000" b="1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18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SIMEC, SISTec e Sistema de Registro de Preços do MEC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r>
                        <a:rPr lang="pt-BR" sz="1000" u="none" strike="noStrike" dirty="0" smtClean="0">
                          <a:effectLst/>
                        </a:rPr>
                        <a:t>Não</a:t>
                      </a:r>
                      <a:r>
                        <a:rPr lang="pt-BR" sz="1000" u="none" strike="noStrike" baseline="0" dirty="0" smtClean="0">
                          <a:effectLst/>
                        </a:rPr>
                        <a:t> se aplica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r>
                        <a:rPr lang="pt-BR" sz="1000" u="none" strike="noStrike" dirty="0" smtClean="0">
                          <a:effectLst/>
                        </a:rPr>
                        <a:t>Não</a:t>
                      </a:r>
                      <a:r>
                        <a:rPr lang="pt-BR" sz="1000" u="none" strike="noStrike" baseline="0" dirty="0" smtClean="0">
                          <a:effectLst/>
                        </a:rPr>
                        <a:t> se aplica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ctr"/>
                </a:tc>
              </a:tr>
              <a:tr h="3420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19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SIGA-EPT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r>
                        <a:rPr lang="pt-BR" sz="1000" u="none" strike="noStrike" dirty="0" smtClean="0">
                          <a:effectLst/>
                        </a:rPr>
                        <a:t>Não</a:t>
                      </a:r>
                      <a:r>
                        <a:rPr lang="pt-BR" sz="1000" u="none" strike="noStrike" baseline="0" dirty="0" smtClean="0">
                          <a:effectLst/>
                        </a:rPr>
                        <a:t> se aplica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 smtClean="0">
                          <a:effectLst/>
                        </a:rPr>
                        <a:t>Não</a:t>
                      </a:r>
                      <a:r>
                        <a:rPr lang="pt-BR" sz="1000" u="none" strike="noStrike" baseline="0" dirty="0" smtClean="0">
                          <a:effectLst/>
                        </a:rPr>
                        <a:t> se aplica </a:t>
                      </a:r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ctr"/>
                </a:tc>
              </a:tr>
            </a:tbl>
          </a:graphicData>
        </a:graphic>
      </p:graphicFrame>
      <p:sp>
        <p:nvSpPr>
          <p:cNvPr id="20" name="Espaço Reservado para Número de Slide 2"/>
          <p:cNvSpPr txBox="1">
            <a:spLocks/>
          </p:cNvSpPr>
          <p:nvPr/>
        </p:nvSpPr>
        <p:spPr>
          <a:xfrm>
            <a:off x="6915745" y="64007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3A79C4-C572-4802-9FC4-41FDA137EAFB}" type="slidenum">
              <a:rPr lang="pt-BR" b="1" smtClean="0">
                <a:solidFill>
                  <a:schemeClr val="tx1"/>
                </a:solidFill>
              </a:rPr>
              <a:pPr/>
              <a:t>5</a:t>
            </a:fld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19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188640"/>
            <a:ext cx="6030416" cy="72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do acompanhamento das Metas do Termo de Acordos e Metas (TAM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intranet.ufpr.br/sigea/img/acord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48" y="44624"/>
            <a:ext cx="1896145" cy="108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288154"/>
              </p:ext>
            </p:extLst>
          </p:nvPr>
        </p:nvGraphicFramePr>
        <p:xfrm>
          <a:off x="260948" y="1196752"/>
          <a:ext cx="862385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3850"/>
              </a:tblGrid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A PROEX tem a missão de formular, planejar, fomentar e acompanhar as politicas de Extensão no IFAM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/>
                        <a:t>Item 8. Programa de Formação Inicial e Continuada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 smtClean="0"/>
                        <a:t>Programa PROFIC. Edital </a:t>
                      </a:r>
                      <a:r>
                        <a:rPr lang="pt-BR" sz="1500" baseline="0" dirty="0" smtClean="0"/>
                        <a:t>contínuo </a:t>
                      </a:r>
                      <a:r>
                        <a:rPr lang="pt-BR" sz="1500" dirty="0" smtClean="0"/>
                        <a:t>para incentivo a oferta de cursos FIC,</a:t>
                      </a:r>
                      <a:r>
                        <a:rPr lang="pt-BR" sz="1500" baseline="0" dirty="0" smtClean="0"/>
                        <a:t> por semestre. </a:t>
                      </a:r>
                      <a:r>
                        <a:rPr lang="pt-BR" sz="1500" dirty="0" smtClean="0"/>
                        <a:t> </a:t>
                      </a:r>
                    </a:p>
                    <a:p>
                      <a:r>
                        <a:rPr lang="pt-BR" sz="1500" dirty="0" smtClean="0"/>
                        <a:t>Programa Nacional de Acesso ao Ensino Técnico</a:t>
                      </a:r>
                      <a:r>
                        <a:rPr lang="pt-BR" sz="1500" baseline="0" dirty="0" smtClean="0"/>
                        <a:t> e Emprego (Pronatec)</a:t>
                      </a:r>
                      <a:endParaRPr lang="pt-BR" sz="1500" dirty="0"/>
                    </a:p>
                  </a:txBody>
                  <a:tcPr/>
                </a:tc>
              </a:tr>
              <a:tr h="20826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/>
                        <a:t>Item 15. Projetos de Ação Social  </a:t>
                      </a:r>
                    </a:p>
                    <a:p>
                      <a:r>
                        <a:rPr lang="pt-BR" sz="1500" dirty="0" smtClean="0"/>
                        <a:t>NAPNE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500" dirty="0" smtClean="0"/>
                        <a:t>Fomento a realização dos encontros das subcoordenações;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500" dirty="0" smtClean="0"/>
                        <a:t>Aumento do nº de subcoordenações; (11 subcoordenações)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500" dirty="0" smtClean="0"/>
                        <a:t>Comissão multidisciplinar para apoio aos alunos com deficiência.</a:t>
                      </a:r>
                    </a:p>
                    <a:p>
                      <a:r>
                        <a:rPr lang="pt-BR" sz="1500" dirty="0" smtClean="0"/>
                        <a:t>NUPA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500" dirty="0" smtClean="0"/>
                        <a:t>Fomento a realização dos encontros das subcoordenações;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500" dirty="0" smtClean="0"/>
                        <a:t>Aumento do nº de subcoordenações; (09 subcoordenações)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500" dirty="0" smtClean="0"/>
                        <a:t>Curso em parceria com a Marinha do Brasil;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500" dirty="0" smtClean="0"/>
                        <a:t>Edital de fomento para realização</a:t>
                      </a:r>
                      <a:r>
                        <a:rPr lang="pt-BR" sz="1500" baseline="0" dirty="0" smtClean="0"/>
                        <a:t> de eventos;</a:t>
                      </a:r>
                      <a:endParaRPr lang="pt-BR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/>
                        <a:t>Item 17. Programas</a:t>
                      </a:r>
                      <a:r>
                        <a:rPr lang="pt-BR" sz="1500" b="1" baseline="0" dirty="0" smtClean="0"/>
                        <a:t> de Ensino, Pesquisa e Extensão* intercampi e insterinstitucionais </a:t>
                      </a:r>
                      <a:r>
                        <a:rPr lang="pt-BR" sz="1500" b="1" dirty="0" smtClean="0"/>
                        <a:t> </a:t>
                      </a:r>
                    </a:p>
                    <a:p>
                      <a:r>
                        <a:rPr lang="pt-BR" sz="1500" dirty="0" smtClean="0"/>
                        <a:t>Programa de bolsas PIBEX -  Edital nº 002-PROEX/IFAM – 60 Projetos aprovados / 109 bolsas </a:t>
                      </a:r>
                    </a:p>
                    <a:p>
                      <a:r>
                        <a:rPr lang="pt-BR" sz="1500" dirty="0" smtClean="0"/>
                        <a:t>Programa de Apoio</a:t>
                      </a:r>
                      <a:r>
                        <a:rPr lang="pt-BR" sz="1500" baseline="0" dirty="0" smtClean="0"/>
                        <a:t> a E</a:t>
                      </a:r>
                      <a:r>
                        <a:rPr lang="pt-BR" sz="1500" dirty="0" smtClean="0"/>
                        <a:t>ventos PAEVE  - Edital nº</a:t>
                      </a:r>
                      <a:r>
                        <a:rPr lang="pt-BR" sz="1500" baseline="0" dirty="0" smtClean="0"/>
                        <a:t> 003 e nº 004 – 14 Mostras de Extensão e 34 propostas selecionadas e 32 executadas. </a:t>
                      </a:r>
                      <a:endParaRPr lang="pt-BR" sz="1500" dirty="0" smtClean="0"/>
                    </a:p>
                    <a:p>
                      <a:r>
                        <a:rPr lang="pt-BR" sz="1500" dirty="0" smtClean="0"/>
                        <a:t>Programa PROFIC</a:t>
                      </a:r>
                      <a:endParaRPr lang="pt-BR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Espaço Reservado para Número de Slide 2"/>
          <p:cNvSpPr txBox="1">
            <a:spLocks/>
          </p:cNvSpPr>
          <p:nvPr/>
        </p:nvSpPr>
        <p:spPr>
          <a:xfrm>
            <a:off x="6915745" y="64007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3A79C4-C572-4802-9FC4-41FDA137EAFB}" type="slidenum">
              <a:rPr lang="pt-BR" b="1" smtClean="0">
                <a:solidFill>
                  <a:schemeClr val="tx1"/>
                </a:solidFill>
              </a:rPr>
              <a:pPr/>
              <a:t>6</a:t>
            </a:fld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45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707461"/>
            <a:ext cx="6030416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TEMA II -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Avaliação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tratativas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fragilidades encontradas na Avaliação de 2015 (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Pontos fracos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ameaças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34" y="338129"/>
            <a:ext cx="1543254" cy="1855373"/>
          </a:xfrm>
          <a:prstGeom prst="rect">
            <a:avLst/>
          </a:prstGeom>
        </p:spPr>
      </p:pic>
      <p:sp>
        <p:nvSpPr>
          <p:cNvPr id="20" name="Espaço Reservado para Número de Slide 2"/>
          <p:cNvSpPr txBox="1">
            <a:spLocks/>
          </p:cNvSpPr>
          <p:nvPr/>
        </p:nvSpPr>
        <p:spPr>
          <a:xfrm>
            <a:off x="6915745" y="64007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3A79C4-C572-4802-9FC4-41FDA137EAFB}" type="slidenum">
              <a:rPr lang="pt-BR" b="1" smtClean="0">
                <a:solidFill>
                  <a:schemeClr val="tx1"/>
                </a:solidFill>
              </a:rPr>
              <a:pPr/>
              <a:t>7</a:t>
            </a:fld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03648" y="2564904"/>
            <a:ext cx="66967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PONTOS </a:t>
            </a:r>
            <a:r>
              <a:rPr lang="pt-BR" sz="2000" b="1" dirty="0" smtClean="0"/>
              <a:t>FRACOS apontados na avaliação da Gestão 2015</a:t>
            </a:r>
          </a:p>
          <a:p>
            <a:endParaRPr lang="pt-BR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 smtClean="0"/>
              <a:t> </a:t>
            </a:r>
            <a:r>
              <a:rPr lang="pt-BR" sz="2000" dirty="0"/>
              <a:t>Bem-estar do </a:t>
            </a:r>
            <a:r>
              <a:rPr lang="pt-BR" sz="2000" dirty="0" smtClean="0"/>
              <a:t>servidor;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 smtClean="0"/>
              <a:t>Capacitação </a:t>
            </a:r>
            <a:r>
              <a:rPr lang="pt-BR" sz="2000" dirty="0"/>
              <a:t>do </a:t>
            </a:r>
            <a:r>
              <a:rPr lang="pt-BR" sz="2000" dirty="0" smtClean="0"/>
              <a:t>servidor;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 smtClean="0"/>
              <a:t>Controle </a:t>
            </a:r>
            <a:r>
              <a:rPr lang="pt-BR" sz="2000" dirty="0"/>
              <a:t>de demandas</a:t>
            </a:r>
            <a:r>
              <a:rPr lang="pt-BR" sz="2000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 smtClean="0"/>
              <a:t> </a:t>
            </a:r>
            <a:r>
              <a:rPr lang="pt-BR" sz="2000" dirty="0"/>
              <a:t>Incentivo à pesquisa</a:t>
            </a:r>
            <a:r>
              <a:rPr lang="pt-BR" sz="2000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 smtClean="0"/>
              <a:t> </a:t>
            </a:r>
            <a:r>
              <a:rPr lang="pt-BR" sz="2000" dirty="0"/>
              <a:t>Planejamento</a:t>
            </a:r>
            <a:r>
              <a:rPr lang="pt-BR" sz="2000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 smtClean="0"/>
              <a:t> </a:t>
            </a:r>
            <a:r>
              <a:rPr lang="pt-BR" sz="2000" dirty="0"/>
              <a:t>Relacionamento Interpessoal.</a:t>
            </a:r>
          </a:p>
        </p:txBody>
      </p:sp>
    </p:spTree>
    <p:extLst>
      <p:ext uri="{BB962C8B-B14F-4D97-AF65-F5344CB8AC3E}">
        <p14:creationId xmlns:p14="http://schemas.microsoft.com/office/powerpoint/2010/main" val="290458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707461"/>
            <a:ext cx="6030416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TEMA II -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Avaliação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tratativas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fragilidades encontradas na Avaliação de 2015 (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Pontos fracos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ameaças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34" y="338129"/>
            <a:ext cx="1543254" cy="1855373"/>
          </a:xfrm>
          <a:prstGeom prst="rect">
            <a:avLst/>
          </a:prstGeom>
        </p:spPr>
      </p:pic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244324"/>
              </p:ext>
            </p:extLst>
          </p:nvPr>
        </p:nvGraphicFramePr>
        <p:xfrm>
          <a:off x="251520" y="2541488"/>
          <a:ext cx="8568951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19"/>
                <a:gridCol w="2945252"/>
                <a:gridCol w="27433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Capacitação do servidor 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Planejamento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Controle  de demandas </a:t>
                      </a:r>
                      <a:endParaRPr lang="pt-BR" dirty="0"/>
                    </a:p>
                  </a:txBody>
                  <a:tcPr anchor="ctr"/>
                </a:tc>
              </a:tr>
              <a:tr h="185420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Demanda</a:t>
                      </a:r>
                      <a:r>
                        <a:rPr lang="pt-BR" baseline="0" dirty="0" smtClean="0"/>
                        <a:t> 20554 – Capacitação dos Servidores da PROEX. Em 2016, 05 servidores da PROEX participaram em cursos de capacitação de curta duração. A PROEX destinou também recursos orçamentários para apoio da capacitação em nível de mestrado de 01 servidora.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As demandas da PROEX são planejadas</a:t>
                      </a:r>
                      <a:r>
                        <a:rPr lang="pt-BR" baseline="0" dirty="0" smtClean="0"/>
                        <a:t> coletivamente com todas as coordenações.  São realizadas reuniões para definição das demandas.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Desde a concepção do PDA as Coordenações participam</a:t>
                      </a:r>
                      <a:r>
                        <a:rPr lang="pt-BR" baseline="0" dirty="0" smtClean="0"/>
                        <a:t> de sua elaboração. Em seguida o acompanhamento e atualização é responsabilidades de cada Coordenação, assim é possível que as demandas sejam atualizadas e acompanhadas.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Espaço Reservado para Número de Slide 2"/>
          <p:cNvSpPr txBox="1">
            <a:spLocks/>
          </p:cNvSpPr>
          <p:nvPr/>
        </p:nvSpPr>
        <p:spPr>
          <a:xfrm>
            <a:off x="6915745" y="64007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3A79C4-C572-4802-9FC4-41FDA137EAFB}" type="slidenum">
              <a:rPr lang="pt-BR" b="1" smtClean="0">
                <a:solidFill>
                  <a:schemeClr val="tx1"/>
                </a:solidFill>
              </a:rPr>
              <a:pPr/>
              <a:t>8</a:t>
            </a:fld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30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" y="0"/>
            <a:ext cx="1872208" cy="1934156"/>
          </a:xfrm>
          <a:prstGeom prst="rect">
            <a:avLst/>
          </a:prstGeom>
        </p:spPr>
      </p:pic>
      <p:sp>
        <p:nvSpPr>
          <p:cNvPr id="17" name="Retângulo de cantos arredondados 16"/>
          <p:cNvSpPr/>
          <p:nvPr/>
        </p:nvSpPr>
        <p:spPr>
          <a:xfrm>
            <a:off x="2555776" y="2420888"/>
            <a:ext cx="4678209" cy="15841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pt-BR" sz="3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Tema IV</a:t>
            </a:r>
          </a:p>
          <a:p>
            <a:pPr lvl="0" algn="ctr"/>
            <a:r>
              <a:rPr lang="pt-BR" sz="3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Demandas do PDA 2016</a:t>
            </a:r>
          </a:p>
        </p:txBody>
      </p:sp>
      <p:sp>
        <p:nvSpPr>
          <p:cNvPr id="18" name="Espaço Reservado para Número de Slide 2"/>
          <p:cNvSpPr txBox="1">
            <a:spLocks/>
          </p:cNvSpPr>
          <p:nvPr/>
        </p:nvSpPr>
        <p:spPr>
          <a:xfrm>
            <a:off x="6915745" y="64007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3A79C4-C572-4802-9FC4-41FDA137EAFB}" type="slidenum">
              <a:rPr lang="pt-BR" b="1" smtClean="0">
                <a:solidFill>
                  <a:schemeClr val="tx1"/>
                </a:solidFill>
              </a:rPr>
              <a:pPr/>
              <a:t>9</a:t>
            </a:fld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63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2142</TotalTime>
  <Words>2284</Words>
  <Application>Microsoft Office PowerPoint</Application>
  <PresentationFormat>Apresentação na tela (4:3)</PresentationFormat>
  <Paragraphs>400</Paragraphs>
  <Slides>26</Slides>
  <Notes>26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- Troca do Gestor de Extensão nos Campi;  - Falta de articulação entre o Gestor de Extensão e os coordenadores de atividades de extensão no Campus;  - Pendências em Editais, não cumprimento de prazos, prestação de contas, relatórios incompletos, etc.  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Erlison Soares Lima</dc:creator>
  <cp:lastModifiedBy>Aline Zorzi Schultheis</cp:lastModifiedBy>
  <cp:revision>85</cp:revision>
  <dcterms:created xsi:type="dcterms:W3CDTF">2015-03-03T18:02:17Z</dcterms:created>
  <dcterms:modified xsi:type="dcterms:W3CDTF">2017-02-21T15:32:05Z</dcterms:modified>
</cp:coreProperties>
</file>