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7" r:id="rId4"/>
    <p:sldId id="268" r:id="rId5"/>
    <p:sldId id="264" r:id="rId6"/>
    <p:sldId id="269" r:id="rId7"/>
    <p:sldId id="26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387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474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429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39º COLDI – AVALIAÇÃO DA GESTÃO –  2016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Campus Tabatinga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69367"/>
              </p:ext>
            </p:extLst>
          </p:nvPr>
        </p:nvGraphicFramePr>
        <p:xfrm>
          <a:off x="700731" y="1777464"/>
          <a:ext cx="7759700" cy="3307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351"/>
                <a:gridCol w="609351"/>
                <a:gridCol w="3960779"/>
                <a:gridCol w="885463"/>
                <a:gridCol w="866420"/>
                <a:gridCol w="828336"/>
              </a:tblGrid>
              <a:tr h="4134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INDICADORES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346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2016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>
                          <a:effectLst/>
                        </a:rPr>
                        <a:t>2015</a:t>
                      </a:r>
                      <a:endParaRPr lang="pt-BR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>
                          <a:effectLst/>
                        </a:rPr>
                        <a:t>2014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1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Eficiência da Instituição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86,37%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90,97%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2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Eficácia da Instituição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2078,26%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1613,01%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-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3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trabalho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25,83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14,92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26,11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4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técnicos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100%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100%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Percentual de vagas em cursos de formação de Professores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0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34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>
                          <a:effectLst/>
                        </a:rPr>
                        <a:t>6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PROEJA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52099" y="5282466"/>
            <a:ext cx="7816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 smtClean="0"/>
              <a:t>.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campos que não possuem informação devem estar zerados ou informando que </a:t>
            </a:r>
            <a:r>
              <a:rPr lang="pt-BR" sz="1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945651"/>
              </p:ext>
            </p:extLst>
          </p:nvPr>
        </p:nvGraphicFramePr>
        <p:xfrm>
          <a:off x="457200" y="1598301"/>
          <a:ext cx="8229600" cy="3414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97"/>
                <a:gridCol w="545797"/>
                <a:gridCol w="3470930"/>
                <a:gridCol w="1833538"/>
                <a:gridCol w="1833538"/>
              </a:tblGrid>
              <a:tr h="3794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Acadêmicos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INDICADORES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 smtClean="0">
                          <a:effectLst/>
                        </a:rPr>
                        <a:t>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943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 dirty="0">
                          <a:effectLst/>
                        </a:rPr>
                        <a:t>7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Programa de melhoria da qualidade da educação básica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2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Programa de Formação Inicial e continuada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1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Oferta de cursos a distância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10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Forma de acesso ao ensino Tecnico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Processo seletivo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Processo</a:t>
                      </a:r>
                      <a:r>
                        <a:rPr lang="pt-BR" sz="1000" u="none" strike="noStrike" baseline="0" dirty="0" smtClean="0">
                          <a:effectLst/>
                        </a:rPr>
                        <a:t> Seletivo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11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Forma de acesso ao ensino Superior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12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Forma de Acesso às Licenciaturas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Processo seletivo - Demandantes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7943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13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Programas de apoio a estudantes com elevado desempenho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-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420460" y="5282466"/>
            <a:ext cx="8255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 smtClean="0"/>
              <a:t>.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campos que não possuem informação devem estar zerados ou informando que </a:t>
            </a:r>
            <a:r>
              <a:rPr lang="pt-BR" sz="1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PDI;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420460" y="5282466"/>
            <a:ext cx="8255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fórmulas para apresentação desses indicadores estão nos itens de 1 a 6 do TAM – Termo de Acordo e 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</a:t>
            </a:r>
            <a:r>
              <a:rPr lang="pt-BR" dirty="0" smtClean="0"/>
              <a:t>.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campos que não possuem informação devem estar zerados ou informando que </a:t>
            </a:r>
            <a:r>
              <a:rPr lang="pt-BR" sz="12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NÃO SE APLICA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578148"/>
              </p:ext>
            </p:extLst>
          </p:nvPr>
        </p:nvGraphicFramePr>
        <p:xfrm>
          <a:off x="457200" y="1679096"/>
          <a:ext cx="8229600" cy="3190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97"/>
                <a:gridCol w="545797"/>
                <a:gridCol w="3470930"/>
                <a:gridCol w="1833538"/>
                <a:gridCol w="1833538"/>
              </a:tblGrid>
              <a:tr h="398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ITEM (TAM)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Acadêmicos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>
                          <a:effectLst/>
                        </a:rPr>
                        <a:t>INDICADORES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 smtClean="0">
                          <a:effectLst/>
                        </a:rPr>
                        <a:t>EXERCÍCIO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987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2016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u="none" strike="noStrike" dirty="0">
                          <a:effectLst/>
                        </a:rPr>
                        <a:t>2015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9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14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Pesquisa e Inovação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15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25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9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15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Projetos de Ação Social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5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9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16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Núcleo de Inovação Tecnológica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9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17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Progrmas de Ensino, Pesquisa e Extensão Intercampi e Inter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4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9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18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SIMEC, SISTec e Sistema de Registro de Preços do MEC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  <a:tr h="3987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u="none" strike="noStrike">
                          <a:effectLst/>
                        </a:rPr>
                        <a:t>19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>
                          <a:effectLst/>
                        </a:rPr>
                        <a:t>SIGA-EPT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 </a:t>
                      </a:r>
                      <a:r>
                        <a:rPr lang="pt-BR" sz="1000" u="none" strike="noStrike" dirty="0" smtClean="0">
                          <a:effectLst/>
                        </a:rPr>
                        <a:t>0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7" marR="8537" marT="853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1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001134" y="2235636"/>
            <a:ext cx="77415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Melhoria de fornecimento de Internet;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Acesso ao Campus ( pavimentação);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Estrutura de Laboratório;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Expansão das UEPs;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Convênios com instituições Internacionais ( formalização das parcerias);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/>
              <a:t> </a:t>
            </a:r>
            <a:r>
              <a:rPr lang="pt-BR" sz="2400" dirty="0" smtClean="0"/>
              <a:t>Acervo bibliográfico;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Mobilidade de servidores ( SIAS, acompanhamento de cônjuge);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400" dirty="0" smtClean="0"/>
              <a:t>Acompanhar  e avaliar o planejamento.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04862" y="147307"/>
            <a:ext cx="6030416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TEMA III -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47646"/>
              </p:ext>
            </p:extLst>
          </p:nvPr>
        </p:nvGraphicFramePr>
        <p:xfrm>
          <a:off x="1547662" y="847325"/>
          <a:ext cx="7344817" cy="531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397"/>
                <a:gridCol w="4144298"/>
                <a:gridCol w="636374"/>
                <a:gridCol w="636374"/>
                <a:gridCol w="636374"/>
              </a:tblGrid>
              <a:tr h="2394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Indicadores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Exercícios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9495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800" b="1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>
                          <a:effectLst/>
                        </a:rPr>
                        <a:t>2016</a:t>
                      </a:r>
                      <a:endParaRPr lang="pt-BR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2015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2014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Candidato/Vaga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0,97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1,0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4,47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Ingressos/Aluno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31,28%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20,66%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16,65%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Concluintes/Aluno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1,55%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2,84%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4,80%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50,0%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78,95%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95,92%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Retenção do Fluxo Escolar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56,82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56,87%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69,25%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139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Relação de Alunos/Docente em Tempo Integral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33,64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21,75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26,11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Administrativos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Gastos Correntes por Aluno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3.294,08 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Percentual de Gastos com Pessoal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949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Percentual de Gastos com outros Custeios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 NA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>
                          <a:effectLst/>
                        </a:rPr>
                        <a:t> 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Investimentos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54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Socioeconômico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(0 – 0,5SM)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84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5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(0,5 – 1SM)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115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5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(1 – 1,5SM)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99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5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(1,5 – 2,5SM)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41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5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Número de Alunos Matriculados por Renda per Capita Familiar (2,5 – 3SM) 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21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474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Titulação do Corpo Docente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3,30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3,02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2,56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03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506930" cy="1556792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510997" y="707461"/>
            <a:ext cx="75975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err="1" smtClean="0"/>
              <a:t>Parfor</a:t>
            </a:r>
            <a:r>
              <a:rPr lang="pt-BR" sz="2400" dirty="0" smtClean="0"/>
              <a:t> Licenciatura em Física;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Realização das Semanas de Pesquisa, Extensão e de Cursos;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Tratativas com instituições internacionais;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Implantação Laboratório de Cultura de Tecidos e Estação de Piscicultura;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Prêmio IFAM Empreendedor no setor de recursos pesqueiros;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/>
              <a:t>Mestrado em Ensino de Ciências Ambientais – UFAM/USP.</a:t>
            </a:r>
          </a:p>
        </p:txBody>
      </p:sp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659</Words>
  <Application>Microsoft Office PowerPoint</Application>
  <PresentationFormat>Apresentação na tela (4:3)</PresentationFormat>
  <Paragraphs>226</Paragraphs>
  <Slides>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75</cp:revision>
  <dcterms:created xsi:type="dcterms:W3CDTF">2015-03-03T18:02:17Z</dcterms:created>
  <dcterms:modified xsi:type="dcterms:W3CDTF">2017-02-23T16:02:29Z</dcterms:modified>
</cp:coreProperties>
</file>