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jpg" ContentType="image/jpeg"/>
  <Default Extension="rels" ContentType="application/vnd.openxmlformats-package.relationships+xml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charts/chart2.xml" ContentType="application/vnd.openxmlformats-officedocument.drawingml.chart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charts/chart3.xml" ContentType="application/vnd.openxmlformats-officedocument.drawingml.chart+xml"/>
  <Override PartName="/ppt/notesSlides/notesSlide41.xml" ContentType="application/vnd.openxmlformats-officedocument.presentationml.notesSlide+xml"/>
  <Override PartName="/ppt/charts/chart4.xml" ContentType="application/vnd.openxmlformats-officedocument.drawingml.chart+xml"/>
  <Override PartName="/ppt/notesSlides/notesSlide42.xml" ContentType="application/vnd.openxmlformats-officedocument.presentationml.notesSlide+xml"/>
  <Override PartName="/ppt/charts/chart5.xml" ContentType="application/vnd.openxmlformats-officedocument.drawingml.chart+xml"/>
  <Override PartName="/ppt/notesSlides/notesSlide43.xml" ContentType="application/vnd.openxmlformats-officedocument.presentationml.notesSlide+xml"/>
  <Override PartName="/ppt/charts/chart6.xml" ContentType="application/vnd.openxmlformats-officedocument.drawingml.chart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charts/chart7.xml" ContentType="application/vnd.openxmlformats-officedocument.drawingml.chart+xml"/>
  <Override PartName="/ppt/notesSlides/notesSlide74.xml" ContentType="application/vnd.openxmlformats-officedocument.presentationml.notesSlide+xml"/>
  <Override PartName="/ppt/charts/chart8.xml" ContentType="application/vnd.openxmlformats-officedocument.drawingml.chart+xml"/>
  <Override PartName="/ppt/notesSlides/notesSlide75.xml" ContentType="application/vnd.openxmlformats-officedocument.presentationml.notesSlide+xml"/>
  <Override PartName="/ppt/charts/chart9.xml" ContentType="application/vnd.openxmlformats-officedocument.drawingml.chart+xml"/>
  <Override PartName="/ppt/notesSlides/notesSlide76.xml" ContentType="application/vnd.openxmlformats-officedocument.presentationml.notesSlide+xml"/>
  <Override PartName="/ppt/charts/chart10.xml" ContentType="application/vnd.openxmlformats-officedocument.drawingml.chart+xml"/>
  <Override PartName="/ppt/notesSlides/notesSlide77.xml" ContentType="application/vnd.openxmlformats-officedocument.presentationml.notesSlide+xml"/>
  <Override PartName="/ppt/charts/chart11.xml" ContentType="application/vnd.openxmlformats-officedocument.drawingml.chart+xml"/>
  <Override PartName="/ppt/notesSlides/notesSlide78.xml" ContentType="application/vnd.openxmlformats-officedocument.presentationml.notesSlide+xml"/>
  <Override PartName="/ppt/charts/chart12.xml" ContentType="application/vnd.openxmlformats-officedocument.drawingml.chart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2"/>
  </p:notesMasterIdLst>
  <p:handoutMasterIdLst>
    <p:handoutMasterId r:id="rId93"/>
  </p:handoutMasterIdLst>
  <p:sldIdLst>
    <p:sldId id="277" r:id="rId2"/>
    <p:sldId id="279" r:id="rId3"/>
    <p:sldId id="346" r:id="rId4"/>
    <p:sldId id="348" r:id="rId5"/>
    <p:sldId id="350" r:id="rId6"/>
    <p:sldId id="351" r:id="rId7"/>
    <p:sldId id="352" r:id="rId8"/>
    <p:sldId id="353" r:id="rId9"/>
    <p:sldId id="354" r:id="rId10"/>
    <p:sldId id="355" r:id="rId11"/>
    <p:sldId id="357" r:id="rId12"/>
    <p:sldId id="358" r:id="rId13"/>
    <p:sldId id="359" r:id="rId14"/>
    <p:sldId id="360" r:id="rId15"/>
    <p:sldId id="361" r:id="rId16"/>
    <p:sldId id="362" r:id="rId17"/>
    <p:sldId id="363" r:id="rId18"/>
    <p:sldId id="349" r:id="rId19"/>
    <p:sldId id="415" r:id="rId20"/>
    <p:sldId id="364" r:id="rId21"/>
    <p:sldId id="365" r:id="rId22"/>
    <p:sldId id="367" r:id="rId23"/>
    <p:sldId id="368" r:id="rId24"/>
    <p:sldId id="369" r:id="rId25"/>
    <p:sldId id="370" r:id="rId26"/>
    <p:sldId id="371" r:id="rId27"/>
    <p:sldId id="280" r:id="rId28"/>
    <p:sldId id="416" r:id="rId29"/>
    <p:sldId id="372" r:id="rId30"/>
    <p:sldId id="373" r:id="rId31"/>
    <p:sldId id="374" r:id="rId32"/>
    <p:sldId id="375" r:id="rId33"/>
    <p:sldId id="376" r:id="rId34"/>
    <p:sldId id="281" r:id="rId35"/>
    <p:sldId id="282" r:id="rId36"/>
    <p:sldId id="283" r:id="rId37"/>
    <p:sldId id="455" r:id="rId38"/>
    <p:sldId id="485" r:id="rId39"/>
    <p:sldId id="456" r:id="rId40"/>
    <p:sldId id="457" r:id="rId41"/>
    <p:sldId id="458" r:id="rId42"/>
    <p:sldId id="459" r:id="rId43"/>
    <p:sldId id="460" r:id="rId44"/>
    <p:sldId id="461" r:id="rId45"/>
    <p:sldId id="462" r:id="rId46"/>
    <p:sldId id="463" r:id="rId47"/>
    <p:sldId id="464" r:id="rId48"/>
    <p:sldId id="486" r:id="rId49"/>
    <p:sldId id="465" r:id="rId50"/>
    <p:sldId id="466" r:id="rId51"/>
    <p:sldId id="467" r:id="rId52"/>
    <p:sldId id="468" r:id="rId53"/>
    <p:sldId id="469" r:id="rId54"/>
    <p:sldId id="470" r:id="rId55"/>
    <p:sldId id="472" r:id="rId56"/>
    <p:sldId id="473" r:id="rId57"/>
    <p:sldId id="474" r:id="rId58"/>
    <p:sldId id="475" r:id="rId59"/>
    <p:sldId id="476" r:id="rId60"/>
    <p:sldId id="488" r:id="rId61"/>
    <p:sldId id="489" r:id="rId62"/>
    <p:sldId id="477" r:id="rId63"/>
    <p:sldId id="478" r:id="rId64"/>
    <p:sldId id="479" r:id="rId65"/>
    <p:sldId id="480" r:id="rId66"/>
    <p:sldId id="481" r:id="rId67"/>
    <p:sldId id="482" r:id="rId68"/>
    <p:sldId id="483" r:id="rId69"/>
    <p:sldId id="484" r:id="rId70"/>
    <p:sldId id="502" r:id="rId71"/>
    <p:sldId id="509" r:id="rId72"/>
    <p:sldId id="503" r:id="rId73"/>
    <p:sldId id="504" r:id="rId74"/>
    <p:sldId id="505" r:id="rId75"/>
    <p:sldId id="506" r:id="rId76"/>
    <p:sldId id="507" r:id="rId77"/>
    <p:sldId id="508" r:id="rId78"/>
    <p:sldId id="491" r:id="rId79"/>
    <p:sldId id="497" r:id="rId80"/>
    <p:sldId id="498" r:id="rId81"/>
    <p:sldId id="499" r:id="rId82"/>
    <p:sldId id="500" r:id="rId83"/>
    <p:sldId id="501" r:id="rId84"/>
    <p:sldId id="496" r:id="rId85"/>
    <p:sldId id="381" r:id="rId86"/>
    <p:sldId id="454" r:id="rId87"/>
    <p:sldId id="490" r:id="rId88"/>
    <p:sldId id="382" r:id="rId89"/>
    <p:sldId id="487" r:id="rId90"/>
    <p:sldId id="383" r:id="rId91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32" autoAdjust="0"/>
    <p:restoredTop sz="94660"/>
  </p:normalViewPr>
  <p:slideViewPr>
    <p:cSldViewPr>
      <p:cViewPr>
        <p:scale>
          <a:sx n="118" d="100"/>
          <a:sy n="118" d="100"/>
        </p:scale>
        <p:origin x="-1368" y="-15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notesMaster" Target="notesMasters/notesMaster1.xml"/><Relationship Id="rId93" Type="http://schemas.openxmlformats.org/officeDocument/2006/relationships/handoutMaster" Target="handoutMasters/handoutMaster1.xml"/><Relationship Id="rId94" Type="http://schemas.openxmlformats.org/officeDocument/2006/relationships/printerSettings" Target="printerSettings/printerSettings1.bin"/><Relationship Id="rId95" Type="http://schemas.openxmlformats.org/officeDocument/2006/relationships/presProps" Target="presProps.xml"/><Relationship Id="rId96" Type="http://schemas.openxmlformats.org/officeDocument/2006/relationships/viewProps" Target="viewProps.xml"/><Relationship Id="rId97" Type="http://schemas.openxmlformats.org/officeDocument/2006/relationships/theme" Target="theme/theme1.xml"/><Relationship Id="rId98" Type="http://schemas.openxmlformats.org/officeDocument/2006/relationships/tableStyles" Target="tableStyles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oleObject" Target="Pasta1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SAMSUNG:Ant&#243;nio%20Neto%2019set2016:Ant&#243;nio%20Neto%20Docs%2019set2016:IFAM-Reitoria:PROEN%20-%20Pr&#243;-Reitoria%20de%20Ensino:Avalia&#231;&#227;o:Indicadores%20de%20ensino%20-%202016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SAMSUNG:Ant&#243;nio%20Neto%2019set2016:Ant&#243;nio%20Neto%20Docs%2019set2016:IFAM-Reitoria:PROEN%20-%20Pr&#243;-Reitoria%20de%20Ensino:Avalia&#231;&#227;o:Indicadores%20de%20ensino%20-%202016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SAMSUNG:Ant&#243;nio%20Neto%2019set2016:Ant&#243;nio%20Neto%20Docs%2019set2016:IFAM-Reitoria:PROEN%20-%20Pr&#243;-Reitoria%20de%20Ensino:Avalia&#231;&#227;o:Indicadores%20de%20ensino%20-%202016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268007\Desktop\Avalia&#231;&#227;o%20PROEN%202016\C&#243;pia%20de%20Proeja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1805730\AppData\Local\Temp\Gr&#225;ficos%20Oferta%202013-2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1805730\AppData\Local\Temp\Gr&#225;ficos%20Oferta%202013-2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1805730\Desktop\Gr&#225;ficos%20UAB%20-%20Oferta%202014-2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1805730\Desktop\Gr&#225;ficos%20UAB%20-%20Oferta%202014-2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SAMSUNG:Ant&#243;nio%20Neto%2019set2016:Ant&#243;nio%20Neto%20Docs%2019set2016:IFAM-Reitoria:PROEN%20-%20Pr&#243;-Reitoria%20de%20Ensino:Avalia&#231;&#227;o:Indicadores%20de%20ensino%20-%202016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SAMSUNG:Ant&#243;nio%20Neto%2019set2016:Ant&#243;nio%20Neto%20Docs%2019set2016:IFAM-Reitoria:PROEN%20-%20Pr&#243;-Reitoria%20de%20Ensino:Avalia&#231;&#227;o:Indicadores%20de%20ensino%20-%202016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SAMSUNG:Ant&#243;nio%20Neto%2019set2016:Ant&#243;nio%20Neto%20Docs%2019set2016:IFAM-Reitoria:PROEN%20-%20Pr&#243;-Reitoria%20de%20Ensino:Avalia&#231;&#227;o:Indicadores%20de%20ensino%20-%202016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0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Plan1!$A$2:$A$6</c:f>
              <c:strCache>
                <c:ptCount val="5"/>
                <c:pt idx="0">
                  <c:v>INTEGRADA</c:v>
                </c:pt>
                <c:pt idx="1">
                  <c:v>SUBSEQUENTE</c:v>
                </c:pt>
                <c:pt idx="2">
                  <c:v>SUBSEQUENTE/EAD</c:v>
                </c:pt>
                <c:pt idx="3">
                  <c:v>INTEGRADA na Modalidade EJA</c:v>
                </c:pt>
                <c:pt idx="4">
                  <c:v>CONCOMITANTE/PRONATEC</c:v>
                </c:pt>
              </c:strCache>
            </c:strRef>
          </c:cat>
          <c:val>
            <c:numRef>
              <c:f>Plan1!$B$2:$B$6</c:f>
              <c:numCache>
                <c:formatCode>General</c:formatCode>
                <c:ptCount val="5"/>
                <c:pt idx="0">
                  <c:v>50.0</c:v>
                </c:pt>
                <c:pt idx="1">
                  <c:v>77.0</c:v>
                </c:pt>
                <c:pt idx="2">
                  <c:v>30.0</c:v>
                </c:pt>
                <c:pt idx="3">
                  <c:v>15.0</c:v>
                </c:pt>
                <c:pt idx="4">
                  <c:v>40.0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/>
      <c:overlay val="0"/>
      <c:txPr>
        <a:bodyPr/>
        <a:lstStyle/>
        <a:p>
          <a:pPr>
            <a:defRPr sz="1400" b="1" i="0" strike="noStrike" baseline="0"/>
          </a:pPr>
          <a:endParaRPr lang="en-US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ÍNDICE DE EFICI</a:t>
            </a:r>
            <a:r>
              <a:rPr lang="en-US" dirty="0" smtClean="0"/>
              <a:t>ÊNCIA ACADÊMICA</a:t>
            </a:r>
            <a:r>
              <a:rPr lang="en-US" dirty="0" smtClean="0"/>
              <a:t> – CONCLUINTES</a:t>
            </a:r>
            <a:endParaRPr lang="en-US" dirty="0"/>
          </a:p>
        </c:rich>
      </c:tx>
      <c:layout/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'indice eficiencia academica '!$A$3</c:f>
              <c:strCache>
                <c:ptCount val="1"/>
                <c:pt idx="0">
                  <c:v>Índice de Eficiência Acadêmica - Concluintes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5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'indice eficiencia academica '!$C$23:$C$37</c:f>
              <c:strCache>
                <c:ptCount val="15"/>
                <c:pt idx="0">
                  <c:v>Manaus Distrito Industrial</c:v>
                </c:pt>
                <c:pt idx="1">
                  <c:v>Manaus Centro</c:v>
                </c:pt>
                <c:pt idx="2">
                  <c:v>São Gabriel da Cachoeira</c:v>
                </c:pt>
                <c:pt idx="3">
                  <c:v>Tabatinga</c:v>
                </c:pt>
                <c:pt idx="4">
                  <c:v>Presidente Figueiredo</c:v>
                </c:pt>
                <c:pt idx="5">
                  <c:v>Coari</c:v>
                </c:pt>
                <c:pt idx="6">
                  <c:v>Itacoatiara</c:v>
                </c:pt>
                <c:pt idx="7">
                  <c:v>Maués</c:v>
                </c:pt>
                <c:pt idx="8">
                  <c:v>Lábrea</c:v>
                </c:pt>
                <c:pt idx="9">
                  <c:v>Manacapuru</c:v>
                </c:pt>
                <c:pt idx="10">
                  <c:v>Tefé</c:v>
                </c:pt>
                <c:pt idx="11">
                  <c:v>Eirunepé</c:v>
                </c:pt>
                <c:pt idx="12">
                  <c:v>Humaitá</c:v>
                </c:pt>
                <c:pt idx="13">
                  <c:v>Parintins</c:v>
                </c:pt>
                <c:pt idx="14">
                  <c:v>Manaus Zona Leste</c:v>
                </c:pt>
              </c:strCache>
            </c:strRef>
          </c:cat>
          <c:val>
            <c:numRef>
              <c:f>'indice eficiencia academica '!$B$23:$B$37</c:f>
              <c:numCache>
                <c:formatCode>0.00%</c:formatCode>
                <c:ptCount val="15"/>
                <c:pt idx="0">
                  <c:v>0.298181818181818</c:v>
                </c:pt>
                <c:pt idx="1">
                  <c:v>0.371158392434988</c:v>
                </c:pt>
                <c:pt idx="2">
                  <c:v>0.483766233766234</c:v>
                </c:pt>
                <c:pt idx="3">
                  <c:v>0.5</c:v>
                </c:pt>
                <c:pt idx="4">
                  <c:v>0.559748427672956</c:v>
                </c:pt>
                <c:pt idx="5">
                  <c:v>0.618257261410788</c:v>
                </c:pt>
                <c:pt idx="6">
                  <c:v>0.684210526315789</c:v>
                </c:pt>
                <c:pt idx="7">
                  <c:v>0.710982658959538</c:v>
                </c:pt>
                <c:pt idx="8">
                  <c:v>0.732620320855615</c:v>
                </c:pt>
                <c:pt idx="9">
                  <c:v>0.747899159663865</c:v>
                </c:pt>
                <c:pt idx="10">
                  <c:v>0.754098360655738</c:v>
                </c:pt>
                <c:pt idx="11">
                  <c:v>0.771084337349398</c:v>
                </c:pt>
                <c:pt idx="12">
                  <c:v>0.88268156424581</c:v>
                </c:pt>
                <c:pt idx="13">
                  <c:v>0.931818181818182</c:v>
                </c:pt>
                <c:pt idx="14">
                  <c:v>0.993630573248408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77204616"/>
        <c:axId val="-2040875160"/>
      </c:barChart>
      <c:catAx>
        <c:axId val="-2077204616"/>
        <c:scaling>
          <c:orientation val="minMax"/>
        </c:scaling>
        <c:delete val="0"/>
        <c:axPos val="b"/>
        <c:majorTickMark val="out"/>
        <c:minorTickMark val="none"/>
        <c:tickLblPos val="nextTo"/>
        <c:crossAx val="-2040875160"/>
        <c:crosses val="autoZero"/>
        <c:auto val="1"/>
        <c:lblAlgn val="ctr"/>
        <c:lblOffset val="100"/>
        <c:noMultiLvlLbl val="0"/>
      </c:catAx>
      <c:valAx>
        <c:axId val="-2040875160"/>
        <c:scaling>
          <c:orientation val="minMax"/>
          <c:max val="1.0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crossAx val="-2077204616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ÍNDICE DE RETENÇ</a:t>
            </a:r>
            <a:r>
              <a:rPr lang="en-US" dirty="0" smtClean="0"/>
              <a:t>ÃO DO FLUXO ESCOLAR</a:t>
            </a:r>
            <a:endParaRPr lang="en-US" dirty="0"/>
          </a:p>
        </c:rich>
      </c:tx>
      <c:layout/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'Índice de Retenção'!$A$2</c:f>
              <c:strCache>
                <c:ptCount val="1"/>
                <c:pt idx="0">
                  <c:v>Índice de Retenção do Fluxo Escolar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5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'Índice de Retenção'!$A$4:$A$18</c:f>
              <c:strCache>
                <c:ptCount val="15"/>
                <c:pt idx="0">
                  <c:v>Manacapuru</c:v>
                </c:pt>
                <c:pt idx="1">
                  <c:v>Eirunepé</c:v>
                </c:pt>
                <c:pt idx="2">
                  <c:v>Itacoatiara</c:v>
                </c:pt>
                <c:pt idx="3">
                  <c:v>Presidente Figueiredo</c:v>
                </c:pt>
                <c:pt idx="4">
                  <c:v>Tefé</c:v>
                </c:pt>
                <c:pt idx="5">
                  <c:v>Maués</c:v>
                </c:pt>
                <c:pt idx="6">
                  <c:v>Lábrea</c:v>
                </c:pt>
                <c:pt idx="7">
                  <c:v>São Gabriel da Cachoeira</c:v>
                </c:pt>
                <c:pt idx="8">
                  <c:v>Manaus Zona Leste</c:v>
                </c:pt>
                <c:pt idx="9">
                  <c:v>Tabatinga</c:v>
                </c:pt>
                <c:pt idx="10">
                  <c:v>Coari</c:v>
                </c:pt>
                <c:pt idx="11">
                  <c:v>Manaus Distrito Industrial</c:v>
                </c:pt>
                <c:pt idx="12">
                  <c:v>Parintins</c:v>
                </c:pt>
                <c:pt idx="13">
                  <c:v>Manaus Centro</c:v>
                </c:pt>
                <c:pt idx="14">
                  <c:v>Humaitá</c:v>
                </c:pt>
              </c:strCache>
            </c:strRef>
          </c:cat>
          <c:val>
            <c:numRef>
              <c:f>'Índice de Retenção'!$D$4:$D$18</c:f>
              <c:numCache>
                <c:formatCode>0.00%</c:formatCode>
                <c:ptCount val="15"/>
                <c:pt idx="0">
                  <c:v>0.103092783505155</c:v>
                </c:pt>
                <c:pt idx="1">
                  <c:v>0.123684210526316</c:v>
                </c:pt>
                <c:pt idx="2">
                  <c:v>0.284839203675345</c:v>
                </c:pt>
                <c:pt idx="3">
                  <c:v>0.387261146496815</c:v>
                </c:pt>
                <c:pt idx="4">
                  <c:v>0.431654676258993</c:v>
                </c:pt>
                <c:pt idx="5">
                  <c:v>0.477296726504752</c:v>
                </c:pt>
                <c:pt idx="6">
                  <c:v>0.507430997876858</c:v>
                </c:pt>
                <c:pt idx="7">
                  <c:v>0.532027128862095</c:v>
                </c:pt>
                <c:pt idx="8">
                  <c:v>0.542051756007394</c:v>
                </c:pt>
                <c:pt idx="9">
                  <c:v>0.568243243243243</c:v>
                </c:pt>
                <c:pt idx="10">
                  <c:v>0.612694300518135</c:v>
                </c:pt>
                <c:pt idx="11">
                  <c:v>0.616211745244003</c:v>
                </c:pt>
                <c:pt idx="12">
                  <c:v>0.621121121121121</c:v>
                </c:pt>
                <c:pt idx="13">
                  <c:v>0.674990818949688</c:v>
                </c:pt>
                <c:pt idx="14">
                  <c:v>0.697311361665221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037209496"/>
        <c:axId val="2117132024"/>
      </c:barChart>
      <c:catAx>
        <c:axId val="2037209496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050" b="1"/>
            </a:pPr>
            <a:endParaRPr lang="en-US"/>
          </a:p>
        </c:txPr>
        <c:crossAx val="2117132024"/>
        <c:crosses val="autoZero"/>
        <c:auto val="1"/>
        <c:lblAlgn val="ctr"/>
        <c:lblOffset val="100"/>
        <c:noMultiLvlLbl val="0"/>
      </c:catAx>
      <c:valAx>
        <c:axId val="2117132024"/>
        <c:scaling>
          <c:orientation val="minMax"/>
          <c:max val="1.0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crossAx val="2037209496"/>
        <c:crosses val="autoZero"/>
        <c:crossBetween val="between"/>
        <c:majorUnit val="0.2"/>
      </c:valAx>
    </c:plotArea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RELAÇ</a:t>
            </a:r>
            <a:r>
              <a:rPr lang="en-US" dirty="0" smtClean="0"/>
              <a:t>ÃO ALUNO/PROFESSOR</a:t>
            </a:r>
            <a:r>
              <a:rPr lang="en-US" baseline="0" dirty="0" smtClean="0"/>
              <a:t> – RAP</a:t>
            </a:r>
            <a:endParaRPr lang="en-US" dirty="0"/>
          </a:p>
        </c:rich>
      </c:tx>
      <c:layout/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RAP!$A$1</c:f>
              <c:strCache>
                <c:ptCount val="1"/>
                <c:pt idx="0">
                  <c:v>Relação Aluno por Professor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RAP!$A$3:$A$17</c:f>
              <c:strCache>
                <c:ptCount val="15"/>
                <c:pt idx="0">
                  <c:v>PRESIDENTE FIGUEIREDO</c:v>
                </c:pt>
                <c:pt idx="1">
                  <c:v>MANACAPURU</c:v>
                </c:pt>
                <c:pt idx="2">
                  <c:v>EIRUNEPÉ</c:v>
                </c:pt>
                <c:pt idx="3">
                  <c:v>COARI</c:v>
                </c:pt>
                <c:pt idx="4">
                  <c:v>SÃO GABRIEL DA CACHOEIRA</c:v>
                </c:pt>
                <c:pt idx="5">
                  <c:v>MANAUS ZONA LESTE</c:v>
                </c:pt>
                <c:pt idx="6">
                  <c:v>ITACOATIARA</c:v>
                </c:pt>
                <c:pt idx="7">
                  <c:v>HUMAITÁ</c:v>
                </c:pt>
                <c:pt idx="8">
                  <c:v>MAUÉS</c:v>
                </c:pt>
                <c:pt idx="9">
                  <c:v>LÁBREA</c:v>
                </c:pt>
                <c:pt idx="10">
                  <c:v>MANAUS DISTRITO INDUSTRIAL</c:v>
                </c:pt>
                <c:pt idx="11">
                  <c:v>PARINTINS</c:v>
                </c:pt>
                <c:pt idx="12">
                  <c:v>TABATINGA</c:v>
                </c:pt>
                <c:pt idx="13">
                  <c:v>TEFÉ</c:v>
                </c:pt>
                <c:pt idx="14">
                  <c:v>MANAUS CENTRO</c:v>
                </c:pt>
              </c:strCache>
            </c:strRef>
          </c:cat>
          <c:val>
            <c:numRef>
              <c:f>RAP!$B$3:$B$17</c:f>
              <c:numCache>
                <c:formatCode>0.00</c:formatCode>
                <c:ptCount val="15"/>
                <c:pt idx="0">
                  <c:v>15.08115646258504</c:v>
                </c:pt>
                <c:pt idx="1">
                  <c:v>15.33841145833334</c:v>
                </c:pt>
                <c:pt idx="2">
                  <c:v>16.32596153846154</c:v>
                </c:pt>
                <c:pt idx="3">
                  <c:v>17.47036331300814</c:v>
                </c:pt>
                <c:pt idx="4">
                  <c:v>17.51641534335662</c:v>
                </c:pt>
                <c:pt idx="5">
                  <c:v>18.50968673539854</c:v>
                </c:pt>
                <c:pt idx="6">
                  <c:v>18.75012931034484</c:v>
                </c:pt>
                <c:pt idx="7">
                  <c:v>19.02027439024391</c:v>
                </c:pt>
                <c:pt idx="8">
                  <c:v>22.40845930232558</c:v>
                </c:pt>
                <c:pt idx="9">
                  <c:v>23.03883547008547</c:v>
                </c:pt>
                <c:pt idx="10">
                  <c:v>24.19646730885168</c:v>
                </c:pt>
                <c:pt idx="11">
                  <c:v>24.8148774509804</c:v>
                </c:pt>
                <c:pt idx="12">
                  <c:v>25.83305871212122</c:v>
                </c:pt>
                <c:pt idx="13">
                  <c:v>26.79537037037037</c:v>
                </c:pt>
                <c:pt idx="14">
                  <c:v>28.65924444724503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91136856"/>
        <c:axId val="2143259912"/>
      </c:barChart>
      <c:catAx>
        <c:axId val="-2091136856"/>
        <c:scaling>
          <c:orientation val="minMax"/>
        </c:scaling>
        <c:delete val="0"/>
        <c:axPos val="b"/>
        <c:majorTickMark val="out"/>
        <c:minorTickMark val="none"/>
        <c:tickLblPos val="nextTo"/>
        <c:crossAx val="2143259912"/>
        <c:crosses val="autoZero"/>
        <c:auto val="1"/>
        <c:lblAlgn val="ctr"/>
        <c:lblOffset val="100"/>
        <c:noMultiLvlLbl val="0"/>
      </c:catAx>
      <c:valAx>
        <c:axId val="2143259912"/>
        <c:scaling>
          <c:orientation val="minMax"/>
        </c:scaling>
        <c:delete val="0"/>
        <c:axPos val="l"/>
        <c:majorGridlines/>
        <c:numFmt formatCode="0" sourceLinked="0"/>
        <c:majorTickMark val="out"/>
        <c:minorTickMark val="none"/>
        <c:tickLblPos val="nextTo"/>
        <c:crossAx val="-2091136856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pieChart>
        <c:varyColors val="1"/>
        <c:ser>
          <c:idx val="0"/>
          <c:order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Plan1!$J$3:$J$4</c:f>
              <c:strCache>
                <c:ptCount val="2"/>
                <c:pt idx="0">
                  <c:v>Integrado</c:v>
                </c:pt>
                <c:pt idx="1">
                  <c:v>Proeja</c:v>
                </c:pt>
              </c:strCache>
            </c:strRef>
          </c:cat>
          <c:val>
            <c:numRef>
              <c:f>Plan1!$L$3:$L$4</c:f>
              <c:numCache>
                <c:formatCode>0.00%</c:formatCode>
                <c:ptCount val="2"/>
                <c:pt idx="0">
                  <c:v>0.869892833221701</c:v>
                </c:pt>
                <c:pt idx="1">
                  <c:v>0.130107166778299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/>
      <c:overlay val="0"/>
      <c:txPr>
        <a:bodyPr/>
        <a:lstStyle/>
        <a:p>
          <a:pPr rtl="0">
            <a:defRPr sz="1200" b="1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sz="1800" b="1" dirty="0"/>
              <a:t>Situação</a:t>
            </a:r>
            <a:r>
              <a:rPr lang="pt-BR" sz="1800" b="1" baseline="0" dirty="0"/>
              <a:t> dos Cursos - Oferta 2013/2</a:t>
            </a:r>
            <a:endParaRPr lang="pt-BR" sz="1800" b="1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'[Gráficos Oferta 2013-2.xlsx]Por Curso'!$B$1</c:f>
              <c:strCache>
                <c:ptCount val="1"/>
                <c:pt idx="0">
                  <c:v>MATRICULADOS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'[Gráficos Oferta 2013-2.xlsx]Por Curso'!$A$2:$A$15</c:f>
              <c:strCache>
                <c:ptCount val="14"/>
                <c:pt idx="0">
                  <c:v>ACS</c:v>
                </c:pt>
                <c:pt idx="1">
                  <c:v>AGROPECUÁRIA</c:v>
                </c:pt>
                <c:pt idx="2">
                  <c:v>ALIMENTAÇÃO</c:v>
                </c:pt>
                <c:pt idx="3">
                  <c:v>COMÉRCIO</c:v>
                </c:pt>
                <c:pt idx="4">
                  <c:v>LÍNGUA ESPANHOLA</c:v>
                </c:pt>
                <c:pt idx="5">
                  <c:v>EVENTOS</c:v>
                </c:pt>
                <c:pt idx="6">
                  <c:v>HOSPEDAGEM</c:v>
                </c:pt>
                <c:pt idx="7">
                  <c:v>INFRAESTRUTURA</c:v>
                </c:pt>
                <c:pt idx="8">
                  <c:v>LÍNGUA INGLESA</c:v>
                </c:pt>
                <c:pt idx="9">
                  <c:v>MEIO AMBIENTE</c:v>
                </c:pt>
                <c:pt idx="10">
                  <c:v>MULTIMEIOS</c:v>
                </c:pt>
                <c:pt idx="11">
                  <c:v>RECURSOS PESQUEIROS</c:v>
                </c:pt>
                <c:pt idx="12">
                  <c:v>REDES</c:v>
                </c:pt>
                <c:pt idx="13">
                  <c:v>SECRETARIA</c:v>
                </c:pt>
              </c:strCache>
            </c:strRef>
          </c:cat>
          <c:val>
            <c:numRef>
              <c:f>'[Gráficos Oferta 2013-2.xlsx]Por Curso'!$B$2:$B$15</c:f>
              <c:numCache>
                <c:formatCode>General</c:formatCode>
                <c:ptCount val="14"/>
                <c:pt idx="0">
                  <c:v>382.0</c:v>
                </c:pt>
                <c:pt idx="1">
                  <c:v>441.0</c:v>
                </c:pt>
                <c:pt idx="2">
                  <c:v>255.0</c:v>
                </c:pt>
                <c:pt idx="3">
                  <c:v>201.0</c:v>
                </c:pt>
                <c:pt idx="4">
                  <c:v>14.0</c:v>
                </c:pt>
                <c:pt idx="5">
                  <c:v>82.0</c:v>
                </c:pt>
                <c:pt idx="6">
                  <c:v>77.0</c:v>
                </c:pt>
                <c:pt idx="7">
                  <c:v>188.0</c:v>
                </c:pt>
                <c:pt idx="8">
                  <c:v>24.0</c:v>
                </c:pt>
                <c:pt idx="9">
                  <c:v>337.0</c:v>
                </c:pt>
                <c:pt idx="10">
                  <c:v>333.0</c:v>
                </c:pt>
                <c:pt idx="11">
                  <c:v>317.0</c:v>
                </c:pt>
                <c:pt idx="12">
                  <c:v>255.0</c:v>
                </c:pt>
                <c:pt idx="13">
                  <c:v>484.0</c:v>
                </c:pt>
              </c:numCache>
            </c:numRef>
          </c:val>
        </c:ser>
        <c:ser>
          <c:idx val="1"/>
          <c:order val="1"/>
          <c:tx>
            <c:strRef>
              <c:f>'[Gráficos Oferta 2013-2.xlsx]Por Curso'!$C$1</c:f>
              <c:strCache>
                <c:ptCount val="1"/>
                <c:pt idx="0">
                  <c:v>EVADIDOS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'[Gráficos Oferta 2013-2.xlsx]Por Curso'!$A$2:$A$15</c:f>
              <c:strCache>
                <c:ptCount val="14"/>
                <c:pt idx="0">
                  <c:v>ACS</c:v>
                </c:pt>
                <c:pt idx="1">
                  <c:v>AGROPECUÁRIA</c:v>
                </c:pt>
                <c:pt idx="2">
                  <c:v>ALIMENTAÇÃO</c:v>
                </c:pt>
                <c:pt idx="3">
                  <c:v>COMÉRCIO</c:v>
                </c:pt>
                <c:pt idx="4">
                  <c:v>LÍNGUA ESPANHOLA</c:v>
                </c:pt>
                <c:pt idx="5">
                  <c:v>EVENTOS</c:v>
                </c:pt>
                <c:pt idx="6">
                  <c:v>HOSPEDAGEM</c:v>
                </c:pt>
                <c:pt idx="7">
                  <c:v>INFRAESTRUTURA</c:v>
                </c:pt>
                <c:pt idx="8">
                  <c:v>LÍNGUA INGLESA</c:v>
                </c:pt>
                <c:pt idx="9">
                  <c:v>MEIO AMBIENTE</c:v>
                </c:pt>
                <c:pt idx="10">
                  <c:v>MULTIMEIOS</c:v>
                </c:pt>
                <c:pt idx="11">
                  <c:v>RECURSOS PESQUEIROS</c:v>
                </c:pt>
                <c:pt idx="12">
                  <c:v>REDES</c:v>
                </c:pt>
                <c:pt idx="13">
                  <c:v>SECRETARIA</c:v>
                </c:pt>
              </c:strCache>
            </c:strRef>
          </c:cat>
          <c:val>
            <c:numRef>
              <c:f>'[Gráficos Oferta 2013-2.xlsx]Por Curso'!$C$2:$C$15</c:f>
              <c:numCache>
                <c:formatCode>General</c:formatCode>
                <c:ptCount val="14"/>
                <c:pt idx="0">
                  <c:v>147.0</c:v>
                </c:pt>
                <c:pt idx="1">
                  <c:v>176.0</c:v>
                </c:pt>
                <c:pt idx="2">
                  <c:v>169.0</c:v>
                </c:pt>
                <c:pt idx="3">
                  <c:v>144.0</c:v>
                </c:pt>
                <c:pt idx="4">
                  <c:v>14.0</c:v>
                </c:pt>
                <c:pt idx="5">
                  <c:v>75.0</c:v>
                </c:pt>
                <c:pt idx="6">
                  <c:v>64.0</c:v>
                </c:pt>
                <c:pt idx="7">
                  <c:v>154.0</c:v>
                </c:pt>
                <c:pt idx="8">
                  <c:v>24.0</c:v>
                </c:pt>
                <c:pt idx="9">
                  <c:v>203.0</c:v>
                </c:pt>
                <c:pt idx="10">
                  <c:v>265.0</c:v>
                </c:pt>
                <c:pt idx="11">
                  <c:v>255.0</c:v>
                </c:pt>
                <c:pt idx="12">
                  <c:v>215.0</c:v>
                </c:pt>
                <c:pt idx="13">
                  <c:v>299.0</c:v>
                </c:pt>
              </c:numCache>
            </c:numRef>
          </c:val>
        </c:ser>
        <c:ser>
          <c:idx val="2"/>
          <c:order val="2"/>
          <c:tx>
            <c:strRef>
              <c:f>'[Gráficos Oferta 2013-2.xlsx]Por Curso'!$D$1</c:f>
              <c:strCache>
                <c:ptCount val="1"/>
                <c:pt idx="0">
                  <c:v>CONCLUDENTES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'[Gráficos Oferta 2013-2.xlsx]Por Curso'!$A$2:$A$15</c:f>
              <c:strCache>
                <c:ptCount val="14"/>
                <c:pt idx="0">
                  <c:v>ACS</c:v>
                </c:pt>
                <c:pt idx="1">
                  <c:v>AGROPECUÁRIA</c:v>
                </c:pt>
                <c:pt idx="2">
                  <c:v>ALIMENTAÇÃO</c:v>
                </c:pt>
                <c:pt idx="3">
                  <c:v>COMÉRCIO</c:v>
                </c:pt>
                <c:pt idx="4">
                  <c:v>LÍNGUA ESPANHOLA</c:v>
                </c:pt>
                <c:pt idx="5">
                  <c:v>EVENTOS</c:v>
                </c:pt>
                <c:pt idx="6">
                  <c:v>HOSPEDAGEM</c:v>
                </c:pt>
                <c:pt idx="7">
                  <c:v>INFRAESTRUTURA</c:v>
                </c:pt>
                <c:pt idx="8">
                  <c:v>LÍNGUA INGLESA</c:v>
                </c:pt>
                <c:pt idx="9">
                  <c:v>MEIO AMBIENTE</c:v>
                </c:pt>
                <c:pt idx="10">
                  <c:v>MULTIMEIOS</c:v>
                </c:pt>
                <c:pt idx="11">
                  <c:v>RECURSOS PESQUEIROS</c:v>
                </c:pt>
                <c:pt idx="12">
                  <c:v>REDES</c:v>
                </c:pt>
                <c:pt idx="13">
                  <c:v>SECRETARIA</c:v>
                </c:pt>
              </c:strCache>
            </c:strRef>
          </c:cat>
          <c:val>
            <c:numRef>
              <c:f>'[Gráficos Oferta 2013-2.xlsx]Por Curso'!$D$2:$D$15</c:f>
              <c:numCache>
                <c:formatCode>General</c:formatCode>
                <c:ptCount val="14"/>
                <c:pt idx="0">
                  <c:v>98.0</c:v>
                </c:pt>
                <c:pt idx="1">
                  <c:v>57.0</c:v>
                </c:pt>
                <c:pt idx="2">
                  <c:v>26.0</c:v>
                </c:pt>
                <c:pt idx="3">
                  <c:v>32.0</c:v>
                </c:pt>
                <c:pt idx="4">
                  <c:v>0.0</c:v>
                </c:pt>
                <c:pt idx="5">
                  <c:v>7.0</c:v>
                </c:pt>
                <c:pt idx="6">
                  <c:v>11.0</c:v>
                </c:pt>
                <c:pt idx="7">
                  <c:v>13.0</c:v>
                </c:pt>
                <c:pt idx="8">
                  <c:v>0.0</c:v>
                </c:pt>
                <c:pt idx="9">
                  <c:v>42.0</c:v>
                </c:pt>
                <c:pt idx="10">
                  <c:v>16.0</c:v>
                </c:pt>
                <c:pt idx="11">
                  <c:v>26.0</c:v>
                </c:pt>
                <c:pt idx="12">
                  <c:v>30.0</c:v>
                </c:pt>
                <c:pt idx="13">
                  <c:v>122.0</c:v>
                </c:pt>
              </c:numCache>
            </c:numRef>
          </c:val>
        </c:ser>
        <c:ser>
          <c:idx val="3"/>
          <c:order val="3"/>
          <c:tx>
            <c:strRef>
              <c:f>'[Gráficos Oferta 2013-2.xlsx]Por Curso'!$E$1</c:f>
              <c:strCache>
                <c:ptCount val="1"/>
                <c:pt idx="0">
                  <c:v>DIPLOMADOS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cat>
            <c:strRef>
              <c:f>'[Gráficos Oferta 2013-2.xlsx]Por Curso'!$A$2:$A$15</c:f>
              <c:strCache>
                <c:ptCount val="14"/>
                <c:pt idx="0">
                  <c:v>ACS</c:v>
                </c:pt>
                <c:pt idx="1">
                  <c:v>AGROPECUÁRIA</c:v>
                </c:pt>
                <c:pt idx="2">
                  <c:v>ALIMENTAÇÃO</c:v>
                </c:pt>
                <c:pt idx="3">
                  <c:v>COMÉRCIO</c:v>
                </c:pt>
                <c:pt idx="4">
                  <c:v>LÍNGUA ESPANHOLA</c:v>
                </c:pt>
                <c:pt idx="5">
                  <c:v>EVENTOS</c:v>
                </c:pt>
                <c:pt idx="6">
                  <c:v>HOSPEDAGEM</c:v>
                </c:pt>
                <c:pt idx="7">
                  <c:v>INFRAESTRUTURA</c:v>
                </c:pt>
                <c:pt idx="8">
                  <c:v>LÍNGUA INGLESA</c:v>
                </c:pt>
                <c:pt idx="9">
                  <c:v>MEIO AMBIENTE</c:v>
                </c:pt>
                <c:pt idx="10">
                  <c:v>MULTIMEIOS</c:v>
                </c:pt>
                <c:pt idx="11">
                  <c:v>RECURSOS PESQUEIROS</c:v>
                </c:pt>
                <c:pt idx="12">
                  <c:v>REDES</c:v>
                </c:pt>
                <c:pt idx="13">
                  <c:v>SECRETARIA</c:v>
                </c:pt>
              </c:strCache>
            </c:strRef>
          </c:cat>
          <c:val>
            <c:numRef>
              <c:f>'[Gráficos Oferta 2013-2.xlsx]Por Curso'!$E$2:$E$15</c:f>
              <c:numCache>
                <c:formatCode>General</c:formatCode>
                <c:ptCount val="14"/>
                <c:pt idx="0">
                  <c:v>137.0</c:v>
                </c:pt>
                <c:pt idx="1">
                  <c:v>208.0</c:v>
                </c:pt>
                <c:pt idx="2">
                  <c:v>60.0</c:v>
                </c:pt>
                <c:pt idx="3">
                  <c:v>25.0</c:v>
                </c:pt>
                <c:pt idx="4">
                  <c:v>0.0</c:v>
                </c:pt>
                <c:pt idx="5">
                  <c:v>0.0</c:v>
                </c:pt>
                <c:pt idx="6">
                  <c:v>2.0</c:v>
                </c:pt>
                <c:pt idx="7">
                  <c:v>21.0</c:v>
                </c:pt>
                <c:pt idx="8">
                  <c:v>0.0</c:v>
                </c:pt>
                <c:pt idx="9">
                  <c:v>92.0</c:v>
                </c:pt>
                <c:pt idx="10">
                  <c:v>52.0</c:v>
                </c:pt>
                <c:pt idx="11">
                  <c:v>36.0</c:v>
                </c:pt>
                <c:pt idx="12">
                  <c:v>10.0</c:v>
                </c:pt>
                <c:pt idx="13">
                  <c:v>63.0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22421880"/>
        <c:axId val="-2095195704"/>
      </c:barChart>
      <c:catAx>
        <c:axId val="2122421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95195704"/>
        <c:crosses val="autoZero"/>
        <c:auto val="1"/>
        <c:lblAlgn val="ctr"/>
        <c:lblOffset val="100"/>
        <c:noMultiLvlLbl val="0"/>
      </c:catAx>
      <c:valAx>
        <c:axId val="-2095195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224218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sz="1800" b="1" dirty="0"/>
              <a:t>Situação dos </a:t>
            </a:r>
            <a:r>
              <a:rPr lang="pt-BR" sz="1800" b="1" dirty="0" smtClean="0"/>
              <a:t>Polos</a:t>
            </a:r>
            <a:r>
              <a:rPr lang="pt-BR" sz="1800" b="1" baseline="0" dirty="0" smtClean="0"/>
              <a:t> </a:t>
            </a:r>
            <a:r>
              <a:rPr lang="pt-BR" sz="1800" b="1" baseline="0" dirty="0"/>
              <a:t>- Oferta 2013/2</a:t>
            </a:r>
            <a:endParaRPr lang="pt-BR" sz="1800" b="1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'[Gráficos Oferta 2013-2.xlsx]Por Polo'!$B$1</c:f>
              <c:strCache>
                <c:ptCount val="1"/>
                <c:pt idx="0">
                  <c:v>MATRICULADOS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'[Gráficos Oferta 2013-2.xlsx]Por Polo'!$A$2:$A$18</c:f>
              <c:strCache>
                <c:ptCount val="17"/>
                <c:pt idx="0">
                  <c:v>BARREIRINHA</c:v>
                </c:pt>
                <c:pt idx="1">
                  <c:v>BORBA</c:v>
                </c:pt>
                <c:pt idx="2">
                  <c:v>COARI</c:v>
                </c:pt>
                <c:pt idx="3">
                  <c:v>EIRUNEPÉ</c:v>
                </c:pt>
                <c:pt idx="4">
                  <c:v>ENVIRA</c:v>
                </c:pt>
                <c:pt idx="5">
                  <c:v>HUMAITÁ</c:v>
                </c:pt>
                <c:pt idx="6">
                  <c:v>IRANDUBA</c:v>
                </c:pt>
                <c:pt idx="7">
                  <c:v>LÁBREA</c:v>
                </c:pt>
                <c:pt idx="8">
                  <c:v>MANACAPURU</c:v>
                </c:pt>
                <c:pt idx="9">
                  <c:v>MANAQUIRI</c:v>
                </c:pt>
                <c:pt idx="10">
                  <c:v>MANAUS</c:v>
                </c:pt>
                <c:pt idx="11">
                  <c:v>MAUÉS</c:v>
                </c:pt>
                <c:pt idx="12">
                  <c:v>NOVO AIRÃO</c:v>
                </c:pt>
                <c:pt idx="13">
                  <c:v>PARINTINS</c:v>
                </c:pt>
                <c:pt idx="14">
                  <c:v>FIGUEIREDO</c:v>
                </c:pt>
                <c:pt idx="15">
                  <c:v>RIO PRETO</c:v>
                </c:pt>
                <c:pt idx="16">
                  <c:v>TABATINGA</c:v>
                </c:pt>
              </c:strCache>
            </c:strRef>
          </c:cat>
          <c:val>
            <c:numRef>
              <c:f>'[Gráficos Oferta 2013-2.xlsx]Por Polo'!$B$2:$B$18</c:f>
              <c:numCache>
                <c:formatCode>General</c:formatCode>
                <c:ptCount val="17"/>
                <c:pt idx="0">
                  <c:v>50.0</c:v>
                </c:pt>
                <c:pt idx="1">
                  <c:v>98.0</c:v>
                </c:pt>
                <c:pt idx="2">
                  <c:v>278.0</c:v>
                </c:pt>
                <c:pt idx="3">
                  <c:v>270.0</c:v>
                </c:pt>
                <c:pt idx="4">
                  <c:v>300.0</c:v>
                </c:pt>
                <c:pt idx="5">
                  <c:v>317.0</c:v>
                </c:pt>
                <c:pt idx="6">
                  <c:v>164.0</c:v>
                </c:pt>
                <c:pt idx="7">
                  <c:v>175.0</c:v>
                </c:pt>
                <c:pt idx="8">
                  <c:v>672.0</c:v>
                </c:pt>
                <c:pt idx="9">
                  <c:v>142.0</c:v>
                </c:pt>
                <c:pt idx="10">
                  <c:v>87.0</c:v>
                </c:pt>
                <c:pt idx="11">
                  <c:v>197.0</c:v>
                </c:pt>
                <c:pt idx="12">
                  <c:v>139.0</c:v>
                </c:pt>
                <c:pt idx="13">
                  <c:v>102.0</c:v>
                </c:pt>
                <c:pt idx="14">
                  <c:v>75.0</c:v>
                </c:pt>
                <c:pt idx="15">
                  <c:v>259.0</c:v>
                </c:pt>
                <c:pt idx="16">
                  <c:v>65.0</c:v>
                </c:pt>
              </c:numCache>
            </c:numRef>
          </c:val>
        </c:ser>
        <c:ser>
          <c:idx val="1"/>
          <c:order val="1"/>
          <c:tx>
            <c:strRef>
              <c:f>'[Gráficos Oferta 2013-2.xlsx]Por Polo'!$C$1</c:f>
              <c:strCache>
                <c:ptCount val="1"/>
                <c:pt idx="0">
                  <c:v>EVADIDOS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'[Gráficos Oferta 2013-2.xlsx]Por Polo'!$A$2:$A$18</c:f>
              <c:strCache>
                <c:ptCount val="17"/>
                <c:pt idx="0">
                  <c:v>BARREIRINHA</c:v>
                </c:pt>
                <c:pt idx="1">
                  <c:v>BORBA</c:v>
                </c:pt>
                <c:pt idx="2">
                  <c:v>COARI</c:v>
                </c:pt>
                <c:pt idx="3">
                  <c:v>EIRUNEPÉ</c:v>
                </c:pt>
                <c:pt idx="4">
                  <c:v>ENVIRA</c:v>
                </c:pt>
                <c:pt idx="5">
                  <c:v>HUMAITÁ</c:v>
                </c:pt>
                <c:pt idx="6">
                  <c:v>IRANDUBA</c:v>
                </c:pt>
                <c:pt idx="7">
                  <c:v>LÁBREA</c:v>
                </c:pt>
                <c:pt idx="8">
                  <c:v>MANACAPURU</c:v>
                </c:pt>
                <c:pt idx="9">
                  <c:v>MANAQUIRI</c:v>
                </c:pt>
                <c:pt idx="10">
                  <c:v>MANAUS</c:v>
                </c:pt>
                <c:pt idx="11">
                  <c:v>MAUÉS</c:v>
                </c:pt>
                <c:pt idx="12">
                  <c:v>NOVO AIRÃO</c:v>
                </c:pt>
                <c:pt idx="13">
                  <c:v>PARINTINS</c:v>
                </c:pt>
                <c:pt idx="14">
                  <c:v>FIGUEIREDO</c:v>
                </c:pt>
                <c:pt idx="15">
                  <c:v>RIO PRETO</c:v>
                </c:pt>
                <c:pt idx="16">
                  <c:v>TABATINGA</c:v>
                </c:pt>
              </c:strCache>
            </c:strRef>
          </c:cat>
          <c:val>
            <c:numRef>
              <c:f>'[Gráficos Oferta 2013-2.xlsx]Por Polo'!$C$2:$C$18</c:f>
              <c:numCache>
                <c:formatCode>General</c:formatCode>
                <c:ptCount val="17"/>
                <c:pt idx="0">
                  <c:v>8.0</c:v>
                </c:pt>
                <c:pt idx="1">
                  <c:v>53.0</c:v>
                </c:pt>
                <c:pt idx="2">
                  <c:v>175.0</c:v>
                </c:pt>
                <c:pt idx="3">
                  <c:v>161.0</c:v>
                </c:pt>
                <c:pt idx="4">
                  <c:v>196.0</c:v>
                </c:pt>
                <c:pt idx="5">
                  <c:v>217.0</c:v>
                </c:pt>
                <c:pt idx="6">
                  <c:v>97.0</c:v>
                </c:pt>
                <c:pt idx="7">
                  <c:v>88.0</c:v>
                </c:pt>
                <c:pt idx="8">
                  <c:v>435.0</c:v>
                </c:pt>
                <c:pt idx="9">
                  <c:v>80.0</c:v>
                </c:pt>
                <c:pt idx="10">
                  <c:v>80.0</c:v>
                </c:pt>
                <c:pt idx="11">
                  <c:v>154.0</c:v>
                </c:pt>
                <c:pt idx="12">
                  <c:v>78.0</c:v>
                </c:pt>
                <c:pt idx="13">
                  <c:v>59.0</c:v>
                </c:pt>
                <c:pt idx="14">
                  <c:v>57.0</c:v>
                </c:pt>
                <c:pt idx="15">
                  <c:v>222.0</c:v>
                </c:pt>
                <c:pt idx="16">
                  <c:v>44.0</c:v>
                </c:pt>
              </c:numCache>
            </c:numRef>
          </c:val>
        </c:ser>
        <c:ser>
          <c:idx val="2"/>
          <c:order val="2"/>
          <c:tx>
            <c:strRef>
              <c:f>'[Gráficos Oferta 2013-2.xlsx]Por Polo'!$D$1</c:f>
              <c:strCache>
                <c:ptCount val="1"/>
                <c:pt idx="0">
                  <c:v>CONCLUDENTES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'[Gráficos Oferta 2013-2.xlsx]Por Polo'!$A$2:$A$18</c:f>
              <c:strCache>
                <c:ptCount val="17"/>
                <c:pt idx="0">
                  <c:v>BARREIRINHA</c:v>
                </c:pt>
                <c:pt idx="1">
                  <c:v>BORBA</c:v>
                </c:pt>
                <c:pt idx="2">
                  <c:v>COARI</c:v>
                </c:pt>
                <c:pt idx="3">
                  <c:v>EIRUNEPÉ</c:v>
                </c:pt>
                <c:pt idx="4">
                  <c:v>ENVIRA</c:v>
                </c:pt>
                <c:pt idx="5">
                  <c:v>HUMAITÁ</c:v>
                </c:pt>
                <c:pt idx="6">
                  <c:v>IRANDUBA</c:v>
                </c:pt>
                <c:pt idx="7">
                  <c:v>LÁBREA</c:v>
                </c:pt>
                <c:pt idx="8">
                  <c:v>MANACAPURU</c:v>
                </c:pt>
                <c:pt idx="9">
                  <c:v>MANAQUIRI</c:v>
                </c:pt>
                <c:pt idx="10">
                  <c:v>MANAUS</c:v>
                </c:pt>
                <c:pt idx="11">
                  <c:v>MAUÉS</c:v>
                </c:pt>
                <c:pt idx="12">
                  <c:v>NOVO AIRÃO</c:v>
                </c:pt>
                <c:pt idx="13">
                  <c:v>PARINTINS</c:v>
                </c:pt>
                <c:pt idx="14">
                  <c:v>FIGUEIREDO</c:v>
                </c:pt>
                <c:pt idx="15">
                  <c:v>RIO PRETO</c:v>
                </c:pt>
                <c:pt idx="16">
                  <c:v>TABATINGA</c:v>
                </c:pt>
              </c:strCache>
            </c:strRef>
          </c:cat>
          <c:val>
            <c:numRef>
              <c:f>'[Gráficos Oferta 2013-2.xlsx]Por Polo'!$D$2:$D$18</c:f>
              <c:numCache>
                <c:formatCode>General</c:formatCode>
                <c:ptCount val="17"/>
                <c:pt idx="0">
                  <c:v>25.0</c:v>
                </c:pt>
                <c:pt idx="1">
                  <c:v>2.0</c:v>
                </c:pt>
                <c:pt idx="2">
                  <c:v>91.0</c:v>
                </c:pt>
                <c:pt idx="3">
                  <c:v>46.0</c:v>
                </c:pt>
                <c:pt idx="4">
                  <c:v>14.0</c:v>
                </c:pt>
                <c:pt idx="5">
                  <c:v>11.0</c:v>
                </c:pt>
                <c:pt idx="6">
                  <c:v>24.0</c:v>
                </c:pt>
                <c:pt idx="7">
                  <c:v>25.0</c:v>
                </c:pt>
                <c:pt idx="8">
                  <c:v>79.0</c:v>
                </c:pt>
                <c:pt idx="9">
                  <c:v>4.0</c:v>
                </c:pt>
                <c:pt idx="10">
                  <c:v>5.0</c:v>
                </c:pt>
                <c:pt idx="11">
                  <c:v>42.0</c:v>
                </c:pt>
                <c:pt idx="12">
                  <c:v>9.0</c:v>
                </c:pt>
                <c:pt idx="13">
                  <c:v>42.0</c:v>
                </c:pt>
                <c:pt idx="14">
                  <c:v>8.0</c:v>
                </c:pt>
                <c:pt idx="15">
                  <c:v>37.0</c:v>
                </c:pt>
                <c:pt idx="16">
                  <c:v>16.0</c:v>
                </c:pt>
              </c:numCache>
            </c:numRef>
          </c:val>
        </c:ser>
        <c:ser>
          <c:idx val="3"/>
          <c:order val="3"/>
          <c:tx>
            <c:strRef>
              <c:f>'[Gráficos Oferta 2013-2.xlsx]Por Polo'!$E$1</c:f>
              <c:strCache>
                <c:ptCount val="1"/>
                <c:pt idx="0">
                  <c:v>DIPLOMADOS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cat>
            <c:strRef>
              <c:f>'[Gráficos Oferta 2013-2.xlsx]Por Polo'!$A$2:$A$18</c:f>
              <c:strCache>
                <c:ptCount val="17"/>
                <c:pt idx="0">
                  <c:v>BARREIRINHA</c:v>
                </c:pt>
                <c:pt idx="1">
                  <c:v>BORBA</c:v>
                </c:pt>
                <c:pt idx="2">
                  <c:v>COARI</c:v>
                </c:pt>
                <c:pt idx="3">
                  <c:v>EIRUNEPÉ</c:v>
                </c:pt>
                <c:pt idx="4">
                  <c:v>ENVIRA</c:v>
                </c:pt>
                <c:pt idx="5">
                  <c:v>HUMAITÁ</c:v>
                </c:pt>
                <c:pt idx="6">
                  <c:v>IRANDUBA</c:v>
                </c:pt>
                <c:pt idx="7">
                  <c:v>LÁBREA</c:v>
                </c:pt>
                <c:pt idx="8">
                  <c:v>MANACAPURU</c:v>
                </c:pt>
                <c:pt idx="9">
                  <c:v>MANAQUIRI</c:v>
                </c:pt>
                <c:pt idx="10">
                  <c:v>MANAUS</c:v>
                </c:pt>
                <c:pt idx="11">
                  <c:v>MAUÉS</c:v>
                </c:pt>
                <c:pt idx="12">
                  <c:v>NOVO AIRÃO</c:v>
                </c:pt>
                <c:pt idx="13">
                  <c:v>PARINTINS</c:v>
                </c:pt>
                <c:pt idx="14">
                  <c:v>FIGUEIREDO</c:v>
                </c:pt>
                <c:pt idx="15">
                  <c:v>RIO PRETO</c:v>
                </c:pt>
                <c:pt idx="16">
                  <c:v>TABATINGA</c:v>
                </c:pt>
              </c:strCache>
            </c:strRef>
          </c:cat>
          <c:val>
            <c:numRef>
              <c:f>'[Gráficos Oferta 2013-2.xlsx]Por Polo'!$E$2:$E$18</c:f>
              <c:numCache>
                <c:formatCode>General</c:formatCode>
                <c:ptCount val="17"/>
                <c:pt idx="0">
                  <c:v>17.0</c:v>
                </c:pt>
                <c:pt idx="1">
                  <c:v>43.0</c:v>
                </c:pt>
                <c:pt idx="2">
                  <c:v>12.0</c:v>
                </c:pt>
                <c:pt idx="3">
                  <c:v>63.0</c:v>
                </c:pt>
                <c:pt idx="4">
                  <c:v>90.0</c:v>
                </c:pt>
                <c:pt idx="5">
                  <c:v>89.0</c:v>
                </c:pt>
                <c:pt idx="6">
                  <c:v>43.0</c:v>
                </c:pt>
                <c:pt idx="7">
                  <c:v>62.0</c:v>
                </c:pt>
                <c:pt idx="8">
                  <c:v>158.0</c:v>
                </c:pt>
                <c:pt idx="9">
                  <c:v>58.0</c:v>
                </c:pt>
                <c:pt idx="10">
                  <c:v>2.0</c:v>
                </c:pt>
                <c:pt idx="11">
                  <c:v>1.0</c:v>
                </c:pt>
                <c:pt idx="12">
                  <c:v>52.0</c:v>
                </c:pt>
                <c:pt idx="13">
                  <c:v>1.0</c:v>
                </c:pt>
                <c:pt idx="14">
                  <c:v>10.0</c:v>
                </c:pt>
                <c:pt idx="15">
                  <c:v>0.0</c:v>
                </c:pt>
                <c:pt idx="16">
                  <c:v>5.0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072937800"/>
        <c:axId val="-2046749096"/>
      </c:barChart>
      <c:catAx>
        <c:axId val="-2072937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46749096"/>
        <c:crosses val="autoZero"/>
        <c:auto val="1"/>
        <c:lblAlgn val="ctr"/>
        <c:lblOffset val="100"/>
        <c:noMultiLvlLbl val="0"/>
      </c:catAx>
      <c:valAx>
        <c:axId val="-2046749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29378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b="1" dirty="0"/>
              <a:t>Situação </a:t>
            </a:r>
            <a:r>
              <a:rPr lang="pt-BR" b="1" dirty="0" smtClean="0"/>
              <a:t>por </a:t>
            </a:r>
            <a:r>
              <a:rPr lang="pt-BR" b="1" dirty="0"/>
              <a:t>Curso - Oferta </a:t>
            </a:r>
            <a:r>
              <a:rPr lang="pt-BR" b="1" dirty="0" smtClean="0"/>
              <a:t>2014/2</a:t>
            </a:r>
            <a:endParaRPr lang="pt-BR" b="1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'Situação Por Curso'!$C$1</c:f>
              <c:strCache>
                <c:ptCount val="1"/>
                <c:pt idx="0">
                  <c:v>MATRICULADOS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multiLvlStrRef>
              <c:f>'Situação Por Curso'!$A$2:$B$9</c:f>
              <c:multiLvlStrCache>
                <c:ptCount val="8"/>
                <c:lvl>
                  <c:pt idx="0">
                    <c:v>2014/2</c:v>
                  </c:pt>
                  <c:pt idx="1">
                    <c:v>2014/2</c:v>
                  </c:pt>
                  <c:pt idx="2">
                    <c:v>2014/2</c:v>
                  </c:pt>
                  <c:pt idx="3">
                    <c:v>2014/2</c:v>
                  </c:pt>
                  <c:pt idx="4">
                    <c:v>2014/2</c:v>
                  </c:pt>
                  <c:pt idx="5">
                    <c:v>2014/2</c:v>
                  </c:pt>
                  <c:pt idx="6">
                    <c:v>2014/2</c:v>
                  </c:pt>
                  <c:pt idx="7">
                    <c:v>2014/2</c:v>
                  </c:pt>
                </c:lvl>
                <c:lvl>
                  <c:pt idx="0">
                    <c:v>Filosofia da Educação</c:v>
                  </c:pt>
                  <c:pt idx="1">
                    <c:v>Educação Musical</c:v>
                  </c:pt>
                  <c:pt idx="2">
                    <c:v>Gestão Pública</c:v>
                  </c:pt>
                  <c:pt idx="3">
                    <c:v>Licenciatura em Física</c:v>
                  </c:pt>
                  <c:pt idx="4">
                    <c:v>Educação do Campo</c:v>
                  </c:pt>
                  <c:pt idx="5">
                    <c:v>História, Cultura Africana e Afrobrasileira</c:v>
                  </c:pt>
                  <c:pt idx="6">
                    <c:v>Formação Pedagógica</c:v>
                  </c:pt>
                  <c:pt idx="7">
                    <c:v>Informática na Educação</c:v>
                  </c:pt>
                </c:lvl>
              </c:multiLvlStrCache>
            </c:multiLvlStrRef>
          </c:cat>
          <c:val>
            <c:numRef>
              <c:f>'Situação Por Curso'!$C$2:$C$9</c:f>
              <c:numCache>
                <c:formatCode>General</c:formatCode>
                <c:ptCount val="8"/>
                <c:pt idx="0">
                  <c:v>123.0</c:v>
                </c:pt>
                <c:pt idx="1">
                  <c:v>93.0</c:v>
                </c:pt>
                <c:pt idx="2">
                  <c:v>61.0</c:v>
                </c:pt>
                <c:pt idx="3">
                  <c:v>70.0</c:v>
                </c:pt>
                <c:pt idx="4">
                  <c:v>101.0</c:v>
                </c:pt>
                <c:pt idx="5">
                  <c:v>106.0</c:v>
                </c:pt>
                <c:pt idx="6">
                  <c:v>88.0</c:v>
                </c:pt>
                <c:pt idx="7">
                  <c:v>128.0</c:v>
                </c:pt>
              </c:numCache>
            </c:numRef>
          </c:val>
        </c:ser>
        <c:ser>
          <c:idx val="1"/>
          <c:order val="1"/>
          <c:tx>
            <c:strRef>
              <c:f>'Situação Por Curso'!$D$1</c:f>
              <c:strCache>
                <c:ptCount val="1"/>
                <c:pt idx="0">
                  <c:v>EVADIDOS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multiLvlStrRef>
              <c:f>'Situação Por Curso'!$A$2:$B$9</c:f>
              <c:multiLvlStrCache>
                <c:ptCount val="8"/>
                <c:lvl>
                  <c:pt idx="0">
                    <c:v>2014/2</c:v>
                  </c:pt>
                  <c:pt idx="1">
                    <c:v>2014/2</c:v>
                  </c:pt>
                  <c:pt idx="2">
                    <c:v>2014/2</c:v>
                  </c:pt>
                  <c:pt idx="3">
                    <c:v>2014/2</c:v>
                  </c:pt>
                  <c:pt idx="4">
                    <c:v>2014/2</c:v>
                  </c:pt>
                  <c:pt idx="5">
                    <c:v>2014/2</c:v>
                  </c:pt>
                  <c:pt idx="6">
                    <c:v>2014/2</c:v>
                  </c:pt>
                  <c:pt idx="7">
                    <c:v>2014/2</c:v>
                  </c:pt>
                </c:lvl>
                <c:lvl>
                  <c:pt idx="0">
                    <c:v>Filosofia da Educação</c:v>
                  </c:pt>
                  <c:pt idx="1">
                    <c:v>Educação Musical</c:v>
                  </c:pt>
                  <c:pt idx="2">
                    <c:v>Gestão Pública</c:v>
                  </c:pt>
                  <c:pt idx="3">
                    <c:v>Licenciatura em Física</c:v>
                  </c:pt>
                  <c:pt idx="4">
                    <c:v>Educação do Campo</c:v>
                  </c:pt>
                  <c:pt idx="5">
                    <c:v>História, Cultura Africana e Afrobrasileira</c:v>
                  </c:pt>
                  <c:pt idx="6">
                    <c:v>Formação Pedagógica</c:v>
                  </c:pt>
                  <c:pt idx="7">
                    <c:v>Informática na Educação</c:v>
                  </c:pt>
                </c:lvl>
              </c:multiLvlStrCache>
            </c:multiLvlStrRef>
          </c:cat>
          <c:val>
            <c:numRef>
              <c:f>'Situação Por Curso'!$D$2:$D$9</c:f>
              <c:numCache>
                <c:formatCode>General</c:formatCode>
                <c:ptCount val="8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0.0</c:v>
                </c:pt>
              </c:numCache>
            </c:numRef>
          </c:val>
        </c:ser>
        <c:ser>
          <c:idx val="2"/>
          <c:order val="2"/>
          <c:tx>
            <c:strRef>
              <c:f>'Situação Por Curso'!$E$1</c:f>
              <c:strCache>
                <c:ptCount val="1"/>
                <c:pt idx="0">
                  <c:v>CONCLUDENTES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multiLvlStrRef>
              <c:f>'Situação Por Curso'!$A$2:$B$9</c:f>
              <c:multiLvlStrCache>
                <c:ptCount val="8"/>
                <c:lvl>
                  <c:pt idx="0">
                    <c:v>2014/2</c:v>
                  </c:pt>
                  <c:pt idx="1">
                    <c:v>2014/2</c:v>
                  </c:pt>
                  <c:pt idx="2">
                    <c:v>2014/2</c:v>
                  </c:pt>
                  <c:pt idx="3">
                    <c:v>2014/2</c:v>
                  </c:pt>
                  <c:pt idx="4">
                    <c:v>2014/2</c:v>
                  </c:pt>
                  <c:pt idx="5">
                    <c:v>2014/2</c:v>
                  </c:pt>
                  <c:pt idx="6">
                    <c:v>2014/2</c:v>
                  </c:pt>
                  <c:pt idx="7">
                    <c:v>2014/2</c:v>
                  </c:pt>
                </c:lvl>
                <c:lvl>
                  <c:pt idx="0">
                    <c:v>Filosofia da Educação</c:v>
                  </c:pt>
                  <c:pt idx="1">
                    <c:v>Educação Musical</c:v>
                  </c:pt>
                  <c:pt idx="2">
                    <c:v>Gestão Pública</c:v>
                  </c:pt>
                  <c:pt idx="3">
                    <c:v>Licenciatura em Física</c:v>
                  </c:pt>
                  <c:pt idx="4">
                    <c:v>Educação do Campo</c:v>
                  </c:pt>
                  <c:pt idx="5">
                    <c:v>História, Cultura Africana e Afrobrasileira</c:v>
                  </c:pt>
                  <c:pt idx="6">
                    <c:v>Formação Pedagógica</c:v>
                  </c:pt>
                  <c:pt idx="7">
                    <c:v>Informática na Educação</c:v>
                  </c:pt>
                </c:lvl>
              </c:multiLvlStrCache>
            </c:multiLvlStrRef>
          </c:cat>
          <c:val>
            <c:numRef>
              <c:f>'Situação Por Curso'!$E$2:$E$9</c:f>
              <c:numCache>
                <c:formatCode>General</c:formatCode>
                <c:ptCount val="8"/>
                <c:pt idx="0">
                  <c:v>76.0</c:v>
                </c:pt>
                <c:pt idx="1">
                  <c:v>56.0</c:v>
                </c:pt>
                <c:pt idx="2">
                  <c:v>35.0</c:v>
                </c:pt>
                <c:pt idx="3">
                  <c:v>0.0</c:v>
                </c:pt>
                <c:pt idx="4">
                  <c:v>43.0</c:v>
                </c:pt>
                <c:pt idx="5">
                  <c:v>48.0</c:v>
                </c:pt>
                <c:pt idx="6">
                  <c:v>45.0</c:v>
                </c:pt>
                <c:pt idx="7">
                  <c:v>78.0</c:v>
                </c:pt>
              </c:numCache>
            </c:numRef>
          </c:val>
        </c:ser>
        <c:ser>
          <c:idx val="3"/>
          <c:order val="3"/>
          <c:tx>
            <c:strRef>
              <c:f>'Situação Por Curso'!$F$1</c:f>
              <c:strCache>
                <c:ptCount val="1"/>
                <c:pt idx="0">
                  <c:v>EGRESSOS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cat>
            <c:multiLvlStrRef>
              <c:f>'Situação Por Curso'!$A$2:$B$9</c:f>
              <c:multiLvlStrCache>
                <c:ptCount val="8"/>
                <c:lvl>
                  <c:pt idx="0">
                    <c:v>2014/2</c:v>
                  </c:pt>
                  <c:pt idx="1">
                    <c:v>2014/2</c:v>
                  </c:pt>
                  <c:pt idx="2">
                    <c:v>2014/2</c:v>
                  </c:pt>
                  <c:pt idx="3">
                    <c:v>2014/2</c:v>
                  </c:pt>
                  <c:pt idx="4">
                    <c:v>2014/2</c:v>
                  </c:pt>
                  <c:pt idx="5">
                    <c:v>2014/2</c:v>
                  </c:pt>
                  <c:pt idx="6">
                    <c:v>2014/2</c:v>
                  </c:pt>
                  <c:pt idx="7">
                    <c:v>2014/2</c:v>
                  </c:pt>
                </c:lvl>
                <c:lvl>
                  <c:pt idx="0">
                    <c:v>Filosofia da Educação</c:v>
                  </c:pt>
                  <c:pt idx="1">
                    <c:v>Educação Musical</c:v>
                  </c:pt>
                  <c:pt idx="2">
                    <c:v>Gestão Pública</c:v>
                  </c:pt>
                  <c:pt idx="3">
                    <c:v>Licenciatura em Física</c:v>
                  </c:pt>
                  <c:pt idx="4">
                    <c:v>Educação do Campo</c:v>
                  </c:pt>
                  <c:pt idx="5">
                    <c:v>História, Cultura Africana e Afrobrasileira</c:v>
                  </c:pt>
                  <c:pt idx="6">
                    <c:v>Formação Pedagógica</c:v>
                  </c:pt>
                  <c:pt idx="7">
                    <c:v>Informática na Educação</c:v>
                  </c:pt>
                </c:lvl>
              </c:multiLvlStrCache>
            </c:multiLvlStrRef>
          </c:cat>
          <c:val>
            <c:numRef>
              <c:f>'Situação Por Curso'!$F$2:$F$9</c:f>
              <c:numCache>
                <c:formatCode>General</c:formatCode>
                <c:ptCount val="8"/>
                <c:pt idx="0">
                  <c:v>47.0</c:v>
                </c:pt>
                <c:pt idx="1">
                  <c:v>37.0</c:v>
                </c:pt>
                <c:pt idx="2">
                  <c:v>26.0</c:v>
                </c:pt>
                <c:pt idx="3">
                  <c:v>0.0</c:v>
                </c:pt>
                <c:pt idx="4">
                  <c:v>58.0</c:v>
                </c:pt>
                <c:pt idx="5">
                  <c:v>58.0</c:v>
                </c:pt>
                <c:pt idx="6">
                  <c:v>43.0</c:v>
                </c:pt>
                <c:pt idx="7">
                  <c:v>50.0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036366600"/>
        <c:axId val="-2041700584"/>
      </c:barChart>
      <c:catAx>
        <c:axId val="-2036366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41700584"/>
        <c:crosses val="autoZero"/>
        <c:auto val="1"/>
        <c:lblAlgn val="ctr"/>
        <c:lblOffset val="100"/>
        <c:noMultiLvlLbl val="0"/>
      </c:catAx>
      <c:valAx>
        <c:axId val="-2041700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36366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b="1" dirty="0"/>
              <a:t>Situação dos Polos</a:t>
            </a:r>
            <a:r>
              <a:rPr lang="pt-BR" b="1" baseline="0" dirty="0"/>
              <a:t> - Oferta </a:t>
            </a:r>
            <a:r>
              <a:rPr lang="pt-BR" b="1" baseline="0" dirty="0" smtClean="0"/>
              <a:t>2014/2</a:t>
            </a:r>
            <a:endParaRPr lang="pt-BR" b="1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'Situação Por Polo'!$B$1</c:f>
              <c:strCache>
                <c:ptCount val="1"/>
                <c:pt idx="0">
                  <c:v>MATRICULADOS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'Situação Por Polo'!$A$2:$A$7</c:f>
              <c:strCache>
                <c:ptCount val="6"/>
                <c:pt idx="0">
                  <c:v>Boa Vista</c:v>
                </c:pt>
                <c:pt idx="1">
                  <c:v>Caracaraí</c:v>
                </c:pt>
                <c:pt idx="2">
                  <c:v>Manacapuru</c:v>
                </c:pt>
                <c:pt idx="3">
                  <c:v>Manaus</c:v>
                </c:pt>
                <c:pt idx="4">
                  <c:v>Parintins</c:v>
                </c:pt>
                <c:pt idx="5">
                  <c:v>Tefé</c:v>
                </c:pt>
              </c:strCache>
            </c:strRef>
          </c:cat>
          <c:val>
            <c:numRef>
              <c:f>'Situação Por Polo'!$B$2:$B$7</c:f>
              <c:numCache>
                <c:formatCode>General</c:formatCode>
                <c:ptCount val="6"/>
                <c:pt idx="0">
                  <c:v>219.0</c:v>
                </c:pt>
                <c:pt idx="1">
                  <c:v>64.0</c:v>
                </c:pt>
                <c:pt idx="2">
                  <c:v>35.0</c:v>
                </c:pt>
                <c:pt idx="3">
                  <c:v>269.0</c:v>
                </c:pt>
                <c:pt idx="4">
                  <c:v>30.0</c:v>
                </c:pt>
                <c:pt idx="5">
                  <c:v>153.0</c:v>
                </c:pt>
              </c:numCache>
            </c:numRef>
          </c:val>
        </c:ser>
        <c:ser>
          <c:idx val="1"/>
          <c:order val="1"/>
          <c:tx>
            <c:strRef>
              <c:f>'Situação Por Polo'!$C$1</c:f>
              <c:strCache>
                <c:ptCount val="1"/>
                <c:pt idx="0">
                  <c:v>EVADIDOS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'Situação Por Polo'!$A$2:$A$7</c:f>
              <c:strCache>
                <c:ptCount val="6"/>
                <c:pt idx="0">
                  <c:v>Boa Vista</c:v>
                </c:pt>
                <c:pt idx="1">
                  <c:v>Caracaraí</c:v>
                </c:pt>
                <c:pt idx="2">
                  <c:v>Manacapuru</c:v>
                </c:pt>
                <c:pt idx="3">
                  <c:v>Manaus</c:v>
                </c:pt>
                <c:pt idx="4">
                  <c:v>Parintins</c:v>
                </c:pt>
                <c:pt idx="5">
                  <c:v>Tefé</c:v>
                </c:pt>
              </c:strCache>
            </c:strRef>
          </c:cat>
          <c:val>
            <c:numRef>
              <c:f>'Situação Por Polo'!$C$2:$C$7</c:f>
              <c:numCache>
                <c:formatCode>General</c:formatCode>
                <c:ptCount val="6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</c:numCache>
            </c:numRef>
          </c:val>
        </c:ser>
        <c:ser>
          <c:idx val="2"/>
          <c:order val="2"/>
          <c:tx>
            <c:strRef>
              <c:f>'Situação Por Polo'!$D$1</c:f>
              <c:strCache>
                <c:ptCount val="1"/>
                <c:pt idx="0">
                  <c:v>CONCLUDENTES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'Situação Por Polo'!$A$2:$A$7</c:f>
              <c:strCache>
                <c:ptCount val="6"/>
                <c:pt idx="0">
                  <c:v>Boa Vista</c:v>
                </c:pt>
                <c:pt idx="1">
                  <c:v>Caracaraí</c:v>
                </c:pt>
                <c:pt idx="2">
                  <c:v>Manacapuru</c:v>
                </c:pt>
                <c:pt idx="3">
                  <c:v>Manaus</c:v>
                </c:pt>
                <c:pt idx="4">
                  <c:v>Parintins</c:v>
                </c:pt>
                <c:pt idx="5">
                  <c:v>Tefé</c:v>
                </c:pt>
              </c:strCache>
            </c:strRef>
          </c:cat>
          <c:val>
            <c:numRef>
              <c:f>'Situação Por Polo'!$D$2:$D$7</c:f>
              <c:numCache>
                <c:formatCode>General</c:formatCode>
                <c:ptCount val="6"/>
                <c:pt idx="0">
                  <c:v>104.0</c:v>
                </c:pt>
                <c:pt idx="1">
                  <c:v>43.0</c:v>
                </c:pt>
                <c:pt idx="2">
                  <c:v>19.0</c:v>
                </c:pt>
                <c:pt idx="3">
                  <c:v>126.0</c:v>
                </c:pt>
                <c:pt idx="4">
                  <c:v>2.0</c:v>
                </c:pt>
                <c:pt idx="5">
                  <c:v>87.0</c:v>
                </c:pt>
              </c:numCache>
            </c:numRef>
          </c:val>
        </c:ser>
        <c:ser>
          <c:idx val="3"/>
          <c:order val="3"/>
          <c:tx>
            <c:strRef>
              <c:f>'Situação Por Polo'!$E$1</c:f>
              <c:strCache>
                <c:ptCount val="1"/>
                <c:pt idx="0">
                  <c:v>EGRESSOS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cat>
            <c:strRef>
              <c:f>'Situação Por Polo'!$A$2:$A$7</c:f>
              <c:strCache>
                <c:ptCount val="6"/>
                <c:pt idx="0">
                  <c:v>Boa Vista</c:v>
                </c:pt>
                <c:pt idx="1">
                  <c:v>Caracaraí</c:v>
                </c:pt>
                <c:pt idx="2">
                  <c:v>Manacapuru</c:v>
                </c:pt>
                <c:pt idx="3">
                  <c:v>Manaus</c:v>
                </c:pt>
                <c:pt idx="4">
                  <c:v>Parintins</c:v>
                </c:pt>
                <c:pt idx="5">
                  <c:v>Tefé</c:v>
                </c:pt>
              </c:strCache>
            </c:strRef>
          </c:cat>
          <c:val>
            <c:numRef>
              <c:f>'Situação Por Polo'!$E$2:$E$7</c:f>
              <c:numCache>
                <c:formatCode>General</c:formatCode>
                <c:ptCount val="6"/>
                <c:pt idx="0">
                  <c:v>78.0</c:v>
                </c:pt>
                <c:pt idx="1">
                  <c:v>21.0</c:v>
                </c:pt>
                <c:pt idx="2">
                  <c:v>16.0</c:v>
                </c:pt>
                <c:pt idx="3">
                  <c:v>110.0</c:v>
                </c:pt>
                <c:pt idx="4">
                  <c:v>28.0</c:v>
                </c:pt>
                <c:pt idx="5">
                  <c:v>66.0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092004040"/>
        <c:axId val="-2043283384"/>
      </c:barChart>
      <c:catAx>
        <c:axId val="-2092004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43283384"/>
        <c:crosses val="autoZero"/>
        <c:auto val="1"/>
        <c:lblAlgn val="ctr"/>
        <c:lblOffset val="100"/>
        <c:noMultiLvlLbl val="0"/>
      </c:catAx>
      <c:valAx>
        <c:axId val="-2043283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92004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RELAÇ</a:t>
            </a:r>
            <a:r>
              <a:rPr lang="en-US" dirty="0" smtClean="0"/>
              <a:t>ÃO CANDIDATOS/VAGAS</a:t>
            </a:r>
            <a:r>
              <a:rPr lang="en-US" baseline="0" dirty="0" smtClean="0"/>
              <a:t> 2016</a:t>
            </a:r>
            <a:endParaRPr lang="en-US" dirty="0"/>
          </a:p>
        </c:rich>
      </c:tx>
      <c:layout/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'Relação Candidato po vaga'!$B$2:$D$2</c:f>
              <c:strCache>
                <c:ptCount val="1"/>
                <c:pt idx="0">
                  <c:v>Relação Candidato Vaga 2016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'Relação Candidato po vaga'!$A$4:$A$18</c:f>
              <c:strCache>
                <c:ptCount val="15"/>
                <c:pt idx="0">
                  <c:v>Tabatinga</c:v>
                </c:pt>
                <c:pt idx="1">
                  <c:v>Maués</c:v>
                </c:pt>
                <c:pt idx="2">
                  <c:v>Itacoatiara</c:v>
                </c:pt>
                <c:pt idx="3">
                  <c:v>Humaitá</c:v>
                </c:pt>
                <c:pt idx="4">
                  <c:v>São Gabriel da Cachoeira</c:v>
                </c:pt>
                <c:pt idx="5">
                  <c:v>Eirunepé</c:v>
                </c:pt>
                <c:pt idx="6">
                  <c:v>Lábrea</c:v>
                </c:pt>
                <c:pt idx="7">
                  <c:v>Manacapuru</c:v>
                </c:pt>
                <c:pt idx="8">
                  <c:v>Coari</c:v>
                </c:pt>
                <c:pt idx="9">
                  <c:v>Presidente Figueiredo</c:v>
                </c:pt>
                <c:pt idx="10">
                  <c:v>Tefé</c:v>
                </c:pt>
                <c:pt idx="11">
                  <c:v>Parintins</c:v>
                </c:pt>
                <c:pt idx="12">
                  <c:v>Manaus Zona Leste</c:v>
                </c:pt>
                <c:pt idx="13">
                  <c:v>Manaus Distrito Industrial</c:v>
                </c:pt>
                <c:pt idx="14">
                  <c:v>Manaus Centro</c:v>
                </c:pt>
              </c:strCache>
            </c:strRef>
          </c:cat>
          <c:val>
            <c:numRef>
              <c:f>'Relação Candidato po vaga'!$D$4:$D$18</c:f>
              <c:numCache>
                <c:formatCode>General</c:formatCode>
                <c:ptCount val="15"/>
                <c:pt idx="0">
                  <c:v>0.97</c:v>
                </c:pt>
                <c:pt idx="1">
                  <c:v>0.99</c:v>
                </c:pt>
                <c:pt idx="2">
                  <c:v>1.0</c:v>
                </c:pt>
                <c:pt idx="3">
                  <c:v>1.01</c:v>
                </c:pt>
                <c:pt idx="4">
                  <c:v>1.01</c:v>
                </c:pt>
                <c:pt idx="5">
                  <c:v>1.18</c:v>
                </c:pt>
                <c:pt idx="6">
                  <c:v>1.87</c:v>
                </c:pt>
                <c:pt idx="7">
                  <c:v>2.49</c:v>
                </c:pt>
                <c:pt idx="8">
                  <c:v>2.84</c:v>
                </c:pt>
                <c:pt idx="9">
                  <c:v>2.98</c:v>
                </c:pt>
                <c:pt idx="10">
                  <c:v>3.77</c:v>
                </c:pt>
                <c:pt idx="11">
                  <c:v>4.14</c:v>
                </c:pt>
                <c:pt idx="12">
                  <c:v>4.55</c:v>
                </c:pt>
                <c:pt idx="13">
                  <c:v>19.34</c:v>
                </c:pt>
                <c:pt idx="14">
                  <c:v>19.74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73652744"/>
        <c:axId val="-2076417096"/>
      </c:barChart>
      <c:catAx>
        <c:axId val="-2073652744"/>
        <c:scaling>
          <c:orientation val="minMax"/>
        </c:scaling>
        <c:delete val="0"/>
        <c:axPos val="b"/>
        <c:majorTickMark val="out"/>
        <c:minorTickMark val="none"/>
        <c:tickLblPos val="nextTo"/>
        <c:crossAx val="-2076417096"/>
        <c:crosses val="autoZero"/>
        <c:auto val="1"/>
        <c:lblAlgn val="ctr"/>
        <c:lblOffset val="100"/>
        <c:noMultiLvlLbl val="0"/>
      </c:catAx>
      <c:valAx>
        <c:axId val="-207641709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073652744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/>
              <a:t>RELAÇÃO </a:t>
            </a:r>
            <a:r>
              <a:rPr lang="en-US" dirty="0" smtClean="0"/>
              <a:t>INGRESSANTES</a:t>
            </a:r>
            <a:r>
              <a:rPr lang="en-US" baseline="0" dirty="0" smtClean="0"/>
              <a:t>/</a:t>
            </a:r>
            <a:r>
              <a:rPr lang="en-US" dirty="0" smtClean="0"/>
              <a:t>MATRICULADOS</a:t>
            </a:r>
            <a:endParaRPr lang="en-US" dirty="0"/>
          </a:p>
        </c:rich>
      </c:tx>
      <c:layout/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'RELAÇÃO INGRESSOS X ALUNOS'!$A$2</c:f>
              <c:strCache>
                <c:ptCount val="1"/>
                <c:pt idx="0">
                  <c:v>RELAÇÃO INGRESSOS X ALUNOS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'RELAÇÃO INGRESSOS X ALUNOS'!$A$4:$A$18</c:f>
              <c:strCache>
                <c:ptCount val="15"/>
                <c:pt idx="0">
                  <c:v>Humaitá</c:v>
                </c:pt>
                <c:pt idx="1">
                  <c:v>Manaus Centro</c:v>
                </c:pt>
                <c:pt idx="2">
                  <c:v>Manaus Distrito Industrial</c:v>
                </c:pt>
                <c:pt idx="3">
                  <c:v>Parintins</c:v>
                </c:pt>
                <c:pt idx="4">
                  <c:v>Coari</c:v>
                </c:pt>
                <c:pt idx="5">
                  <c:v>Lábrea</c:v>
                </c:pt>
                <c:pt idx="6">
                  <c:v>Manaus Zona Leste</c:v>
                </c:pt>
                <c:pt idx="7">
                  <c:v>São Gabriel da Cachoeira</c:v>
                </c:pt>
                <c:pt idx="8">
                  <c:v>Maués</c:v>
                </c:pt>
                <c:pt idx="9">
                  <c:v>Tabatinga</c:v>
                </c:pt>
                <c:pt idx="10">
                  <c:v>Presidente Figueiredo</c:v>
                </c:pt>
                <c:pt idx="11">
                  <c:v>Tefé</c:v>
                </c:pt>
                <c:pt idx="12">
                  <c:v>Manacapuru</c:v>
                </c:pt>
                <c:pt idx="13">
                  <c:v>Itacoatiara</c:v>
                </c:pt>
                <c:pt idx="14">
                  <c:v>Eirunepé</c:v>
                </c:pt>
              </c:strCache>
            </c:strRef>
          </c:cat>
          <c:val>
            <c:numRef>
              <c:f>'RELAÇÃO INGRESSOS X ALUNOS'!$D$4:$D$18</c:f>
              <c:numCache>
                <c:formatCode>0.00%</c:formatCode>
                <c:ptCount val="15"/>
                <c:pt idx="0">
                  <c:v>0.146574154379879</c:v>
                </c:pt>
                <c:pt idx="1">
                  <c:v>0.154731301260864</c:v>
                </c:pt>
                <c:pt idx="2">
                  <c:v>0.211745244003309</c:v>
                </c:pt>
                <c:pt idx="3">
                  <c:v>0.216716716716717</c:v>
                </c:pt>
                <c:pt idx="4">
                  <c:v>0.22020725388601</c:v>
                </c:pt>
                <c:pt idx="5">
                  <c:v>0.252653927813163</c:v>
                </c:pt>
                <c:pt idx="6">
                  <c:v>0.256007393715342</c:v>
                </c:pt>
                <c:pt idx="7">
                  <c:v>0.272795779954785</c:v>
                </c:pt>
                <c:pt idx="8">
                  <c:v>0.299894403379092</c:v>
                </c:pt>
                <c:pt idx="9">
                  <c:v>0.312837837837838</c:v>
                </c:pt>
                <c:pt idx="10">
                  <c:v>0.396178343949045</c:v>
                </c:pt>
                <c:pt idx="11">
                  <c:v>0.432853717026379</c:v>
                </c:pt>
                <c:pt idx="12">
                  <c:v>0.59106529209622</c:v>
                </c:pt>
                <c:pt idx="13">
                  <c:v>0.611026033690658</c:v>
                </c:pt>
                <c:pt idx="14">
                  <c:v>0.757894736842105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30437480"/>
        <c:axId val="-2097042120"/>
      </c:barChart>
      <c:catAx>
        <c:axId val="2130437480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en-US"/>
          </a:p>
        </c:txPr>
        <c:crossAx val="-2097042120"/>
        <c:crosses val="autoZero"/>
        <c:auto val="1"/>
        <c:lblAlgn val="ctr"/>
        <c:lblOffset val="100"/>
        <c:noMultiLvlLbl val="0"/>
      </c:catAx>
      <c:valAx>
        <c:axId val="-2097042120"/>
        <c:scaling>
          <c:orientation val="minMax"/>
          <c:max val="1.0"/>
        </c:scaling>
        <c:delete val="0"/>
        <c:axPos val="l"/>
        <c:majorGridlines/>
        <c:numFmt formatCode="0.00%" sourceLinked="1"/>
        <c:majorTickMark val="out"/>
        <c:minorTickMark val="none"/>
        <c:tickLblPos val="nextTo"/>
        <c:crossAx val="2130437480"/>
        <c:crosses val="autoZero"/>
        <c:crossBetween val="between"/>
        <c:majorUnit val="0.2"/>
        <c:minorUnit val="0.02"/>
      </c:valAx>
    </c:plotArea>
    <c:plotVisOnly val="1"/>
    <c:dispBlanksAs val="gap"/>
    <c:showDLblsOverMax val="0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 smtClean="0"/>
              <a:t>RELAÇ</a:t>
            </a:r>
            <a:r>
              <a:rPr lang="en-US" dirty="0" smtClean="0"/>
              <a:t>ÃO CONCLUINTES</a:t>
            </a:r>
            <a:r>
              <a:rPr lang="en-US" baseline="0" dirty="0" smtClean="0"/>
              <a:t>/MATRICULADOS</a:t>
            </a:r>
            <a:endParaRPr lang="en-US" dirty="0"/>
          </a:p>
        </c:rich>
      </c:tx>
      <c:layout/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'Relação Concluintes Alunos'!$A$1</c:f>
              <c:strCache>
                <c:ptCount val="1"/>
                <c:pt idx="0">
                  <c:v>Relação Concluintes/Alunos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5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'Relação Concluintes Alunos'!$B$22:$B$36</c:f>
              <c:strCache>
                <c:ptCount val="15"/>
                <c:pt idx="0">
                  <c:v>Tabatinga</c:v>
                </c:pt>
                <c:pt idx="1">
                  <c:v>Manaus Distrito Industrial</c:v>
                </c:pt>
                <c:pt idx="2">
                  <c:v>Manaus Centro</c:v>
                </c:pt>
                <c:pt idx="3">
                  <c:v>Parintins</c:v>
                </c:pt>
                <c:pt idx="4">
                  <c:v>Manaus Zona Leste</c:v>
                </c:pt>
                <c:pt idx="5">
                  <c:v>Itacoatiara</c:v>
                </c:pt>
                <c:pt idx="6">
                  <c:v>Tefé</c:v>
                </c:pt>
                <c:pt idx="7">
                  <c:v>São Gabriel da Cachoeira</c:v>
                </c:pt>
                <c:pt idx="8">
                  <c:v>Presidente Figueiredo</c:v>
                </c:pt>
                <c:pt idx="9">
                  <c:v>Maués</c:v>
                </c:pt>
                <c:pt idx="10">
                  <c:v>Humaitá</c:v>
                </c:pt>
                <c:pt idx="11">
                  <c:v>Lábrea</c:v>
                </c:pt>
                <c:pt idx="12">
                  <c:v>Eirunepé</c:v>
                </c:pt>
                <c:pt idx="13">
                  <c:v>Coari</c:v>
                </c:pt>
                <c:pt idx="14">
                  <c:v>Manacapuru</c:v>
                </c:pt>
              </c:strCache>
            </c:strRef>
          </c:cat>
          <c:val>
            <c:numRef>
              <c:f>'Relação Concluintes Alunos'!$A$22:$A$36</c:f>
              <c:numCache>
                <c:formatCode>0.00%</c:formatCode>
                <c:ptCount val="15"/>
                <c:pt idx="0">
                  <c:v>0.0155405405405405</c:v>
                </c:pt>
                <c:pt idx="1">
                  <c:v>0.0339123242349049</c:v>
                </c:pt>
                <c:pt idx="2">
                  <c:v>0.0576569959603378</c:v>
                </c:pt>
                <c:pt idx="3">
                  <c:v>0.0615615615615615</c:v>
                </c:pt>
                <c:pt idx="4">
                  <c:v>0.0720887245841035</c:v>
                </c:pt>
                <c:pt idx="5">
                  <c:v>0.0796324655436447</c:v>
                </c:pt>
                <c:pt idx="6">
                  <c:v>0.11031175059952</c:v>
                </c:pt>
                <c:pt idx="7">
                  <c:v>0.112283345892992</c:v>
                </c:pt>
                <c:pt idx="8">
                  <c:v>0.113375796178344</c:v>
                </c:pt>
                <c:pt idx="9">
                  <c:v>0.129883843717001</c:v>
                </c:pt>
                <c:pt idx="10">
                  <c:v>0.137033824804857</c:v>
                </c:pt>
                <c:pt idx="11">
                  <c:v>0.145435244161359</c:v>
                </c:pt>
                <c:pt idx="12">
                  <c:v>0.168421052631579</c:v>
                </c:pt>
                <c:pt idx="13">
                  <c:v>0.19300518134715</c:v>
                </c:pt>
                <c:pt idx="14">
                  <c:v>0.305841924398625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131383352"/>
        <c:axId val="-2072462216"/>
      </c:barChart>
      <c:catAx>
        <c:axId val="-2131383352"/>
        <c:scaling>
          <c:orientation val="minMax"/>
        </c:scaling>
        <c:delete val="0"/>
        <c:axPos val="b"/>
        <c:majorTickMark val="out"/>
        <c:minorTickMark val="none"/>
        <c:tickLblPos val="nextTo"/>
        <c:crossAx val="-2072462216"/>
        <c:crosses val="autoZero"/>
        <c:auto val="1"/>
        <c:lblAlgn val="ctr"/>
        <c:lblOffset val="100"/>
        <c:noMultiLvlLbl val="0"/>
      </c:catAx>
      <c:valAx>
        <c:axId val="-2072462216"/>
        <c:scaling>
          <c:orientation val="minMax"/>
          <c:max val="0.5"/>
        </c:scaling>
        <c:delete val="0"/>
        <c:axPos val="l"/>
        <c:majorGridlines/>
        <c:numFmt formatCode="0.00%" sourceLinked="1"/>
        <c:majorTickMark val="out"/>
        <c:minorTickMark val="none"/>
        <c:tickLblPos val="nextTo"/>
        <c:crossAx val="-2131383352"/>
        <c:crosses val="autoZero"/>
        <c:crossBetween val="between"/>
        <c:majorUnit val="0.1"/>
      </c:valAx>
    </c:plotArea>
    <c:plotVisOnly val="1"/>
    <c:dispBlanksAs val="gap"/>
    <c:showDLblsOverMax val="0"/>
  </c:chart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B70D08-67F2-4FF9-B387-C71E9E391F61}" type="datetimeFigureOut">
              <a:rPr lang="pt-BR" smtClean="0"/>
              <a:t>22/02/17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2737EB-2C55-4F4A-8CF6-53586770115D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074905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9A2F78-0B0A-4A69-A435-43EB034C95F0}" type="datetimeFigureOut">
              <a:rPr lang="pt-BR" smtClean="0"/>
              <a:t>22/02/17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D138B8-2C47-49AF-94D3-B103AD4EC5CA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439705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911524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C20D518-F728-432D-A3FE-7D1301460759}" type="slidenum">
              <a:rPr lang="pt-BR" altLang="pt-BR">
                <a:latin typeface="Calibri" panose="020F0502020204030204" pitchFamily="34" charset="0"/>
              </a:rPr>
              <a:pPr eaLnBrk="1" hangingPunct="1"/>
              <a:t>12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76383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FB1A8A41-92F0-4B26-8632-3E582DE918FA}" type="slidenum">
              <a:rPr lang="pt-BR" altLang="pt-BR">
                <a:latin typeface="Calibri" panose="020F0502020204030204" pitchFamily="34" charset="0"/>
              </a:rPr>
              <a:pPr eaLnBrk="1" hangingPunct="1"/>
              <a:t>13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14105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16C5945-CE91-4FA6-9A11-48740E464140}" type="slidenum">
              <a:rPr lang="pt-BR" altLang="pt-BR">
                <a:latin typeface="Calibri" panose="020F0502020204030204" pitchFamily="34" charset="0"/>
              </a:rPr>
              <a:pPr eaLnBrk="1" hangingPunct="1"/>
              <a:t>14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780040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08BBA9F-1F02-40DE-8C3E-4DB460304C08}" type="slidenum">
              <a:rPr lang="pt-BR" altLang="pt-BR">
                <a:latin typeface="Calibri" panose="020F0502020204030204" pitchFamily="34" charset="0"/>
              </a:rPr>
              <a:pPr eaLnBrk="1" hangingPunct="1"/>
              <a:t>15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119658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10C5037A-ABC2-492E-ADE6-C4A5C8E0CEA1}" type="slidenum">
              <a:rPr lang="pt-BR" altLang="pt-BR">
                <a:latin typeface="Calibri" panose="020F0502020204030204" pitchFamily="34" charset="0"/>
              </a:rPr>
              <a:pPr eaLnBrk="1" hangingPunct="1"/>
              <a:t>16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69696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5E00485-5EA2-4319-9F14-F1E8152D6365}" type="slidenum">
              <a:rPr lang="pt-BR" altLang="pt-BR">
                <a:latin typeface="Calibri" panose="020F0502020204030204" pitchFamily="34" charset="0"/>
              </a:rPr>
              <a:pPr eaLnBrk="1" hangingPunct="1"/>
              <a:t>17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15161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3EE974D-756C-4C29-94C9-F39148125450}" type="slidenum">
              <a:rPr lang="pt-BR" altLang="pt-BR">
                <a:latin typeface="Calibri" panose="020F0502020204030204" pitchFamily="34" charset="0"/>
              </a:rPr>
              <a:pPr eaLnBrk="1" hangingPunct="1"/>
              <a:t>18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77599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3EE974D-756C-4C29-94C9-F39148125450}" type="slidenum">
              <a:rPr lang="pt-BR" altLang="pt-BR">
                <a:latin typeface="Calibri" panose="020F0502020204030204" pitchFamily="34" charset="0"/>
              </a:rPr>
              <a:pPr eaLnBrk="1" hangingPunct="1"/>
              <a:t>19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7759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4795462-E4FE-4B67-BF53-5C40F673FD44}" type="slidenum">
              <a:rPr lang="pt-BR" altLang="pt-BR">
                <a:latin typeface="Calibri" panose="020F0502020204030204" pitchFamily="34" charset="0"/>
              </a:rPr>
              <a:pPr eaLnBrk="1" hangingPunct="1"/>
              <a:t>20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58976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D1ED92E4-59A4-460F-B24E-E0FF58C806B6}" type="slidenum">
              <a:rPr lang="pt-BR" altLang="pt-BR">
                <a:latin typeface="Calibri" panose="020F0502020204030204" pitchFamily="34" charset="0"/>
              </a:rPr>
              <a:pPr eaLnBrk="1" hangingPunct="1"/>
              <a:t>21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6565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8EBB6BA-307D-4F30-B5C4-63E0665DF4AD}" type="slidenum">
              <a:rPr lang="pt-BR" altLang="pt-BR">
                <a:latin typeface="Calibri" panose="020F0502020204030204" pitchFamily="34" charset="0"/>
              </a:rPr>
              <a:pPr eaLnBrk="1" hangingPunct="1"/>
              <a:t>4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95910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B69FBCC-2F60-431A-94F5-6C3173760A6D}" type="slidenum">
              <a:rPr lang="pt-BR" altLang="pt-BR">
                <a:latin typeface="Calibri" panose="020F0502020204030204" pitchFamily="34" charset="0"/>
              </a:rPr>
              <a:pPr eaLnBrk="1" hangingPunct="1"/>
              <a:t>22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41086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4340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F2A4ADF-01A0-49C7-B1C7-D934C1BF4AFA}" type="slidenum">
              <a:rPr lang="pt-BR" altLang="pt-BR">
                <a:latin typeface="Calibri" panose="020F0502020204030204" pitchFamily="34" charset="0"/>
              </a:rPr>
              <a:pPr eaLnBrk="1" hangingPunct="1"/>
              <a:t>23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50454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ACC06460-9910-487D-A749-CB81911F2A2B}" type="slidenum">
              <a:rPr lang="pt-BR" altLang="pt-BR">
                <a:latin typeface="Calibri" panose="020F0502020204030204" pitchFamily="34" charset="0"/>
              </a:rPr>
              <a:pPr eaLnBrk="1" hangingPunct="1"/>
              <a:t>24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63788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EBBB318-30CA-4964-B319-87F3752F6C38}" type="slidenum">
              <a:rPr lang="pt-BR" altLang="pt-BR">
                <a:latin typeface="Calibri" panose="020F0502020204030204" pitchFamily="34" charset="0"/>
              </a:rPr>
              <a:pPr eaLnBrk="1" hangingPunct="1"/>
              <a:t>25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08694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A02E5FC8-AA84-4DA5-8D1A-C1F1DFCA0FBB}" type="slidenum">
              <a:rPr lang="pt-BR" altLang="pt-BR">
                <a:latin typeface="Calibri" panose="020F0502020204030204" pitchFamily="34" charset="0"/>
              </a:rPr>
              <a:pPr eaLnBrk="1" hangingPunct="1"/>
              <a:t>26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222754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8065833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8065833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DF332F03-935A-46AE-A648-F321A0B1741D}" type="slidenum">
              <a:rPr lang="pt-BR" altLang="pt-BR">
                <a:latin typeface="Calibri" panose="020F0502020204030204" pitchFamily="34" charset="0"/>
              </a:rPr>
              <a:pPr eaLnBrk="1" hangingPunct="1"/>
              <a:t>29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589982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9ACEA746-598C-424C-A8CF-EC20C46F5A85}" type="slidenum">
              <a:rPr lang="pt-BR" altLang="pt-BR">
                <a:latin typeface="Calibri" panose="020F0502020204030204" pitchFamily="34" charset="0"/>
              </a:rPr>
              <a:pPr eaLnBrk="1" hangingPunct="1"/>
              <a:t>30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5275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5929D2DD-1704-45FB-96D6-4249DD222691}" type="slidenum">
              <a:rPr lang="pt-BR" altLang="pt-BR">
                <a:latin typeface="Calibri" panose="020F0502020204030204" pitchFamily="34" charset="0"/>
              </a:rPr>
              <a:pPr eaLnBrk="1" hangingPunct="1"/>
              <a:t>31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03620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D790748A-B55B-4DA6-95ED-24A8DB19FFF9}" type="slidenum">
              <a:rPr lang="pt-BR" altLang="pt-BR">
                <a:latin typeface="Calibri" panose="020F0502020204030204" pitchFamily="34" charset="0"/>
              </a:rPr>
              <a:pPr eaLnBrk="1" hangingPunct="1"/>
              <a:t>5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3015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C304CC38-D5F2-4F28-AC56-4515163966B4}" type="slidenum">
              <a:rPr lang="pt-BR" altLang="pt-BR">
                <a:latin typeface="Calibri" panose="020F0502020204030204" pitchFamily="34" charset="0"/>
              </a:rPr>
              <a:pPr eaLnBrk="1" hangingPunct="1"/>
              <a:t>32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19330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9C2D942-DF09-4261-9E90-F8EFB718ABE5}" type="slidenum">
              <a:rPr lang="pt-BR" altLang="pt-BR">
                <a:latin typeface="Calibri" panose="020F0502020204030204" pitchFamily="34" charset="0"/>
              </a:rPr>
              <a:pPr eaLnBrk="1" hangingPunct="1"/>
              <a:t>33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024590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98487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924951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023250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8EBB6BA-307D-4F30-B5C4-63E0665DF4AD}" type="slidenum">
              <a:rPr lang="pt-BR" altLang="pt-BR">
                <a:latin typeface="Calibri" panose="020F0502020204030204" pitchFamily="34" charset="0"/>
              </a:rPr>
              <a:pPr eaLnBrk="1" hangingPunct="1"/>
              <a:t>38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95910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6923550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2918152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1202354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120235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B4632397-B56F-403E-8F4E-340CC9B1290E}" type="slidenum">
              <a:rPr lang="pt-BR" altLang="pt-BR">
                <a:latin typeface="Calibri" panose="020F0502020204030204" pitchFamily="34" charset="0"/>
              </a:rPr>
              <a:pPr eaLnBrk="1" hangingPunct="1"/>
              <a:t>6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56532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6998038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8085477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3105817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91422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8EBB6BA-307D-4F30-B5C4-63E0665DF4AD}" type="slidenum">
              <a:rPr lang="pt-BR" altLang="pt-BR">
                <a:latin typeface="Calibri" panose="020F0502020204030204" pitchFamily="34" charset="0"/>
              </a:rPr>
              <a:pPr eaLnBrk="1" hangingPunct="1"/>
              <a:t>48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95910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8052390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439388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2084825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5790297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982057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94EA8F99-4D03-407E-9F75-6D96B5EB5C00}" type="slidenum">
              <a:rPr lang="pt-BR" altLang="pt-BR">
                <a:latin typeface="Calibri" panose="020F0502020204030204" pitchFamily="34" charset="0"/>
              </a:rPr>
              <a:pPr eaLnBrk="1" hangingPunct="1"/>
              <a:t>7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395087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190420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331157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8773851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7334628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4905265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7502530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8992549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8992549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1862118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718783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2FAF214A-782D-4375-9525-6785436C49A0}" type="slidenum">
              <a:rPr lang="pt-BR" altLang="pt-BR">
                <a:latin typeface="Calibri" panose="020F0502020204030204" pitchFamily="34" charset="0"/>
              </a:rPr>
              <a:pPr eaLnBrk="1" hangingPunct="1"/>
              <a:t>8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00009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3437913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503451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3294961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781035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5310254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7832375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8EBB6BA-307D-4F30-B5C4-63E0665DF4AD}" type="slidenum">
              <a:rPr lang="pt-BR" altLang="pt-BR">
                <a:latin typeface="Calibri" panose="020F0502020204030204" pitchFamily="34" charset="0"/>
              </a:rPr>
              <a:pPr eaLnBrk="1" hangingPunct="1"/>
              <a:t>71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9591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0401453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46542794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127958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2241B85-7861-489A-8CD7-A601709E8EA5}" type="slidenum">
              <a:rPr lang="pt-BR" altLang="pt-BR">
                <a:latin typeface="Calibri" panose="020F0502020204030204" pitchFamily="34" charset="0"/>
              </a:rPr>
              <a:pPr eaLnBrk="1" hangingPunct="1"/>
              <a:t>9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882320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4122075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7604656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1407950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74514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C1FE4969-39E0-4ACE-ADDC-4ABBDE8E7965}" type="slidenum">
              <a:rPr lang="pt-BR" altLang="pt-BR">
                <a:latin typeface="Calibri" panose="020F0502020204030204" pitchFamily="34" charset="0"/>
              </a:rPr>
              <a:pPr eaLnBrk="1" hangingPunct="1"/>
              <a:t>10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605156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8436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86A4055-C1B2-44D3-BFB3-34EF32DC5038}" type="slidenum">
              <a:rPr lang="pt-BR" altLang="pt-BR">
                <a:latin typeface="Calibri" panose="020F0502020204030204" pitchFamily="34" charset="0"/>
              </a:rPr>
              <a:pPr eaLnBrk="1" hangingPunct="1"/>
              <a:t>85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753877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8436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86A4055-C1B2-44D3-BFB3-34EF32DC5038}" type="slidenum">
              <a:rPr lang="pt-BR" altLang="pt-BR">
                <a:latin typeface="Calibri" panose="020F0502020204030204" pitchFamily="34" charset="0"/>
              </a:rPr>
              <a:pPr eaLnBrk="1" hangingPunct="1"/>
              <a:t>86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753877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18436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86A4055-C1B2-44D3-BFB3-34EF32DC5038}" type="slidenum">
              <a:rPr lang="pt-BR" altLang="pt-BR">
                <a:latin typeface="Calibri" panose="020F0502020204030204" pitchFamily="34" charset="0"/>
              </a:rPr>
              <a:pPr eaLnBrk="1" hangingPunct="1"/>
              <a:t>87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7538771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1508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3E7B483-9F42-41B2-8D62-10B3C173B53A}" type="slidenum">
              <a:rPr lang="pt-BR" altLang="pt-BR">
                <a:latin typeface="Calibri" panose="020F0502020204030204" pitchFamily="34" charset="0"/>
              </a:rPr>
              <a:pPr eaLnBrk="1" hangingPunct="1"/>
              <a:t>88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509010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6923550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1508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B136AEC3-6541-497B-9815-CE2D2BCA0342}" type="slidenum">
              <a:rPr lang="pt-BR" altLang="pt-BR">
                <a:latin typeface="Calibri" panose="020F0502020204030204" pitchFamily="34" charset="0"/>
              </a:rPr>
              <a:pPr eaLnBrk="1" hangingPunct="1"/>
              <a:t>90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44089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20484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37F4027F-14BD-4E50-8091-9441F49A7350}" type="slidenum">
              <a:rPr lang="pt-BR" altLang="pt-BR">
                <a:latin typeface="Calibri" panose="020F0502020204030204" pitchFamily="34" charset="0"/>
              </a:rPr>
              <a:pPr eaLnBrk="1" hangingPunct="1"/>
              <a:t>11</a:t>
            </a:fld>
            <a:endParaRPr lang="pt-BR" altLang="pt-BR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71875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A26092-F19F-4E3C-9395-06A58B215BFF}" type="datetime1">
              <a:rPr lang="pt-BR" smtClean="0"/>
              <a:t>22/02/17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61102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E292-D028-45B9-9B86-C82EAB545032}" type="datetime1">
              <a:rPr lang="pt-BR" smtClean="0"/>
              <a:t>22/02/17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351878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53191F-24BF-4C54-ABB2-58CC2D913DC6}" type="datetime1">
              <a:rPr lang="pt-BR" smtClean="0"/>
              <a:t>22/02/17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5365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735AD6-06FE-4A08-8B6B-F70D2F04D2C9}" type="datetime1">
              <a:rPr lang="pt-BR" smtClean="0"/>
              <a:t>22/02/17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454915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E5BA4D-E44D-4952-B3C1-F0BB65D1FACD}" type="datetime1">
              <a:rPr lang="pt-BR" smtClean="0"/>
              <a:t>22/02/17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74091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B498E-723F-4858-B300-9B2A5A591955}" type="datetime1">
              <a:rPr lang="pt-BR" smtClean="0"/>
              <a:t>22/02/17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63240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5B2BB-7CC8-423B-BCD5-0F4AD835012A}" type="datetime1">
              <a:rPr lang="pt-BR" smtClean="0"/>
              <a:t>22/02/17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23097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CE11D0-73BE-4EF8-8E21-B38610178451}" type="datetime1">
              <a:rPr lang="pt-BR" smtClean="0"/>
              <a:t>22/02/17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4712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85698B-C3D9-4E87-8B2C-C18FD9D29EF6}" type="datetime1">
              <a:rPr lang="pt-BR" smtClean="0"/>
              <a:t>22/02/17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95584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BE06B-B7E7-400A-B041-455EDFB9A61C}" type="datetime1">
              <a:rPr lang="pt-BR" smtClean="0"/>
              <a:t>22/02/17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6419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Drag picture to placeholder or click icon to add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5F71D-C0FE-4994-A011-49AEDBBB2904}" type="datetime1">
              <a:rPr lang="pt-BR" smtClean="0"/>
              <a:t>22/02/17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988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F0D0DA-C8D1-4E03-974B-C9EB4CA32D2D}" type="datetime1">
              <a:rPr lang="pt-BR" smtClean="0"/>
              <a:t>22/02/17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3A79C4-C572-4802-9FC4-41FDA137EAFB}" type="slidenum">
              <a:rPr lang="pt-BR" smtClean="0"/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207989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w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.xml"/><Relationship Id="rId3" Type="http://schemas.openxmlformats.org/officeDocument/2006/relationships/chart" Target="../charts/char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4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7.jpeg"/><Relationship Id="rId5" Type="http://schemas.openxmlformats.org/officeDocument/2006/relationships/chart" Target="../charts/chart2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8.jp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wm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8.jp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8.jp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8.jp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8.jp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8.jp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8.jp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8.jp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wmf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1.wmf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3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4.jpe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8.jp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3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4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5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6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wmf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1.wmf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3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3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3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3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3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4.jpe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2.xml"/><Relationship Id="rId3" Type="http://schemas.openxmlformats.org/officeDocument/2006/relationships/image" Target="../media/image4.jpe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4.jpe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4.jpe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4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6.xml"/><Relationship Id="rId3" Type="http://schemas.openxmlformats.org/officeDocument/2006/relationships/image" Target="../media/image4.jpe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4.jpe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4.jpe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4.jpe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8.jp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8.jp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2.xml"/><Relationship Id="rId3" Type="http://schemas.openxmlformats.org/officeDocument/2006/relationships/image" Target="../media/image8.jp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3.xml"/><Relationship Id="rId3" Type="http://schemas.openxmlformats.org/officeDocument/2006/relationships/image" Target="../media/image8.jp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4.xml"/><Relationship Id="rId3" Type="http://schemas.openxmlformats.org/officeDocument/2006/relationships/image" Target="../media/image8.jp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5.xml"/><Relationship Id="rId3" Type="http://schemas.openxmlformats.org/officeDocument/2006/relationships/image" Target="../media/image8.jp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wmf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1.wmf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8.jp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8.xml"/><Relationship Id="rId3" Type="http://schemas.openxmlformats.org/officeDocument/2006/relationships/image" Target="../media/image3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3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0.xml"/><Relationship Id="rId3" Type="http://schemas.openxmlformats.org/officeDocument/2006/relationships/image" Target="../media/image3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1.xml"/><Relationship Id="rId3" Type="http://schemas.openxmlformats.org/officeDocument/2006/relationships/image" Target="../media/image3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2.xml"/><Relationship Id="rId3" Type="http://schemas.openxmlformats.org/officeDocument/2006/relationships/image" Target="../media/image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7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8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9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5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10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hart" Target="../charts/chart12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8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hyperlink" Target="http://www.tcu.gov.br/Consultas/Juris/Docs/judoc/Acord/20130315/AC_0506_08_13_P.doc" TargetMode="Externa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9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0.xml"/><Relationship Id="rId3" Type="http://schemas.openxmlformats.org/officeDocument/2006/relationships/image" Target="../media/image10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10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2.xml"/><Relationship Id="rId3" Type="http://schemas.openxmlformats.org/officeDocument/2006/relationships/image" Target="../media/image10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3.xml"/><Relationship Id="rId3" Type="http://schemas.openxmlformats.org/officeDocument/2006/relationships/image" Target="../media/image11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3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5.xml"/><Relationship Id="rId3" Type="http://schemas.openxmlformats.org/officeDocument/2006/relationships/image" Target="../media/image1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1</a:t>
            </a:fld>
            <a:endParaRPr lang="pt-BR" dirty="0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-68911" y="-12381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5936" y="2556750"/>
            <a:ext cx="3377434" cy="1088274"/>
          </a:xfrm>
          <a:prstGeom prst="rect">
            <a:avLst/>
          </a:prstGeom>
        </p:spPr>
      </p:pic>
      <p:sp>
        <p:nvSpPr>
          <p:cNvPr id="8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617440" y="4221088"/>
            <a:ext cx="6563072" cy="1900808"/>
          </a:xfrm>
        </p:spPr>
        <p:txBody>
          <a:bodyPr>
            <a:normAutofit fontScale="92500" lnSpcReduction="20000"/>
          </a:bodyPr>
          <a:lstStyle/>
          <a:p>
            <a:pPr marL="0" indent="0" algn="ctr">
              <a:buNone/>
            </a:pPr>
            <a:r>
              <a:rPr lang="en-US" b="1" dirty="0" smtClean="0"/>
              <a:t>PR</a:t>
            </a:r>
            <a:r>
              <a:rPr lang="en-US" b="1" dirty="0" smtClean="0"/>
              <a:t>Ó-REITORIA DE ENSINO</a:t>
            </a:r>
          </a:p>
          <a:p>
            <a:pPr marL="0" indent="0" algn="ctr">
              <a:buNone/>
            </a:pPr>
            <a:r>
              <a:rPr lang="en-US" b="1" dirty="0" smtClean="0"/>
              <a:t>PROEN</a:t>
            </a:r>
          </a:p>
          <a:p>
            <a:pPr marL="0" indent="0" algn="ctr">
              <a:buNone/>
            </a:pPr>
            <a:r>
              <a:rPr lang="en-US" b="1" dirty="0" smtClean="0">
                <a:solidFill>
                  <a:srgbClr val="FF0000"/>
                </a:solidFill>
              </a:rPr>
              <a:t>AVALIAÇÃO DAS AÇÕES DO ENSINO 2016</a:t>
            </a:r>
            <a:endParaRPr 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783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1267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129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9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9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9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9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268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1270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1271" name="Retângulo 15"/>
          <p:cNvSpPr>
            <a:spLocks noChangeArrowheads="1"/>
          </p:cNvSpPr>
          <p:nvPr/>
        </p:nvSpPr>
        <p:spPr bwMode="auto">
          <a:xfrm>
            <a:off x="2862263" y="188913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 dirty="0"/>
              <a:t>Apresentação da Situação das Demandas do PDA2016 </a:t>
            </a:r>
            <a:r>
              <a:rPr lang="pt-BR" altLang="pt-BR" sz="2000" dirty="0"/>
              <a:t>por situação (Em andamento, Concluídas, Atendida, Parcialmente atendida Não atendida, Rejeitada e Canceladas)</a:t>
            </a:r>
          </a:p>
        </p:txBody>
      </p:sp>
      <p:pic>
        <p:nvPicPr>
          <p:cNvPr id="1127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44722"/>
            <a:ext cx="2576512" cy="20161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7700591"/>
              </p:ext>
            </p:extLst>
          </p:nvPr>
        </p:nvGraphicFramePr>
        <p:xfrm>
          <a:off x="35496" y="1988841"/>
          <a:ext cx="9073008" cy="42484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5610"/>
                <a:gridCol w="2948766"/>
                <a:gridCol w="2088232"/>
                <a:gridCol w="3600400"/>
              </a:tblGrid>
              <a:tr h="628342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22" marB="45722" anchor="ctr"/>
                </a:tc>
              </a:tr>
              <a:tr h="362012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07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Avaliar e analisar os Planos de Cursos da EPTNM, Elaboração de Parecer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Pedagógico e Encaminhamento ao CONSUP.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</a:p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(Aç</a:t>
                      </a: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ão de Fluxo Contínuo)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just"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Ação intensa da DDEB (2014,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2015 e 2016)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212 ofertas/planos de </a:t>
                      </a: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curso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(100%) com 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Resolução de Aprovação 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pelo do CONSUP</a:t>
                      </a:r>
                      <a:endParaRPr lang="pt-BR" sz="1700" baseline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Avaliação de Planos de Curso, Elaboração de parecer pedagógico;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Ajustes realizados pelas próprias Coordenações.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2" marB="45722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56020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3315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336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6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6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6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6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316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3318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3110603"/>
              </p:ext>
            </p:extLst>
          </p:nvPr>
        </p:nvGraphicFramePr>
        <p:xfrm>
          <a:off x="468313" y="115888"/>
          <a:ext cx="8280399" cy="4306905"/>
        </p:xfrm>
        <a:graphic>
          <a:graphicData uri="http://schemas.openxmlformats.org/drawingml/2006/table">
            <a:tbl>
              <a:tblPr/>
              <a:tblGrid>
                <a:gridCol w="3561463"/>
                <a:gridCol w="2225914"/>
                <a:gridCol w="2493022"/>
              </a:tblGrid>
              <a:tr h="841230"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PLANOS DE CURSO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DA EDUCAÇÃO PROFISSIONAL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TÉCNICA DE NÍVEL MÉDIO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CONSEPE </a:t>
                      </a: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/ CONSUP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9017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CURSO</a:t>
                      </a:r>
                      <a:r>
                        <a:rPr lang="pt-BR" sz="14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TÉCNICO DE NÍVEL MÉDIO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FORMA  DE OFERTA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9508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INFORMÁTICA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Integrada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Manacapuru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6996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RECURSOS PESQUEIROS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Integrada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Manacapuru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6504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MANUTENÇÃO E SUPORTE EM</a:t>
                      </a:r>
                      <a:r>
                        <a:rPr lang="pt-BR" sz="14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INFORMÁTICA - MSI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Integrada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Coari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6013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MANUTENÇÃO E SUPORTE EM</a:t>
                      </a:r>
                      <a:r>
                        <a:rPr lang="pt-BR" sz="14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INFORMÁTICA - MSI</a:t>
                      </a:r>
                      <a:endParaRPr lang="pt-BR" sz="1400" b="1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Subsequente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Coari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08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ADMINISTRAÇÃO</a:t>
                      </a:r>
                      <a:r>
                        <a:rPr lang="pt-BR" sz="14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Integrada/EJA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Coari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08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ADMINISTRAÇÃO</a:t>
                      </a:r>
                      <a:r>
                        <a:rPr lang="pt-BR" sz="14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endParaRPr lang="pt-BR" sz="1400" b="1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Integrada / EJA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CMZL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08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ADMINISTRAÇÃO</a:t>
                      </a:r>
                      <a:r>
                        <a:rPr lang="pt-BR" sz="14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endParaRPr lang="pt-BR" sz="1400" b="1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Integrada / EJA</a:t>
                      </a: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Humaitá</a:t>
                      </a: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0" marR="622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359" name="Retângulo 15"/>
          <p:cNvSpPr>
            <a:spLocks noChangeArrowheads="1"/>
          </p:cNvSpPr>
          <p:nvPr/>
        </p:nvSpPr>
        <p:spPr bwMode="auto">
          <a:xfrm>
            <a:off x="107950" y="4581525"/>
            <a:ext cx="8928100" cy="168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1400" b="1" dirty="0"/>
              <a:t>A proposta do Curso Técnico de Nível Médio em Informática e Recursos Pesqueiros na Forma Integrada do </a:t>
            </a:r>
            <a:r>
              <a:rPr lang="pt-BR" altLang="pt-BR" sz="1400" b="1" i="1" dirty="0"/>
              <a:t>campus</a:t>
            </a:r>
            <a:r>
              <a:rPr lang="pt-BR" altLang="pt-BR" sz="1400" b="1" dirty="0"/>
              <a:t> Manacapuru (2017) </a:t>
            </a:r>
            <a:r>
              <a:rPr lang="pt-BR" altLang="pt-BR" sz="1400" dirty="0"/>
              <a:t>está alicerçada na </a:t>
            </a:r>
            <a:r>
              <a:rPr lang="pt-BR" altLang="pt-BR" sz="1400" b="1" dirty="0"/>
              <a:t>concepção pedagógica do Ensino Médio Integrado </a:t>
            </a:r>
            <a:r>
              <a:rPr lang="pt-BR" altLang="pt-BR" sz="1400" dirty="0"/>
              <a:t>(Articulação/Integração da Educação Profissional com a Educação Básica – Formação Geral com a Formação Profissional) – A organização curricular está organizada em 03 núcleos: Núcleo Básico / Núcleo Politécnico e Núcleo Tecnológico. A Matriz curricular já está sinalizando os componentes que serão ofertados em </a:t>
            </a:r>
            <a:r>
              <a:rPr lang="pt-BR" altLang="pt-BR" sz="1400" dirty="0" err="1" smtClean="0"/>
              <a:t>EaD</a:t>
            </a:r>
            <a:r>
              <a:rPr lang="pt-BR" altLang="pt-BR" sz="1400" dirty="0"/>
              <a:t>, assim como a carga horária teórica e prática de cada componente. Também traz a proposição das atividades complementares.</a:t>
            </a:r>
          </a:p>
        </p:txBody>
      </p:sp>
    </p:spTree>
    <p:extLst>
      <p:ext uri="{BB962C8B-B14F-4D97-AF65-F5344CB8AC3E}">
        <p14:creationId xmlns:p14="http://schemas.microsoft.com/office/powerpoint/2010/main" val="11876071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433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4362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363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364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365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366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434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434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4343" name="Retângulo 15"/>
          <p:cNvSpPr>
            <a:spLocks noChangeArrowheads="1"/>
          </p:cNvSpPr>
          <p:nvPr/>
        </p:nvSpPr>
        <p:spPr bwMode="auto">
          <a:xfrm>
            <a:off x="2789238" y="188913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14344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44722"/>
            <a:ext cx="2576512" cy="20161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6851597"/>
              </p:ext>
            </p:extLst>
          </p:nvPr>
        </p:nvGraphicFramePr>
        <p:xfrm>
          <a:off x="35496" y="1916832"/>
          <a:ext cx="9108503" cy="43924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425"/>
                <a:gridCol w="2932035"/>
                <a:gridCol w="2408860"/>
                <a:gridCol w="3312183"/>
              </a:tblGrid>
              <a:tr h="579143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</a:tr>
              <a:tr h="3813345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08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Estabelecer as Diretrizes para o Processo de Avaliação dos Cursos da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EPTNM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Em andamento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just">
                        <a:buFontTx/>
                        <a:buChar char="-"/>
                      </a:pP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Avaliação dos Cursos, Estruturação dos Planos e Projetos Pedagógicos de Curso e Harmonização das Matrizes Curriculares;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Elaboração dos Relatórios do</a:t>
                      </a:r>
                      <a:r>
                        <a:rPr lang="pt-BR" sz="1800" b="0" i="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I, II, III e IV</a:t>
                      </a: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1800" b="0" i="0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ENPED’s</a:t>
                      </a: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Organização das Comissões de Harmonização das Matrizes do </a:t>
                      </a:r>
                      <a:r>
                        <a:rPr lang="pt-BR" sz="1800" b="0" i="0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ENPED’s</a:t>
                      </a: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800" b="0" i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Elaboração do Documento Orientador</a:t>
                      </a:r>
                      <a:r>
                        <a:rPr lang="pt-BR" sz="1800" b="0" i="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– Encaminhamento dos </a:t>
                      </a:r>
                      <a:r>
                        <a:rPr lang="pt-BR" sz="1800" b="0" i="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ENPED’s</a:t>
                      </a:r>
                      <a:r>
                        <a:rPr lang="pt-BR" sz="1800" b="0" i="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pt-BR" sz="17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73169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536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5386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87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88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89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390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536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5366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5367" name="Retângulo 15"/>
          <p:cNvSpPr>
            <a:spLocks noChangeArrowheads="1"/>
          </p:cNvSpPr>
          <p:nvPr/>
        </p:nvSpPr>
        <p:spPr bwMode="auto">
          <a:xfrm>
            <a:off x="2879725" y="188913"/>
            <a:ext cx="6030913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1536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4722"/>
            <a:ext cx="2576513" cy="20161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1008342"/>
              </p:ext>
            </p:extLst>
          </p:nvPr>
        </p:nvGraphicFramePr>
        <p:xfrm>
          <a:off x="35496" y="1916832"/>
          <a:ext cx="9073008" cy="43924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5610"/>
                <a:gridCol w="2804465"/>
                <a:gridCol w="1656038"/>
                <a:gridCol w="4176895"/>
              </a:tblGrid>
              <a:tr h="706837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7" marB="457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27" marB="457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27" marB="457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27" marB="45727" anchor="ctr"/>
                </a:tc>
              </a:tr>
              <a:tr h="3685651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09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7" marB="45727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Fomentar e ampliar as discussões sobre a oferta de Especializações </a:t>
                      </a:r>
                      <a:r>
                        <a:rPr lang="pt-BR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Técnicas 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de Nível Médio nos </a:t>
                      </a:r>
                      <a:r>
                        <a:rPr lang="pt-BR" sz="1600" b="1" i="1" dirty="0" smtClean="0">
                          <a:latin typeface="Arial" pitchFamily="34" charset="0"/>
                          <a:cs typeface="Arial" pitchFamily="34" charset="0"/>
                        </a:rPr>
                        <a:t>campi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 já consolidados</a:t>
                      </a:r>
                      <a:endParaRPr lang="pt-BR" sz="16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7" marB="457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Parcialmente atendida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7" marB="45727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Comissão Central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e consultiva;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Elaboração da minuta que </a:t>
                      </a:r>
                      <a:r>
                        <a:rPr lang="pt-BR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Estabelece normas e procedimentos para a oferta de cursos de Especialização Técnica de Nível Médio</a:t>
                      </a:r>
                      <a:r>
                        <a:rPr lang="pt-BR" sz="1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1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no âmbito do IFAM;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Consulta à comunidade acadêmica (11 a 22/07/2016);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RESOLUÇÃO Nº. 47 - CONSUP/IFAM, de 14 de outubro de 2016.</a:t>
                      </a:r>
                    </a:p>
                    <a:p>
                      <a:pPr algn="l">
                        <a:buFontTx/>
                        <a:buNone/>
                      </a:pPr>
                      <a:r>
                        <a:rPr lang="pt-BR" sz="1800" b="1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 </a:t>
                      </a:r>
                      <a:r>
                        <a:rPr lang="pt-BR" sz="1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Fomentar</a:t>
                      </a:r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a oferta a partir de 2017/2.</a:t>
                      </a:r>
                    </a:p>
                  </a:txBody>
                  <a:tcPr marL="91432" marR="91432" marT="45727" marB="45727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867915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6387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6415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16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17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18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419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6388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6390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6391" name="Retângulo 15"/>
          <p:cNvSpPr>
            <a:spLocks noChangeArrowheads="1"/>
          </p:cNvSpPr>
          <p:nvPr/>
        </p:nvSpPr>
        <p:spPr bwMode="auto">
          <a:xfrm>
            <a:off x="2862263" y="260350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1639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44450"/>
            <a:ext cx="2576512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124576"/>
              </p:ext>
            </p:extLst>
          </p:nvPr>
        </p:nvGraphicFramePr>
        <p:xfrm>
          <a:off x="35496" y="2060848"/>
          <a:ext cx="9073008" cy="42484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5610"/>
                <a:gridCol w="4210897"/>
                <a:gridCol w="1669839"/>
                <a:gridCol w="2756662"/>
              </a:tblGrid>
              <a:tr h="740398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28" marB="45728" anchor="ctr"/>
                </a:tc>
              </a:tr>
              <a:tr h="1903880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Colaborar na estruturação dos Perfis e Atribuições no Novo Sistema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SIGA_A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Em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andamento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just"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Comissão;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Definição dos Perfis;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Definição das Funcionalidades; 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Definição das Atribuições de acesso.</a:t>
                      </a:r>
                    </a:p>
                  </a:txBody>
                  <a:tcPr marL="91432" marR="91432" marT="45728" marB="45728" anchor="ctr"/>
                </a:tc>
              </a:tr>
              <a:tr h="1604195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Colaborar na padronização dos Códigos das Matrizes Curriculares dos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Cursos da EPTNM para migração ao novo sistema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SIGA_A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Em andamento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8" marB="45728" anchor="ctr"/>
                </a:tc>
                <a:tc>
                  <a:txBody>
                    <a:bodyPr/>
                    <a:lstStyle/>
                    <a:p>
                      <a:pPr algn="just"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Comissão;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Definição da composição do código por componente curricular.</a:t>
                      </a:r>
                    </a:p>
                  </a:txBody>
                  <a:tcPr marL="91432" marR="91432" marT="45728" marB="45728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1740413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741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7444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45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46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47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48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741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741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7415" name="Retângulo 15"/>
          <p:cNvSpPr>
            <a:spLocks noChangeArrowheads="1"/>
          </p:cNvSpPr>
          <p:nvPr/>
        </p:nvSpPr>
        <p:spPr bwMode="auto">
          <a:xfrm>
            <a:off x="2573338" y="115888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17416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263" y="44450"/>
            <a:ext cx="2209137" cy="1728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9325598"/>
              </p:ext>
            </p:extLst>
          </p:nvPr>
        </p:nvGraphicFramePr>
        <p:xfrm>
          <a:off x="35496" y="1661120"/>
          <a:ext cx="9108504" cy="46247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425"/>
                <a:gridCol w="3233272"/>
                <a:gridCol w="1430261"/>
                <a:gridCol w="3989546"/>
              </a:tblGrid>
              <a:tr h="629247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anchor="ctr"/>
                </a:tc>
              </a:tr>
              <a:tr h="128845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Participar do Seminário Estadual e Nacional da composição do Documento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Final da BNCC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concluída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Edital de seleção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dos participantes no Seminário Estadual da BNCC – Amazonas;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Delegação do IFAM na construção da proposta da BNCC Amazonas.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</a:tr>
              <a:tr h="136336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Coordenar a Sistematização das Contribuições do IFAM para a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composição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do Documento Final da BNCC.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concluída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Reunião da comissão central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para sistematização da proposta da BNCC/IFAM;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Alimentação da proposta do IFAM no site da BNCC.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</a:tr>
              <a:tr h="128845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14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Ações quanto a Mobilização e Divulgação do Documento da Base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Nacional Comum Curricular</a:t>
                      </a: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concluída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Banner no </a:t>
                      </a:r>
                      <a:r>
                        <a:rPr lang="pt-BR" sz="1600" i="1" dirty="0" smtClean="0">
                          <a:latin typeface="Arial" pitchFamily="34" charset="0"/>
                          <a:cs typeface="Arial" pitchFamily="34" charset="0"/>
                        </a:rPr>
                        <a:t>site</a:t>
                      </a: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do IFAM;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Mobilização sobre o Documento Preliminar;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Cadastro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no site da BNCC;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600" baseline="0" dirty="0" err="1" smtClean="0">
                          <a:latin typeface="Arial" pitchFamily="34" charset="0"/>
                          <a:cs typeface="Arial" pitchFamily="34" charset="0"/>
                        </a:rPr>
                        <a:t>Webconferência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por área. 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5370360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8435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8463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64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65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66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67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8436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8438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8439" name="Retângulo 15"/>
          <p:cNvSpPr>
            <a:spLocks noChangeArrowheads="1"/>
          </p:cNvSpPr>
          <p:nvPr/>
        </p:nvSpPr>
        <p:spPr bwMode="auto">
          <a:xfrm>
            <a:off x="2573338" y="-26988"/>
            <a:ext cx="6030912" cy="1406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18440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263" y="-26988"/>
            <a:ext cx="2106612" cy="1647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0070718"/>
              </p:ext>
            </p:extLst>
          </p:nvPr>
        </p:nvGraphicFramePr>
        <p:xfrm>
          <a:off x="34354" y="1484784"/>
          <a:ext cx="9074150" cy="48164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5634"/>
                <a:gridCol w="2936218"/>
                <a:gridCol w="1407522"/>
                <a:gridCol w="4104776"/>
              </a:tblGrid>
              <a:tr h="640164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7" marR="91447" marT="45726" marB="45726" anchor="ctr"/>
                </a:tc>
              </a:tr>
              <a:tr h="1646137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15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Participar da organização dos Eventos da Educação do Campo, Educação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Escolar Indígena e PROEJA a ser realizado em outubro/2016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cancelada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- Redução do número de eventos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organizados/realizados pela PROEN.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</a:tr>
              <a:tr h="2530174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Estabelecer ações pedagógicas de intervenção quanto ao número de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evasão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 retenção no Ensino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>
                          <a:ea typeface="Calibri" pitchFamily="34" charset="0"/>
                        </a:rPr>
                        <a:t>Em andamento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Participação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na construção do Plano Estratégico de ações de permanência e êxito dos discentes do IFAM;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Auditoria interna – Cursos Técnicos de Nível Médio na Forma Integrada – ciclo (2013 – 2015);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Planilhas elaboradas pela DDEB/PROEN;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Plano de Intervenção de cada </a:t>
                      </a:r>
                      <a:r>
                        <a:rPr lang="pt-BR" sz="1600" i="1" baseline="0" dirty="0" smtClean="0">
                          <a:latin typeface="Arial" pitchFamily="34" charset="0"/>
                          <a:cs typeface="Arial" pitchFamily="34" charset="0"/>
                        </a:rPr>
                        <a:t>campus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Relatório 05 – Gestão Educacional do IFAM e Reunião com </a:t>
                      </a:r>
                      <a:r>
                        <a:rPr lang="pt-BR" sz="1600" i="1" baseline="0" dirty="0" smtClean="0">
                          <a:latin typeface="Arial" pitchFamily="34" charset="0"/>
                          <a:cs typeface="Arial" pitchFamily="34" charset="0"/>
                        </a:rPr>
                        <a:t>campus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da capital.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31519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945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9482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83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84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85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86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946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946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9463" name="Retângulo 15"/>
          <p:cNvSpPr>
            <a:spLocks noChangeArrowheads="1"/>
          </p:cNvSpPr>
          <p:nvPr/>
        </p:nvSpPr>
        <p:spPr bwMode="auto">
          <a:xfrm>
            <a:off x="2806700" y="188913"/>
            <a:ext cx="6030913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 dirty="0"/>
              <a:t>Apresentação da Situação das Demandas do PDA2016 </a:t>
            </a:r>
            <a:r>
              <a:rPr lang="pt-BR" altLang="pt-BR" sz="2000" dirty="0"/>
              <a:t>por situação (Em andamento, Concluídas, Atendida, Parcialmente atendida Não atendida, Rejeitada e Canceladas)</a:t>
            </a:r>
          </a:p>
        </p:txBody>
      </p:sp>
      <p:pic>
        <p:nvPicPr>
          <p:cNvPr id="19464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1423"/>
            <a:ext cx="2305050" cy="180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8924945"/>
              </p:ext>
            </p:extLst>
          </p:nvPr>
        </p:nvGraphicFramePr>
        <p:xfrm>
          <a:off x="0" y="1603321"/>
          <a:ext cx="9180512" cy="52100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1578"/>
                <a:gridCol w="2935174"/>
                <a:gridCol w="1311770"/>
                <a:gridCol w="4371990"/>
              </a:tblGrid>
              <a:tr h="668530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1" marR="91441" marT="45723" marB="4572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1" marR="91441" marT="45723" marB="4572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1" marR="91441" marT="45723" marB="4572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1" marR="91441" marT="45723" marB="45723" anchor="ctr"/>
                </a:tc>
              </a:tr>
              <a:tr h="4488662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17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3" marB="45723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Realização de Visitas "in loco" e participação nas reuniões de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Planejamento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Pedagógico dos campi do IFAM para implementação das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ações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formativas para o fortalecimento da Educação Profissional e do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Currículo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Integrado.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3" marB="4572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concluída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3" marB="45723" anchor="ctr"/>
                </a:tc>
                <a:tc>
                  <a:txBody>
                    <a:bodyPr/>
                    <a:lstStyle/>
                    <a:p>
                      <a:pPr>
                        <a:buFontTx/>
                        <a:buNone/>
                      </a:pPr>
                      <a:r>
                        <a:rPr lang="pt-BR" sz="1200" b="1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2016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200" dirty="0" smtClean="0">
                          <a:latin typeface="Arial" pitchFamily="34" charset="0"/>
                          <a:cs typeface="Arial" pitchFamily="34" charset="0"/>
                        </a:rPr>
                        <a:t>Manacapuru  (Planejamento)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CMZL (Planejamento/ Audiência Pública e Imersão)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Tefé (Planejamento)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Humaitá (Auditoria Pedagógica)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Lábrea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(Planejamento)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CMC (Imersão)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CMDI (Imersão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)</a:t>
                      </a:r>
                    </a:p>
                    <a:p>
                      <a:pPr>
                        <a:buFontTx/>
                        <a:buChar char="-"/>
                      </a:pPr>
                      <a:endParaRPr lang="pt-BR" sz="800" baseline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buFontTx/>
                        <a:buNone/>
                      </a:pPr>
                      <a:r>
                        <a:rPr lang="pt-BR" sz="1200" b="1" baseline="0" dirty="0" smtClean="0">
                          <a:latin typeface="Arial" pitchFamily="34" charset="0"/>
                          <a:cs typeface="Arial" pitchFamily="34" charset="0"/>
                        </a:rPr>
                        <a:t>2015</a:t>
                      </a:r>
                      <a:endParaRPr lang="pt-BR" sz="1200" b="1" baseline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Tefé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(Planejamento)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São Gabriel da Cachoeira (Planejamento/PPC)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Humaitá (Planejamento)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Eirunepé (Planejamento)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Manacapuru (Planejamento)</a:t>
                      </a:r>
                    </a:p>
                    <a:p>
                      <a:pPr>
                        <a:buFontTx/>
                        <a:buNone/>
                      </a:pPr>
                      <a:endParaRPr lang="pt-BR" sz="800" b="1" baseline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buFontTx/>
                        <a:buNone/>
                      </a:pPr>
                      <a:r>
                        <a:rPr lang="pt-BR" sz="1200" b="1" baseline="0" dirty="0" smtClean="0">
                          <a:latin typeface="Arial" pitchFamily="34" charset="0"/>
                          <a:cs typeface="Arial" pitchFamily="34" charset="0"/>
                        </a:rPr>
                        <a:t>2014</a:t>
                      </a:r>
                      <a:endParaRPr lang="pt-BR" sz="1200" b="1" baseline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Tefé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(Planejamento/PPC)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Eirunepé  (Planejamento/PPC)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dirty="0" smtClean="0">
                          <a:latin typeface="Arial" pitchFamily="34" charset="0"/>
                          <a:cs typeface="Arial" pitchFamily="34" charset="0"/>
                        </a:rPr>
                        <a:t> Humaitá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(Planejamento/PPC)</a:t>
                      </a:r>
                      <a:endParaRPr lang="pt-BR" sz="12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Manacapuru (Planejamento/Aula Inaugural)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Presidente Figueiredo (Planejamento/PPC)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Coari (Planejamento/PPC)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Tabatinga (Planejamento/PPC)</a:t>
                      </a:r>
                      <a:endParaRPr lang="pt-BR" sz="1200" baseline="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buFontTx/>
                        <a:buChar char="-"/>
                      </a:pP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Lábrea </a:t>
                      </a:r>
                      <a:r>
                        <a:rPr lang="pt-BR" sz="1200" baseline="0" dirty="0" smtClean="0">
                          <a:latin typeface="Arial" pitchFamily="34" charset="0"/>
                          <a:cs typeface="Arial" pitchFamily="34" charset="0"/>
                        </a:rPr>
                        <a:t>(Planejamento/PPC)</a:t>
                      </a:r>
                      <a:endParaRPr lang="pt-BR" sz="12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3" marB="45723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5569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512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515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2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3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4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5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512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5126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5127" name="Retângulo 15"/>
          <p:cNvSpPr>
            <a:spLocks noChangeArrowheads="1"/>
          </p:cNvSpPr>
          <p:nvPr/>
        </p:nvSpPr>
        <p:spPr bwMode="auto">
          <a:xfrm>
            <a:off x="2573338" y="404813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 dirty="0"/>
              <a:t>Apresentação da Situação das Demandas do PDA2016 </a:t>
            </a:r>
            <a:r>
              <a:rPr lang="pt-BR" altLang="pt-BR" sz="2000" dirty="0"/>
              <a:t>por situação (Em andamento, Concluídas, Atendida, Parcialmente atendida Não atendida, Rejeitada e Canceladas)</a:t>
            </a:r>
          </a:p>
        </p:txBody>
      </p:sp>
      <p:pic>
        <p:nvPicPr>
          <p:cNvPr id="512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96" y="44624"/>
            <a:ext cx="2576512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565198"/>
              </p:ext>
            </p:extLst>
          </p:nvPr>
        </p:nvGraphicFramePr>
        <p:xfrm>
          <a:off x="0" y="1988841"/>
          <a:ext cx="9108504" cy="432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60"/>
                <a:gridCol w="3979791"/>
                <a:gridCol w="1481754"/>
                <a:gridCol w="3107399"/>
              </a:tblGrid>
              <a:tr h="810080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</a:tr>
              <a:tr h="1427301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18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Reavaliar a forma de realização do Processo Seletivo da EPTNM na </a:t>
                      </a:r>
                    </a:p>
                    <a:p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Modalidade EJA.</a:t>
                      </a:r>
                    </a:p>
                    <a:p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Parcialmente atendida</a:t>
                      </a:r>
                      <a:endParaRPr lang="pt-BR" sz="17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marL="0" algn="just" defTabSz="914400" rtl="0" eaLnBrk="1" latinLnBrk="0" hangingPunct="1"/>
                      <a:r>
                        <a:rPr lang="pt-BR" sz="170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Reavaliação das ofertas do PROEJA ao longo das visitas “in loco” aos campi.</a:t>
                      </a:r>
                      <a:endParaRPr lang="pt-BR" sz="1700" kern="1200" dirty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</a:tr>
              <a:tr h="208309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19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Participar da organização do Seminário de </a:t>
                      </a:r>
                      <a:r>
                        <a:rPr lang="pt-BR" sz="1700" b="1" dirty="0" err="1" smtClean="0">
                          <a:latin typeface="Arial" pitchFamily="34" charset="0"/>
                          <a:cs typeface="Arial" pitchFamily="34" charset="0"/>
                        </a:rPr>
                        <a:t>EaD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 – II </a:t>
                      </a:r>
                      <a:r>
                        <a:rPr lang="pt-BR" sz="1700" b="1" dirty="0" err="1" smtClean="0">
                          <a:latin typeface="Arial" pitchFamily="34" charset="0"/>
                          <a:cs typeface="Arial" pitchFamily="34" charset="0"/>
                        </a:rPr>
                        <a:t>ENEaD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 I Seminário de Internacionalização do IFAM – Brasil/Portugal</a:t>
                      </a:r>
                    </a:p>
                    <a:p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25 a 27/10/2016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 COGEP participou compondo comissão e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participou dos 3 dias de realização do evento, contribuindo no que foi possível.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29970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512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515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2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3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4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55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512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5127" name="Retângulo 15"/>
          <p:cNvSpPr>
            <a:spLocks noChangeArrowheads="1"/>
          </p:cNvSpPr>
          <p:nvPr/>
        </p:nvSpPr>
        <p:spPr bwMode="auto">
          <a:xfrm>
            <a:off x="2573338" y="332656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 dirty="0"/>
              <a:t>Apresentação da Situação das Demandas do PDA2016 </a:t>
            </a:r>
            <a:r>
              <a:rPr lang="pt-BR" altLang="pt-BR" sz="2000" dirty="0"/>
              <a:t>por situação (Em andamento, Concluídas, Atendida, Parcialmente atendida Não atendida, Rejeitada e Canceladas)</a:t>
            </a:r>
          </a:p>
        </p:txBody>
      </p:sp>
      <p:pic>
        <p:nvPicPr>
          <p:cNvPr id="512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96" y="44624"/>
            <a:ext cx="2576512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0268178"/>
              </p:ext>
            </p:extLst>
          </p:nvPr>
        </p:nvGraphicFramePr>
        <p:xfrm>
          <a:off x="35496" y="1918971"/>
          <a:ext cx="9108504" cy="48944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60"/>
                <a:gridCol w="3312360"/>
                <a:gridCol w="1368152"/>
                <a:gridCol w="3888432"/>
              </a:tblGrid>
              <a:tr h="810080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3" marR="91443" marT="45711" marB="45711" anchor="ctr"/>
                </a:tc>
              </a:tr>
              <a:tr h="1427301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Comissão de Avaliação dos</a:t>
                      </a:r>
                      <a:r>
                        <a:rPr lang="pt-BR" sz="1700" b="1" baseline="0" dirty="0" smtClean="0">
                          <a:latin typeface="Arial" pitchFamily="34" charset="0"/>
                          <a:cs typeface="Arial" pitchFamily="34" charset="0"/>
                        </a:rPr>
                        <a:t> Calendários Acadêmicos dos </a:t>
                      </a:r>
                      <a:r>
                        <a:rPr lang="pt-BR" sz="1700" b="1" i="1" baseline="0" dirty="0" smtClean="0">
                          <a:latin typeface="Arial" pitchFamily="34" charset="0"/>
                          <a:cs typeface="Arial" pitchFamily="34" charset="0"/>
                        </a:rPr>
                        <a:t>campi</a:t>
                      </a:r>
                      <a:endParaRPr lang="pt-BR" sz="1700" b="1" i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600" b="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  <a:endParaRPr lang="pt-BR" sz="16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Comissão PROEN;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Avaliação dos Calendários de cada </a:t>
                      </a:r>
                      <a:r>
                        <a:rPr lang="pt-BR" sz="1600" i="1" dirty="0" smtClean="0">
                          <a:latin typeface="Arial" pitchFamily="34" charset="0"/>
                          <a:cs typeface="Arial" pitchFamily="34" charset="0"/>
                        </a:rPr>
                        <a:t>campus</a:t>
                      </a: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Elaboração de Parecer Pedagógico;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Validação para encaminhar ao </a:t>
                      </a: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CONSEPE/CONSUP</a:t>
                      </a: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. 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</a:tr>
              <a:tr h="208309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19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3" marR="91443" marT="45711" marB="4571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i="0" kern="1200" dirty="0" smtClean="0">
                          <a:solidFill>
                            <a:schemeClr val="dk1"/>
                          </a:solidFill>
                          <a:latin typeface="Arial"/>
                          <a:ea typeface="+mn-ea"/>
                          <a:cs typeface="Arial"/>
                        </a:rPr>
                        <a:t>Realização do IV ENPED 2016</a:t>
                      </a:r>
                      <a:endParaRPr lang="pt-BR" sz="1700" b="1" dirty="0">
                        <a:latin typeface="Arial"/>
                        <a:cs typeface="Arial"/>
                      </a:endParaRPr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2" marB="45722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Comissão de organização;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Participação efetiva durante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o IV ENPED;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Desdobramentos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:</a:t>
                      </a:r>
                    </a:p>
                    <a:p>
                      <a:pPr marL="342900" indent="-342900" algn="just">
                        <a:buFontTx/>
                        <a:buAutoNum type="alphaLcParenR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Relatório do IV ENPED;</a:t>
                      </a:r>
                    </a:p>
                    <a:p>
                      <a:pPr marL="342900" indent="-342900" algn="just">
                        <a:buFontTx/>
                        <a:buAutoNum type="alphaLcParenR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Composição das Comissões de Harmonização das Matrizes Curriculares de cada curso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;</a:t>
                      </a:r>
                    </a:p>
                    <a:p>
                      <a:pPr marL="342900" indent="-342900" algn="just">
                        <a:buFontTx/>
                        <a:buAutoNum type="alphaLcParenR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Documento 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orientador – encaminhamento dos </a:t>
                      </a:r>
                      <a:r>
                        <a:rPr lang="pt-BR" sz="1600" baseline="0" dirty="0" err="1" smtClean="0">
                          <a:latin typeface="Arial" pitchFamily="34" charset="0"/>
                          <a:cs typeface="Arial" pitchFamily="34" charset="0"/>
                        </a:rPr>
                        <a:t>ENPEDs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2" marB="45722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337918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543" y="404664"/>
            <a:ext cx="1959728" cy="2448272"/>
          </a:xfrm>
          <a:prstGeom prst="rect">
            <a:avLst/>
          </a:prstGeom>
        </p:spPr>
      </p:pic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394340" y="764704"/>
            <a:ext cx="6030416" cy="1056379"/>
          </a:xfrm>
          <a:prstGeom prst="rect">
            <a:avLst/>
          </a:prstGeom>
          <a:solidFill>
            <a:srgbClr val="FBDED1"/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Bef>
                <a:spcPts val="60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acompanhamento das Metas do Termo de Acordos e Metas (TAM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 e PDI 2014-2018;</a:t>
            </a:r>
          </a:p>
        </p:txBody>
      </p:sp>
      <p:sp>
        <p:nvSpPr>
          <p:cNvPr id="17" name="Retângulo 16"/>
          <p:cNvSpPr/>
          <p:nvPr/>
        </p:nvSpPr>
        <p:spPr>
          <a:xfrm>
            <a:off x="2394340" y="225455"/>
            <a:ext cx="6030416" cy="474104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Bef>
                <a:spcPts val="600"/>
              </a:spcBef>
              <a:spcAft>
                <a:spcPts val="0"/>
              </a:spcAft>
            </a:pPr>
            <a:r>
              <a:rPr lang="pt-BR" sz="25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ROTEIRO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2394340" y="1916832"/>
            <a:ext cx="6030416" cy="1056379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Bef>
                <a:spcPts val="60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tratativas de fragilidades encontradas na Avaliação de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(Pontos fracos e ameaças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);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tângulo 19"/>
          <p:cNvSpPr/>
          <p:nvPr/>
        </p:nvSpPr>
        <p:spPr>
          <a:xfrm>
            <a:off x="2385951" y="3045196"/>
            <a:ext cx="6030416" cy="727059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Bef>
                <a:spcPts val="60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referentes ao 1º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2016;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2385951" y="3861048"/>
            <a:ext cx="6030416" cy="1409617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Bef>
                <a:spcPts val="600"/>
              </a:spcBef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PDA2016 por situação (Em andamento, Concluídas, Atendida, Parcialmente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atendida,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Não atendida, Rejeitada e Canceladas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).</a:t>
            </a:r>
          </a:p>
        </p:txBody>
      </p:sp>
      <p:sp>
        <p:nvSpPr>
          <p:cNvPr id="22" name="Retângulo 21"/>
          <p:cNvSpPr/>
          <p:nvPr/>
        </p:nvSpPr>
        <p:spPr>
          <a:xfrm>
            <a:off x="2394340" y="5373215"/>
            <a:ext cx="6030416" cy="727059"/>
          </a:xfrm>
          <a:prstGeom prst="rect">
            <a:avLst/>
          </a:prstGeom>
          <a:solidFill>
            <a:srgbClr val="FFCCFF"/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Bef>
                <a:spcPts val="600"/>
              </a:spcBef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err="1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Autoavaliação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Avaliação Interpessoal da Equipe e do Ambiente de Trabalho.</a:t>
            </a:r>
          </a:p>
        </p:txBody>
      </p:sp>
    </p:spTree>
    <p:extLst>
      <p:ext uri="{BB962C8B-B14F-4D97-AF65-F5344CB8AC3E}">
        <p14:creationId xmlns:p14="http://schemas.microsoft.com/office/powerpoint/2010/main" val="366636753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048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051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12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13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14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15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048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0486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20487" name="Retângulo 15"/>
          <p:cNvSpPr>
            <a:spLocks noChangeArrowheads="1"/>
          </p:cNvSpPr>
          <p:nvPr/>
        </p:nvSpPr>
        <p:spPr bwMode="auto">
          <a:xfrm>
            <a:off x="2717800" y="260350"/>
            <a:ext cx="6102350" cy="878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400" b="1" dirty="0"/>
              <a:t>Outras ações realizadas não previstas no PDA </a:t>
            </a:r>
            <a:r>
              <a:rPr lang="pt-BR" altLang="pt-BR" sz="2400" b="1" dirty="0" smtClean="0"/>
              <a:t>2016</a:t>
            </a:r>
            <a:endParaRPr lang="pt-BR" altLang="pt-BR" sz="2400" dirty="0"/>
          </a:p>
        </p:txBody>
      </p:sp>
      <p:pic>
        <p:nvPicPr>
          <p:cNvPr id="2048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4" y="44450"/>
            <a:ext cx="2249959" cy="2016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2012142"/>
              </p:ext>
            </p:extLst>
          </p:nvPr>
        </p:nvGraphicFramePr>
        <p:xfrm>
          <a:off x="0" y="1988840"/>
          <a:ext cx="9144001" cy="43513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"/>
                <a:gridCol w="3699164"/>
                <a:gridCol w="1586976"/>
                <a:gridCol w="3400661"/>
              </a:tblGrid>
              <a:tr h="752092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anchor="ctr"/>
                </a:tc>
              </a:tr>
              <a:tr h="1933952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800" b="1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Minuta de regulamentação do Programa de Reconhecimento e Certificação de Saberes Profissionais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70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Comissão Central e Consultiva;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70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Consulta Pública – (13 a 22/06/16);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700" b="1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700" kern="1200" dirty="0" smtClean="0">
                          <a:solidFill>
                            <a:srgbClr val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Enviado ao CONSUP;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700" kern="1200" dirty="0" smtClean="0">
                          <a:solidFill>
                            <a:srgbClr val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Em processo de aprovação</a:t>
                      </a:r>
                      <a:r>
                        <a:rPr lang="pt-BR" sz="1700" kern="1200" baseline="0" dirty="0" smtClean="0">
                          <a:solidFill>
                            <a:srgbClr val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(Conselheiro solicitou vistas)</a:t>
                      </a:r>
                      <a:endParaRPr lang="pt-BR" sz="1700" kern="1200" dirty="0">
                        <a:solidFill>
                          <a:srgbClr val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</a:tr>
              <a:tr h="1665348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02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800" b="1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Minuta de Regulamentação  do Conselho Educacional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Comissão Central e Consultiva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Consulta Pública - (15 a 25/04/16)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800" b="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RESOLUÇÃO Nº. 46 - CONSUP/IFAM, de 14 de outubro de 2016.</a:t>
                      </a:r>
                      <a:endParaRPr lang="pt-BR" sz="17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80937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4" y="44450"/>
            <a:ext cx="2249959" cy="2016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6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1507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1535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536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537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538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539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1508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1510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860922"/>
              </p:ext>
            </p:extLst>
          </p:nvPr>
        </p:nvGraphicFramePr>
        <p:xfrm>
          <a:off x="0" y="1844675"/>
          <a:ext cx="9144001" cy="43656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"/>
                <a:gridCol w="3245743"/>
                <a:gridCol w="2267108"/>
                <a:gridCol w="3173950"/>
              </a:tblGrid>
              <a:tr h="555507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21" marB="45721" anchor="ctr"/>
                </a:tc>
              </a:tr>
              <a:tr h="190505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03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Minuta de Regulamentação –</a:t>
                      </a:r>
                      <a:r>
                        <a:rPr lang="pt-BR" sz="1700" b="1" baseline="0" dirty="0" smtClean="0">
                          <a:latin typeface="Arial" pitchFamily="34" charset="0"/>
                          <a:cs typeface="Arial" pitchFamily="34" charset="0"/>
                        </a:rPr>
                        <a:t> Serviço Voluntário 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Comissão Reitoria;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Elaboração da Minuta de Regulamentação do Professor Voluntário;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60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RESOLUÇÃO Nº. 20 - CONSUP/IFAM, de 30 de junho de 2016.</a:t>
                      </a:r>
                    </a:p>
                  </a:txBody>
                  <a:tcPr marL="91432" marR="91432" marT="45721" marB="45721" anchor="ctr"/>
                </a:tc>
              </a:tr>
              <a:tr h="1905059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04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1" marB="45721" anchor="ctr"/>
                </a:tc>
                <a:tc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Fornecer orientação e apoio aos campi no cumprimento dos Regulamentos, Normas e demais demandas no âmbito dos cursos da </a:t>
                      </a:r>
                      <a:r>
                        <a:rPr lang="pt-BR" sz="1600" b="1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EPTNM</a:t>
                      </a:r>
                      <a:endParaRPr lang="pt-BR" sz="1600" b="1" kern="1200" dirty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</a:p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(Fluxo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Cont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ínuo)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A DDEB e suas Coordenações é constantemente acionada pelos campi para orientações e apoio às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ações  desenvolvidas.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</a:tr>
            </a:tbl>
          </a:graphicData>
        </a:graphic>
      </p:graphicFrame>
      <p:sp>
        <p:nvSpPr>
          <p:cNvPr id="16" name="Retângulo 15"/>
          <p:cNvSpPr>
            <a:spLocks noChangeArrowheads="1"/>
          </p:cNvSpPr>
          <p:nvPr/>
        </p:nvSpPr>
        <p:spPr bwMode="auto">
          <a:xfrm>
            <a:off x="2717800" y="260350"/>
            <a:ext cx="6102350" cy="878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400" b="1" dirty="0"/>
              <a:t>Outras ações realizadas não previstas no PDA </a:t>
            </a:r>
            <a:r>
              <a:rPr lang="pt-BR" altLang="pt-BR" sz="2400" b="1" dirty="0" smtClean="0"/>
              <a:t>2016</a:t>
            </a:r>
            <a:endParaRPr lang="pt-BR" altLang="pt-BR" sz="2400" dirty="0"/>
          </a:p>
        </p:txBody>
      </p:sp>
    </p:spTree>
    <p:extLst>
      <p:ext uri="{BB962C8B-B14F-4D97-AF65-F5344CB8AC3E}">
        <p14:creationId xmlns:p14="http://schemas.microsoft.com/office/powerpoint/2010/main" val="82956639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3555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358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9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0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1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2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3556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3558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4284160"/>
              </p:ext>
            </p:extLst>
          </p:nvPr>
        </p:nvGraphicFramePr>
        <p:xfrm>
          <a:off x="35496" y="2054283"/>
          <a:ext cx="9108504" cy="41830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425"/>
                <a:gridCol w="3649031"/>
                <a:gridCol w="1617315"/>
                <a:gridCol w="3386733"/>
              </a:tblGrid>
              <a:tr h="784106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25" marB="45725" anchor="ctr"/>
                </a:tc>
              </a:tr>
              <a:tr h="2530140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05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Avaliação das demandas de professores efetivos de cada </a:t>
                      </a:r>
                      <a:r>
                        <a:rPr lang="pt-BR" sz="1600" b="1" i="1" dirty="0" smtClean="0">
                          <a:latin typeface="Arial" pitchFamily="34" charset="0"/>
                          <a:cs typeface="Arial" pitchFamily="34" charset="0"/>
                        </a:rPr>
                        <a:t>campi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 – Concurso</a:t>
                      </a:r>
                      <a:r>
                        <a:rPr lang="pt-BR" sz="1600" b="1" baseline="0" dirty="0" smtClean="0">
                          <a:latin typeface="Arial" pitchFamily="34" charset="0"/>
                          <a:cs typeface="Arial" pitchFamily="34" charset="0"/>
                        </a:rPr>
                        <a:t> 2016</a:t>
                      </a:r>
                      <a:endParaRPr lang="pt-BR" sz="16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 (Fluxo Cont</a:t>
                      </a: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ínuo)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Ação efetiva da DDEB na avaliação das demandas de docentes de cada </a:t>
                      </a:r>
                      <a:r>
                        <a:rPr lang="pt-BR" sz="1600" i="1" baseline="0" dirty="0" smtClean="0">
                          <a:latin typeface="Arial" pitchFamily="34" charset="0"/>
                          <a:cs typeface="Arial" pitchFamily="34" charset="0"/>
                        </a:rPr>
                        <a:t>campus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(Análise das matrizes, horários individuais, Número de docentes, número de alunos para composição do RAP/RAD);</a:t>
                      </a:r>
                    </a:p>
                    <a:p>
                      <a:pPr algn="just"/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- Emissão Parecer conclusivo à DGP sobre o atendimento da demanda.  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</a:tr>
              <a:tr h="868783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06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Avaliação das demandas de professores substitutos de cada </a:t>
                      </a:r>
                      <a:r>
                        <a:rPr lang="pt-BR" sz="1600" b="1" i="1" dirty="0" smtClean="0">
                          <a:latin typeface="Arial" pitchFamily="34" charset="0"/>
                          <a:cs typeface="Arial" pitchFamily="34" charset="0"/>
                        </a:rPr>
                        <a:t>campi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 2016</a:t>
                      </a: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</a:p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(Fluxo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Cont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ínuo)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  <a:tc>
                  <a:txBody>
                    <a:bodyPr/>
                    <a:lstStyle/>
                    <a:p>
                      <a:pPr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Avaliação da demanda;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Emissão de parecer conclusivo à DGP.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5" marB="45725" anchor="ctr"/>
                </a:tc>
              </a:tr>
            </a:tbl>
          </a:graphicData>
        </a:graphic>
      </p:graphicFrame>
      <p:sp>
        <p:nvSpPr>
          <p:cNvPr id="16" name="Retângulo 15"/>
          <p:cNvSpPr>
            <a:spLocks noChangeArrowheads="1"/>
          </p:cNvSpPr>
          <p:nvPr/>
        </p:nvSpPr>
        <p:spPr bwMode="auto">
          <a:xfrm>
            <a:off x="2717800" y="260350"/>
            <a:ext cx="6102350" cy="878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400" b="1" dirty="0"/>
              <a:t>Outras ações realizadas não previstas no PDA </a:t>
            </a:r>
            <a:r>
              <a:rPr lang="pt-BR" altLang="pt-BR" sz="2400" b="1" dirty="0" smtClean="0"/>
              <a:t>2016</a:t>
            </a:r>
            <a:endParaRPr lang="pt-BR" altLang="pt-BR" sz="2400" dirty="0"/>
          </a:p>
        </p:txBody>
      </p:sp>
      <p:pic>
        <p:nvPicPr>
          <p:cNvPr id="17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4" y="44450"/>
            <a:ext cx="2249959" cy="2016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54515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457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4587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588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589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590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591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458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4101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458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24583" name="Retângulo 15"/>
          <p:cNvSpPr>
            <a:spLocks noChangeArrowheads="1"/>
          </p:cNvSpPr>
          <p:nvPr/>
        </p:nvSpPr>
        <p:spPr bwMode="auto">
          <a:xfrm>
            <a:off x="2286000" y="549275"/>
            <a:ext cx="60309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pt-BR" altLang="pt-BR" sz="2000"/>
              <a:t>Avaliação do acompanhamento das ações do Ensino frente ao </a:t>
            </a:r>
            <a:r>
              <a:rPr lang="pt-BR" altLang="pt-BR" sz="2000" b="1"/>
              <a:t>Termo de Acordos e Metas (TAM)</a:t>
            </a:r>
          </a:p>
        </p:txBody>
      </p:sp>
      <p:pic>
        <p:nvPicPr>
          <p:cNvPr id="24584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76250"/>
            <a:ext cx="2135188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5" name="Picture 2" descr="C:\Users\2109237\Desktop\Construção - Dissertação Mestrado 2016\Orientações AUDIN IFAM 2015 - 2016\Audin - orientação 07 - Ensino Médio Integrado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773238"/>
            <a:ext cx="4392613" cy="439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6" name="Picture 2" descr="C:\Users\2109237\Desktop\IFAM 2016\Orientações AUDIN IFAM 2015 - 2016\Audin - Orientação 09 - PROEJA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773238"/>
            <a:ext cx="4500563" cy="450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888274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560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5633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634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635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636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637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560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5606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graphicFrame>
        <p:nvGraphicFramePr>
          <p:cNvPr id="15" name="Tabela 14"/>
          <p:cNvGraphicFramePr>
            <a:graphicFrameLocks noGrp="1"/>
          </p:cNvGraphicFramePr>
          <p:nvPr/>
        </p:nvGraphicFramePr>
        <p:xfrm>
          <a:off x="395288" y="476250"/>
          <a:ext cx="8208962" cy="1800639"/>
        </p:xfrm>
        <a:graphic>
          <a:graphicData uri="http://schemas.openxmlformats.org/drawingml/2006/table">
            <a:tbl>
              <a:tblPr/>
              <a:tblGrid>
                <a:gridCol w="5733156"/>
                <a:gridCol w="2475806"/>
              </a:tblGrid>
              <a:tr h="328455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CURSOS DA EDUCAÇÃO PROFISSIONAL TÉCNICA DE NÍVEL MÉDIO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452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Número Total de Ofertas (EPTNM)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212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452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Total de Cursos na Forma INTEGRADA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50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2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Total de Cursos na FORMA SUBSEQUENTE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77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2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Total de Cursos na FORMA SUBSEQUENTE/EAD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30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2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Total de Cursos na Forma INTEGRADA </a:t>
                      </a:r>
                      <a:r>
                        <a:rPr lang="pt-BR" sz="1400" b="1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na </a:t>
                      </a: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Modalidade </a:t>
                      </a:r>
                      <a:r>
                        <a:rPr lang="pt-BR" sz="1400" b="1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EJA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15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2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Total de Cursos na FORMA CONCOMITANTE/PRONATEC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400" b="1" dirty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</a:t>
                      </a: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6" name="Gráfico 15"/>
          <p:cNvGraphicFramePr/>
          <p:nvPr/>
        </p:nvGraphicFramePr>
        <p:xfrm>
          <a:off x="611560" y="2132856"/>
          <a:ext cx="8064896" cy="4032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8555567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6627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669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692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693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694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695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6628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6630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graphicFrame>
        <p:nvGraphicFramePr>
          <p:cNvPr id="15" name="Tabela 14"/>
          <p:cNvGraphicFramePr>
            <a:graphicFrameLocks noGrp="1"/>
          </p:cNvGraphicFramePr>
          <p:nvPr/>
        </p:nvGraphicFramePr>
        <p:xfrm>
          <a:off x="468313" y="466725"/>
          <a:ext cx="8208962" cy="5768968"/>
        </p:xfrm>
        <a:graphic>
          <a:graphicData uri="http://schemas.openxmlformats.org/drawingml/2006/table">
            <a:tbl>
              <a:tblPr/>
              <a:tblGrid>
                <a:gridCol w="5733156"/>
                <a:gridCol w="2475806"/>
              </a:tblGrid>
              <a:tr h="720256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dirty="0" smtClean="0">
                          <a:latin typeface="Arial" pitchFamily="34" charset="0"/>
                          <a:cs typeface="Arial" pitchFamily="34" charset="0"/>
                        </a:rPr>
                        <a:t>PROCESSO SELETIVO 2017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CURSOS DA EDUCAÇÃO PROFISSIONAL TÉCNICA DE NÍVEL MÉDIO</a:t>
                      </a:r>
                      <a:endParaRPr lang="pt-BR" sz="18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80484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INTEGRADO CAPITAL</a:t>
                      </a:r>
                      <a:endParaRPr lang="pt-BR" sz="16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MANAUS CENTRO</a:t>
                      </a:r>
                      <a:endParaRPr lang="pt-BR" sz="16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05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MANAUS ZONA LESTE</a:t>
                      </a:r>
                      <a:endParaRPr lang="pt-BR" sz="16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MANAUS DISTRITO INDUSTRIAL</a:t>
                      </a:r>
                      <a:endParaRPr lang="pt-BR" sz="1600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02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INTEGRADO INTERIOR</a:t>
                      </a:r>
                      <a:endParaRPr lang="pt-BR" sz="1600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COARI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EIRUNEPÉ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HUMAITÁ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ITACOATIARA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01 Curso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LÁBREA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MANACAPURU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02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MAUÉS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PARINTINS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PRESIDENTE FIGUEIREDO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02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SÃO GABRIEL DA CACHOEIRA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TABATINGA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04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TEFÉ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Sem oferta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TOTAL DE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 novas ofertas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87316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765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7715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716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717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718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719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765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765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graphicFrame>
        <p:nvGraphicFramePr>
          <p:cNvPr id="15" name="Tabela 14"/>
          <p:cNvGraphicFramePr>
            <a:graphicFrameLocks noGrp="1"/>
          </p:cNvGraphicFramePr>
          <p:nvPr/>
        </p:nvGraphicFramePr>
        <p:xfrm>
          <a:off x="468313" y="466725"/>
          <a:ext cx="8208962" cy="5768968"/>
        </p:xfrm>
        <a:graphic>
          <a:graphicData uri="http://schemas.openxmlformats.org/drawingml/2006/table">
            <a:tbl>
              <a:tblPr/>
              <a:tblGrid>
                <a:gridCol w="5733156"/>
                <a:gridCol w="2475806"/>
              </a:tblGrid>
              <a:tr h="720256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dirty="0" smtClean="0">
                          <a:latin typeface="Arial" pitchFamily="34" charset="0"/>
                          <a:cs typeface="Arial" pitchFamily="34" charset="0"/>
                        </a:rPr>
                        <a:t>PROCESSO SELETIVO 2017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CURSOS DA EDUCAÇÃO PROFISSIONAL TÉCNICA DE NÍVEL MÉDIO</a:t>
                      </a:r>
                      <a:endParaRPr lang="pt-BR" sz="18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80484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SUBSEQUENTE CAPITAL</a:t>
                      </a:r>
                      <a:endParaRPr lang="pt-BR" sz="16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MANAUS CENTRO</a:t>
                      </a:r>
                      <a:endParaRPr lang="pt-BR" sz="16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08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MANAUS ZONA LESTE</a:t>
                      </a:r>
                      <a:endParaRPr lang="pt-BR" sz="1600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05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MANAUS DISTRITO INDUSTRIAL</a:t>
                      </a:r>
                      <a:endParaRPr lang="pt-BR" sz="1600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02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SUBSEQUENTE INTERIOR</a:t>
                      </a:r>
                      <a:endParaRPr lang="pt-BR" sz="1600" dirty="0" smtClean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4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COARI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01 Curso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EIRUNEPÉ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Sem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oferta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HUMAITÁ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ITACOATIARA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Sem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oferta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LÁBREA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02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MANACAPURU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MAUÉS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Sem</a:t>
                      </a:r>
                      <a:r>
                        <a:rPr lang="pt-BR" sz="1600" b="1" baseline="0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oferta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PARINTINS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PRESIDENTE FIGUEIREDO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03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SÃO GABRIEL DA CACHOEIRA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04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TABATINGA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01 Curso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CAMPUS TEFÉ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Sem oferta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TOTAL DE CURSOS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 smtClean="0"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 novas ofertas</a:t>
                      </a:r>
                      <a:endParaRPr lang="pt-BR" sz="1600" b="1" dirty="0"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2204" marR="622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30605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298480"/>
            <a:ext cx="6030416" cy="107670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Termo de Acordos e Metas (TAM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80" y="188640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eta para a direita 1"/>
          <p:cNvSpPr/>
          <p:nvPr/>
        </p:nvSpPr>
        <p:spPr>
          <a:xfrm>
            <a:off x="450582" y="1642734"/>
            <a:ext cx="1429188" cy="86409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614831" y="1896878"/>
            <a:ext cx="1349896" cy="336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 6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8" name="Retângulo 17"/>
          <p:cNvSpPr/>
          <p:nvPr/>
        </p:nvSpPr>
        <p:spPr>
          <a:xfrm>
            <a:off x="2269938" y="1534634"/>
            <a:ext cx="6030416" cy="1080296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Vagas PROEJA: Compromisso da oferta de curso PROEJA (Técnico e FIC) na perspectiva de promover a inclusão e atender a demanda regional.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" name="Triângulo isósceles 2"/>
          <p:cNvSpPr/>
          <p:nvPr/>
        </p:nvSpPr>
        <p:spPr>
          <a:xfrm rot="5400000">
            <a:off x="671111" y="2632866"/>
            <a:ext cx="648072" cy="1041759"/>
          </a:xfrm>
          <a:prstGeom prst="triangle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19"/>
          <p:cNvSpPr/>
          <p:nvPr/>
        </p:nvSpPr>
        <p:spPr>
          <a:xfrm>
            <a:off x="481167" y="2985429"/>
            <a:ext cx="1027959" cy="336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AÇÃO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2286000" y="4941168"/>
            <a:ext cx="6030416" cy="98142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Reavaliação das formas de acesso ao PROEJA, possibilitando a ampliação do direito a </a:t>
            </a: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Educação </a:t>
            </a: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aos demandantes de EJA do Amazonas.</a:t>
            </a:r>
            <a:endParaRPr lang="pt-BR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etângulo 21"/>
          <p:cNvSpPr/>
          <p:nvPr/>
        </p:nvSpPr>
        <p:spPr>
          <a:xfrm>
            <a:off x="2262952" y="3815868"/>
            <a:ext cx="6030416" cy="1015663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lvl="0" algn="just"/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Formas de acesso ao Técnico: Adoção de formas de acesso assentadas em ações afirmativas que contemplem as realidades locais dos </a:t>
            </a:r>
            <a:r>
              <a:rPr lang="pt-BR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campi.</a:t>
            </a:r>
            <a:endParaRPr lang="pt-BR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tângulo 22"/>
          <p:cNvSpPr/>
          <p:nvPr/>
        </p:nvSpPr>
        <p:spPr>
          <a:xfrm>
            <a:off x="2269938" y="2780928"/>
            <a:ext cx="6030416" cy="92333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Diagnóstico das </a:t>
            </a: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demandas para o PROEJA no Estado do Amazonas e as possibilidades de sua articulação com a Educação Básica e a Educação Profissional.</a:t>
            </a:r>
          </a:p>
        </p:txBody>
      </p:sp>
      <p:sp>
        <p:nvSpPr>
          <p:cNvPr id="24" name="Seta para a direita 23"/>
          <p:cNvSpPr/>
          <p:nvPr/>
        </p:nvSpPr>
        <p:spPr>
          <a:xfrm>
            <a:off x="481167" y="3891651"/>
            <a:ext cx="1429188" cy="86409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" name="Retângulo 24"/>
          <p:cNvSpPr/>
          <p:nvPr/>
        </p:nvSpPr>
        <p:spPr>
          <a:xfrm>
            <a:off x="584734" y="4155383"/>
            <a:ext cx="1349896" cy="336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 10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riângulo isósceles 25"/>
          <p:cNvSpPr/>
          <p:nvPr/>
        </p:nvSpPr>
        <p:spPr>
          <a:xfrm rot="5400000">
            <a:off x="680089" y="4911000"/>
            <a:ext cx="648072" cy="1041759"/>
          </a:xfrm>
          <a:prstGeom prst="triangle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7" name="Retângulo 26"/>
          <p:cNvSpPr/>
          <p:nvPr/>
        </p:nvSpPr>
        <p:spPr>
          <a:xfrm>
            <a:off x="465234" y="5263561"/>
            <a:ext cx="1027959" cy="336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AÇÃO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755890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298480"/>
            <a:ext cx="6030416" cy="107670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Termo de Acordos e Metas (TAM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80" y="188640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Retângulo 21"/>
          <p:cNvSpPr/>
          <p:nvPr/>
        </p:nvSpPr>
        <p:spPr>
          <a:xfrm>
            <a:off x="2267744" y="1628624"/>
            <a:ext cx="6030416" cy="1080296"/>
          </a:xfrm>
          <a:prstGeom prst="rect">
            <a:avLst/>
          </a:prstGeom>
          <a:solidFill>
            <a:srgbClr val="FFFF99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Percentual de matrículas do PROEJA em 2016, considerando o efetivo de matrícula dos cursos da Forma Integrada no IFAM.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9" name="Picture 2" descr="Resultado de imagem para desenhos de tartaruga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85" y="3023964"/>
            <a:ext cx="2857500" cy="2781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0" name="Gráfico 2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5446527"/>
              </p:ext>
            </p:extLst>
          </p:nvPr>
        </p:nvGraphicFramePr>
        <p:xfrm>
          <a:off x="3203848" y="2924944"/>
          <a:ext cx="5256584" cy="33123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1558770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8675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8699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0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1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2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703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8676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7173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8678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28679" name="Retângulo 15"/>
          <p:cNvSpPr>
            <a:spLocks noChangeArrowheads="1"/>
          </p:cNvSpPr>
          <p:nvPr/>
        </p:nvSpPr>
        <p:spPr bwMode="auto">
          <a:xfrm>
            <a:off x="2286000" y="552450"/>
            <a:ext cx="60309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pt-BR" altLang="pt-BR" sz="2000"/>
              <a:t>Avaliação do acompanhamento das ações do Ensino frente ao </a:t>
            </a:r>
            <a:r>
              <a:rPr lang="pt-BR" altLang="pt-BR" sz="2000" b="1"/>
              <a:t>Plano de Desenvolvimento Institucional (PDI)</a:t>
            </a:r>
          </a:p>
        </p:txBody>
      </p:sp>
      <p:pic>
        <p:nvPicPr>
          <p:cNvPr id="28680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4450"/>
            <a:ext cx="1871663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438413"/>
              </p:ext>
            </p:extLst>
          </p:nvPr>
        </p:nvGraphicFramePr>
        <p:xfrm>
          <a:off x="0" y="2000250"/>
          <a:ext cx="9144001" cy="4237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199"/>
                <a:gridCol w="4379298"/>
                <a:gridCol w="4307504"/>
              </a:tblGrid>
              <a:tr h="365787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23" marB="4572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proposta no PDI</a:t>
                      </a:r>
                      <a:endParaRPr lang="pt-BR" sz="1800" dirty="0"/>
                    </a:p>
                  </a:txBody>
                  <a:tcPr marL="91432" marR="91432" marT="45723" marB="4572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da DDEB/PROEN</a:t>
                      </a:r>
                      <a:endParaRPr lang="pt-BR" sz="1800" dirty="0"/>
                    </a:p>
                  </a:txBody>
                  <a:tcPr marL="91432" marR="91432" marT="45723" marB="45723" anchor="ctr"/>
                </a:tc>
              </a:tr>
              <a:tr h="1585079">
                <a:tc>
                  <a:txBody>
                    <a:bodyPr/>
                    <a:lstStyle/>
                    <a:p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3" marB="45723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Diversificar a oferta de cursos e vagas em todos os níveis e modalidades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de ensino (Integrado, concomitante, subsequente, PROEJA, PRONATEC, </a:t>
                      </a:r>
                    </a:p>
                    <a:p>
                      <a:pPr algn="just"/>
                      <a:r>
                        <a:rPr lang="pt-BR" sz="1400" b="1" dirty="0" err="1" smtClean="0">
                          <a:latin typeface="Arial" pitchFamily="34" charset="0"/>
                          <a:cs typeface="Arial" pitchFamily="34" charset="0"/>
                        </a:rPr>
                        <a:t>EaD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, Graduação e pós-graduação) em conformidade com as demandas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regionais.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3" marB="45723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Acompanhamento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junto aos campi das novas ofertas de cursos e de vagas;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 Avaliação dos Planos de Cursos;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 Participação em Audiências públicas.</a:t>
                      </a:r>
                    </a:p>
                    <a:p>
                      <a:pPr algn="l"/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3" marB="45723" anchor="ctr"/>
                </a:tc>
              </a:tr>
              <a:tr h="2286172">
                <a:tc>
                  <a:txBody>
                    <a:bodyPr/>
                    <a:lstStyle/>
                    <a:p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02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3" marB="45723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Formular e avaliar políticas e ações relacionadas aos cursos de Educação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Profissional Técnica de Nível Médio, de graduação e pós-graduação de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acordo com as diretrizes curriculares nacionais.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3" marB="45723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Construção de Regulamentações de acordo com as legislações vigentes da Educação Profissional e Tecnológica;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Regulamentação das Especializações Técnicas de Nível Médio;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Regulamentação do Conselho Educacional;</a:t>
                      </a:r>
                    </a:p>
                    <a:p>
                      <a:pPr algn="l">
                        <a:buFontTx/>
                        <a:buChar char="-"/>
                      </a:pPr>
                      <a:endParaRPr lang="pt-BR" sz="1600" baseline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l"/>
                      <a:endParaRPr lang="pt-BR" sz="16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23" marB="45723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75206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2147483647 w 13888"/>
              <a:gd name="T1" fmla="*/ 0 h 17280"/>
              <a:gd name="T2" fmla="*/ 0 w 13888"/>
              <a:gd name="T3" fmla="*/ 2147483647 h 17280"/>
              <a:gd name="T4" fmla="*/ 2147483647 w 13888"/>
              <a:gd name="T5" fmla="*/ 2147483647 h 17280"/>
              <a:gd name="T6" fmla="*/ 2147483647 w 13888"/>
              <a:gd name="T7" fmla="*/ 2147483647 h 17280"/>
              <a:gd name="T8" fmla="*/ 2147483647 w 13888"/>
              <a:gd name="T9" fmla="*/ 2147483647 h 17280"/>
              <a:gd name="T10" fmla="*/ 2147483647 w 13888"/>
              <a:gd name="T11" fmla="*/ 2147483647 h 17280"/>
              <a:gd name="T12" fmla="*/ 2147483647 w 13888"/>
              <a:gd name="T13" fmla="*/ 2147483647 h 17280"/>
              <a:gd name="T14" fmla="*/ 2147483647 w 13888"/>
              <a:gd name="T15" fmla="*/ 2147483647 h 17280"/>
              <a:gd name="T16" fmla="*/ 2147483647 w 13888"/>
              <a:gd name="T17" fmla="*/ 2147483647 h 17280"/>
              <a:gd name="T18" fmla="*/ 2147483647 w 13888"/>
              <a:gd name="T19" fmla="*/ 2147483647 h 17280"/>
              <a:gd name="T20" fmla="*/ 2147483647 w 13888"/>
              <a:gd name="T21" fmla="*/ 2147483647 h 17280"/>
              <a:gd name="T22" fmla="*/ 2147483647 w 13888"/>
              <a:gd name="T23" fmla="*/ 2147483647 h 17280"/>
              <a:gd name="T24" fmla="*/ 2147483647 w 13888"/>
              <a:gd name="T25" fmla="*/ 2147483647 h 17280"/>
              <a:gd name="T26" fmla="*/ 2147483647 w 13888"/>
              <a:gd name="T27" fmla="*/ 2147483647 h 17280"/>
              <a:gd name="T28" fmla="*/ 2147483647 w 13888"/>
              <a:gd name="T29" fmla="*/ 2147483647 h 17280"/>
              <a:gd name="T30" fmla="*/ 2147483647 w 13888"/>
              <a:gd name="T31" fmla="*/ 2147483647 h 17280"/>
              <a:gd name="T32" fmla="*/ 2147483647 w 13888"/>
              <a:gd name="T33" fmla="*/ 2147483647 h 17280"/>
              <a:gd name="T34" fmla="*/ 2147483647 w 13888"/>
              <a:gd name="T35" fmla="*/ 2147483647 h 17280"/>
              <a:gd name="T36" fmla="*/ 2147483647 w 13888"/>
              <a:gd name="T37" fmla="*/ 2147483647 h 17280"/>
              <a:gd name="T38" fmla="*/ 2147483647 w 13888"/>
              <a:gd name="T39" fmla="*/ 2147483647 h 17280"/>
              <a:gd name="T40" fmla="*/ 2147483647 w 13888"/>
              <a:gd name="T41" fmla="*/ 2147483647 h 17280"/>
              <a:gd name="T42" fmla="*/ 2147483647 w 13888"/>
              <a:gd name="T43" fmla="*/ 2147483647 h 17280"/>
              <a:gd name="T44" fmla="*/ 2147483647 w 13888"/>
              <a:gd name="T45" fmla="*/ 2147483647 h 17280"/>
              <a:gd name="T46" fmla="*/ 2147483647 w 13888"/>
              <a:gd name="T47" fmla="*/ 2147483647 h 17280"/>
              <a:gd name="T48" fmla="*/ 2147483647 w 13888"/>
              <a:gd name="T49" fmla="*/ 2147483647 h 17280"/>
              <a:gd name="T50" fmla="*/ 2147483647 w 13888"/>
              <a:gd name="T51" fmla="*/ 2147483647 h 17280"/>
              <a:gd name="T52" fmla="*/ 2147483647 w 13888"/>
              <a:gd name="T53" fmla="*/ 2147483647 h 17280"/>
              <a:gd name="T54" fmla="*/ 2147483647 w 13888"/>
              <a:gd name="T55" fmla="*/ 2147483647 h 17280"/>
              <a:gd name="T56" fmla="*/ 2147483647 w 13888"/>
              <a:gd name="T57" fmla="*/ 2147483647 h 17280"/>
              <a:gd name="T58" fmla="*/ 2147483647 w 13888"/>
              <a:gd name="T59" fmla="*/ 2147483647 h 17280"/>
              <a:gd name="T60" fmla="*/ 2147483647 w 13888"/>
              <a:gd name="T61" fmla="*/ 2147483647 h 17280"/>
              <a:gd name="T62" fmla="*/ 2147483647 w 13888"/>
              <a:gd name="T63" fmla="*/ 2147483647 h 17280"/>
              <a:gd name="T64" fmla="*/ 2147483647 w 13888"/>
              <a:gd name="T65" fmla="*/ 2147483647 h 17280"/>
              <a:gd name="T66" fmla="*/ 2147483647 w 13888"/>
              <a:gd name="T67" fmla="*/ 2147483647 h 17280"/>
              <a:gd name="T68" fmla="*/ 2147483647 w 13888"/>
              <a:gd name="T69" fmla="*/ 2147483647 h 172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888"/>
              <a:gd name="T106" fmla="*/ 0 h 17280"/>
              <a:gd name="T107" fmla="*/ 13888 w 13888"/>
              <a:gd name="T108" fmla="*/ 17280 h 1728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2147483647 w 18858"/>
              <a:gd name="T1" fmla="*/ 2147483647 h 10962"/>
              <a:gd name="T2" fmla="*/ 2147483647 w 18858"/>
              <a:gd name="T3" fmla="*/ 2147483647 h 10962"/>
              <a:gd name="T4" fmla="*/ 2147483647 w 18858"/>
              <a:gd name="T5" fmla="*/ 2147483647 h 10962"/>
              <a:gd name="T6" fmla="*/ 2147483647 w 18858"/>
              <a:gd name="T7" fmla="*/ 2147483647 h 10962"/>
              <a:gd name="T8" fmla="*/ 2147483647 w 18858"/>
              <a:gd name="T9" fmla="*/ 2147483647 h 10962"/>
              <a:gd name="T10" fmla="*/ 2147483647 w 18858"/>
              <a:gd name="T11" fmla="*/ 2147483647 h 10962"/>
              <a:gd name="T12" fmla="*/ 2147483647 w 18858"/>
              <a:gd name="T13" fmla="*/ 2147483647 h 10962"/>
              <a:gd name="T14" fmla="*/ 2147483647 w 18858"/>
              <a:gd name="T15" fmla="*/ 2147483647 h 10962"/>
              <a:gd name="T16" fmla="*/ 2147483647 w 18858"/>
              <a:gd name="T17" fmla="*/ 2147483647 h 10962"/>
              <a:gd name="T18" fmla="*/ 2147483647 w 18858"/>
              <a:gd name="T19" fmla="*/ 2147483647 h 10962"/>
              <a:gd name="T20" fmla="*/ 2147483647 w 18858"/>
              <a:gd name="T21" fmla="*/ 2147483647 h 10962"/>
              <a:gd name="T22" fmla="*/ 2147483647 w 18858"/>
              <a:gd name="T23" fmla="*/ 2147483647 h 10962"/>
              <a:gd name="T24" fmla="*/ 2147483647 w 18858"/>
              <a:gd name="T25" fmla="*/ 2147483647 h 10962"/>
              <a:gd name="T26" fmla="*/ 2147483647 w 18858"/>
              <a:gd name="T27" fmla="*/ 2147483647 h 10962"/>
              <a:gd name="T28" fmla="*/ 2147483647 w 18858"/>
              <a:gd name="T29" fmla="*/ 2147483647 h 10962"/>
              <a:gd name="T30" fmla="*/ 2147483647 w 18858"/>
              <a:gd name="T31" fmla="*/ 2147483647 h 10962"/>
              <a:gd name="T32" fmla="*/ 2147483647 w 18858"/>
              <a:gd name="T33" fmla="*/ 2147483647 h 10962"/>
              <a:gd name="T34" fmla="*/ 2147483647 w 18858"/>
              <a:gd name="T35" fmla="*/ 0 h 10962"/>
              <a:gd name="T36" fmla="*/ 2147483647 w 18858"/>
              <a:gd name="T37" fmla="*/ 0 h 10962"/>
              <a:gd name="T38" fmla="*/ 2147483647 w 18858"/>
              <a:gd name="T39" fmla="*/ 2147483647 h 10962"/>
              <a:gd name="T40" fmla="*/ 2147483647 w 18858"/>
              <a:gd name="T41" fmla="*/ 2147483647 h 10962"/>
              <a:gd name="T42" fmla="*/ 2147483647 w 18858"/>
              <a:gd name="T43" fmla="*/ 2147483647 h 10962"/>
              <a:gd name="T44" fmla="*/ 2147483647 w 18858"/>
              <a:gd name="T45" fmla="*/ 2147483647 h 10962"/>
              <a:gd name="T46" fmla="*/ 2147483647 w 18858"/>
              <a:gd name="T47" fmla="*/ 2147483647 h 10962"/>
              <a:gd name="T48" fmla="*/ 2147483647 w 18858"/>
              <a:gd name="T49" fmla="*/ 2147483647 h 10962"/>
              <a:gd name="T50" fmla="*/ 2147483647 w 18858"/>
              <a:gd name="T51" fmla="*/ 2147483647 h 10962"/>
              <a:gd name="T52" fmla="*/ 2147483647 w 18858"/>
              <a:gd name="T53" fmla="*/ 2147483647 h 10962"/>
              <a:gd name="T54" fmla="*/ 2147483647 w 18858"/>
              <a:gd name="T55" fmla="*/ 2147483647 h 10962"/>
              <a:gd name="T56" fmla="*/ 2147483647 w 18858"/>
              <a:gd name="T57" fmla="*/ 2147483647 h 10962"/>
              <a:gd name="T58" fmla="*/ 2147483647 w 18858"/>
              <a:gd name="T59" fmla="*/ 2147483647 h 10962"/>
              <a:gd name="T60" fmla="*/ 2147483647 w 18858"/>
              <a:gd name="T61" fmla="*/ 2147483647 h 10962"/>
              <a:gd name="T62" fmla="*/ 2147483647 w 18858"/>
              <a:gd name="T63" fmla="*/ 2147483647 h 10962"/>
              <a:gd name="T64" fmla="*/ 2147483647 w 18858"/>
              <a:gd name="T65" fmla="*/ 2147483647 h 10962"/>
              <a:gd name="T66" fmla="*/ 2147483647 w 18858"/>
              <a:gd name="T67" fmla="*/ 2147483647 h 10962"/>
              <a:gd name="T68" fmla="*/ 2147483647 w 18858"/>
              <a:gd name="T69" fmla="*/ 2147483647 h 10962"/>
              <a:gd name="T70" fmla="*/ 2147483647 w 18858"/>
              <a:gd name="T71" fmla="*/ 2147483647 h 10962"/>
              <a:gd name="T72" fmla="*/ 2147483647 w 18858"/>
              <a:gd name="T73" fmla="*/ 2147483647 h 10962"/>
              <a:gd name="T74" fmla="*/ 2147483647 w 18858"/>
              <a:gd name="T75" fmla="*/ 2147483647 h 10962"/>
              <a:gd name="T76" fmla="*/ 2147483647 w 18858"/>
              <a:gd name="T77" fmla="*/ 2147483647 h 10962"/>
              <a:gd name="T78" fmla="*/ 2147483647 w 18858"/>
              <a:gd name="T79" fmla="*/ 2147483647 h 10962"/>
              <a:gd name="T80" fmla="*/ 2147483647 w 18858"/>
              <a:gd name="T81" fmla="*/ 2147483647 h 10962"/>
              <a:gd name="T82" fmla="*/ 2147483647 w 18858"/>
              <a:gd name="T83" fmla="*/ 2147483647 h 10962"/>
              <a:gd name="T84" fmla="*/ 2147483647 w 18858"/>
              <a:gd name="T85" fmla="*/ 2147483647 h 10962"/>
              <a:gd name="T86" fmla="*/ 2147483647 w 18858"/>
              <a:gd name="T87" fmla="*/ 2147483647 h 10962"/>
              <a:gd name="T88" fmla="*/ 2147483647 w 18858"/>
              <a:gd name="T89" fmla="*/ 2147483647 h 10962"/>
              <a:gd name="T90" fmla="*/ 2147483647 w 18858"/>
              <a:gd name="T91" fmla="*/ 2147483647 h 10962"/>
              <a:gd name="T92" fmla="*/ 2147483647 w 18858"/>
              <a:gd name="T93" fmla="*/ 2147483647 h 10962"/>
              <a:gd name="T94" fmla="*/ 2147483647 w 18858"/>
              <a:gd name="T95" fmla="*/ 2147483647 h 10962"/>
              <a:gd name="T96" fmla="*/ 2147483647 w 18858"/>
              <a:gd name="T97" fmla="*/ 2147483647 h 10962"/>
              <a:gd name="T98" fmla="*/ 2147483647 w 18858"/>
              <a:gd name="T99" fmla="*/ 2147483647 h 10962"/>
              <a:gd name="T100" fmla="*/ 2147483647 w 18858"/>
              <a:gd name="T101" fmla="*/ 2147483647 h 10962"/>
              <a:gd name="T102" fmla="*/ 0 w 18858"/>
              <a:gd name="T103" fmla="*/ 2147483647 h 10962"/>
              <a:gd name="T104" fmla="*/ 2147483647 w 18858"/>
              <a:gd name="T105" fmla="*/ 2147483647 h 10962"/>
              <a:gd name="T106" fmla="*/ 2147483647 w 18858"/>
              <a:gd name="T107" fmla="*/ 2147483647 h 10962"/>
              <a:gd name="T108" fmla="*/ 2147483647 w 18858"/>
              <a:gd name="T109" fmla="*/ 2147483647 h 10962"/>
              <a:gd name="T110" fmla="*/ 2147483647 w 18858"/>
              <a:gd name="T111" fmla="*/ 2147483647 h 10962"/>
              <a:gd name="T112" fmla="*/ 2147483647 w 18858"/>
              <a:gd name="T113" fmla="*/ 2147483647 h 10962"/>
              <a:gd name="T114" fmla="*/ 2147483647 w 18858"/>
              <a:gd name="T115" fmla="*/ 2147483647 h 10962"/>
              <a:gd name="T116" fmla="*/ 2147483647 w 18858"/>
              <a:gd name="T117" fmla="*/ 2147483647 h 10962"/>
              <a:gd name="T118" fmla="*/ 2147483647 w 18858"/>
              <a:gd name="T119" fmla="*/ 2147483647 h 10962"/>
              <a:gd name="T120" fmla="*/ 2147483647 w 18858"/>
              <a:gd name="T121" fmla="*/ 2147483647 h 10962"/>
              <a:gd name="T122" fmla="*/ 2147483647 w 18858"/>
              <a:gd name="T123" fmla="*/ 2147483647 h 109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58"/>
              <a:gd name="T187" fmla="*/ 0 h 10962"/>
              <a:gd name="T188" fmla="*/ 18858 w 18858"/>
              <a:gd name="T189" fmla="*/ 10962 h 1096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" name="Freeform 13"/>
          <p:cNvSpPr>
            <a:spLocks noEditPoints="1"/>
          </p:cNvSpPr>
          <p:nvPr/>
        </p:nvSpPr>
        <p:spPr bwMode="auto">
          <a:xfrm>
            <a:off x="1123950" y="2913063"/>
            <a:ext cx="2359025" cy="3956050"/>
          </a:xfrm>
          <a:custGeom>
            <a:avLst/>
            <a:gdLst>
              <a:gd name="T0" fmla="*/ 2147483647 w 10402"/>
              <a:gd name="T1" fmla="*/ 0 h 17444"/>
              <a:gd name="T2" fmla="*/ 2147483647 w 10402"/>
              <a:gd name="T3" fmla="*/ 0 h 17444"/>
              <a:gd name="T4" fmla="*/ 2147483647 w 10402"/>
              <a:gd name="T5" fmla="*/ 2147483647 h 17444"/>
              <a:gd name="T6" fmla="*/ 2147483647 w 10402"/>
              <a:gd name="T7" fmla="*/ 2147483647 h 17444"/>
              <a:gd name="T8" fmla="*/ 2147483647 w 10402"/>
              <a:gd name="T9" fmla="*/ 2147483647 h 17444"/>
              <a:gd name="T10" fmla="*/ 2147483647 w 10402"/>
              <a:gd name="T11" fmla="*/ 2147483647 h 17444"/>
              <a:gd name="T12" fmla="*/ 2147483647 w 10402"/>
              <a:gd name="T13" fmla="*/ 2147483647 h 17444"/>
              <a:gd name="T14" fmla="*/ 2147483647 w 10402"/>
              <a:gd name="T15" fmla="*/ 2147483647 h 17444"/>
              <a:gd name="T16" fmla="*/ 2147483647 w 10402"/>
              <a:gd name="T17" fmla="*/ 2147483647 h 17444"/>
              <a:gd name="T18" fmla="*/ 2147483647 w 10402"/>
              <a:gd name="T19" fmla="*/ 2147483647 h 17444"/>
              <a:gd name="T20" fmla="*/ 2147483647 w 10402"/>
              <a:gd name="T21" fmla="*/ 2147483647 h 17444"/>
              <a:gd name="T22" fmla="*/ 2147483647 w 10402"/>
              <a:gd name="T23" fmla="*/ 2147483647 h 17444"/>
              <a:gd name="T24" fmla="*/ 2147483647 w 10402"/>
              <a:gd name="T25" fmla="*/ 2147483647 h 17444"/>
              <a:gd name="T26" fmla="*/ 2147483647 w 10402"/>
              <a:gd name="T27" fmla="*/ 2147483647 h 17444"/>
              <a:gd name="T28" fmla="*/ 2147483647 w 10402"/>
              <a:gd name="T29" fmla="*/ 2147483647 h 17444"/>
              <a:gd name="T30" fmla="*/ 2147483647 w 10402"/>
              <a:gd name="T31" fmla="*/ 2147483647 h 17444"/>
              <a:gd name="T32" fmla="*/ 2147483647 w 10402"/>
              <a:gd name="T33" fmla="*/ 2147483647 h 17444"/>
              <a:gd name="T34" fmla="*/ 2147483647 w 10402"/>
              <a:gd name="T35" fmla="*/ 2147483647 h 17444"/>
              <a:gd name="T36" fmla="*/ 2147483647 w 10402"/>
              <a:gd name="T37" fmla="*/ 2147483647 h 17444"/>
              <a:gd name="T38" fmla="*/ 2147483647 w 10402"/>
              <a:gd name="T39" fmla="*/ 2147483647 h 17444"/>
              <a:gd name="T40" fmla="*/ 2147483647 w 10402"/>
              <a:gd name="T41" fmla="*/ 2147483647 h 17444"/>
              <a:gd name="T42" fmla="*/ 2147483647 w 10402"/>
              <a:gd name="T43" fmla="*/ 2147483647 h 17444"/>
              <a:gd name="T44" fmla="*/ 2147483647 w 10402"/>
              <a:gd name="T45" fmla="*/ 2147483647 h 17444"/>
              <a:gd name="T46" fmla="*/ 2147483647 w 10402"/>
              <a:gd name="T47" fmla="*/ 2147483647 h 17444"/>
              <a:gd name="T48" fmla="*/ 2147483647 w 10402"/>
              <a:gd name="T49" fmla="*/ 2147483647 h 17444"/>
              <a:gd name="T50" fmla="*/ 2147483647 w 10402"/>
              <a:gd name="T51" fmla="*/ 2147483647 h 17444"/>
              <a:gd name="T52" fmla="*/ 2147483647 w 10402"/>
              <a:gd name="T53" fmla="*/ 2147483647 h 17444"/>
              <a:gd name="T54" fmla="*/ 2147483647 w 10402"/>
              <a:gd name="T55" fmla="*/ 2147483647 h 17444"/>
              <a:gd name="T56" fmla="*/ 2147483647 w 10402"/>
              <a:gd name="T57" fmla="*/ 2147483647 h 17444"/>
              <a:gd name="T58" fmla="*/ 2147483647 w 10402"/>
              <a:gd name="T59" fmla="*/ 2147483647 h 17444"/>
              <a:gd name="T60" fmla="*/ 2147483647 w 10402"/>
              <a:gd name="T61" fmla="*/ 2147483647 h 17444"/>
              <a:gd name="T62" fmla="*/ 2147483647 w 10402"/>
              <a:gd name="T63" fmla="*/ 2147483647 h 17444"/>
              <a:gd name="T64" fmla="*/ 2147483647 w 10402"/>
              <a:gd name="T65" fmla="*/ 2147483647 h 17444"/>
              <a:gd name="T66" fmla="*/ 2147483647 w 10402"/>
              <a:gd name="T67" fmla="*/ 2147483647 h 17444"/>
              <a:gd name="T68" fmla="*/ 2147483647 w 10402"/>
              <a:gd name="T69" fmla="*/ 2147483647 h 17444"/>
              <a:gd name="T70" fmla="*/ 2147483647 w 10402"/>
              <a:gd name="T71" fmla="*/ 2147483647 h 17444"/>
              <a:gd name="T72" fmla="*/ 2147483647 w 10402"/>
              <a:gd name="T73" fmla="*/ 2147483647 h 17444"/>
              <a:gd name="T74" fmla="*/ 2147483647 w 10402"/>
              <a:gd name="T75" fmla="*/ 0 h 17444"/>
              <a:gd name="T76" fmla="*/ 2147483647 w 10402"/>
              <a:gd name="T77" fmla="*/ 0 h 17444"/>
              <a:gd name="T78" fmla="*/ 2147483647 w 10402"/>
              <a:gd name="T79" fmla="*/ 2147483647 h 17444"/>
              <a:gd name="T80" fmla="*/ 2147483647 w 10402"/>
              <a:gd name="T81" fmla="*/ 2147483647 h 17444"/>
              <a:gd name="T82" fmla="*/ 2147483647 w 10402"/>
              <a:gd name="T83" fmla="*/ 2147483647 h 17444"/>
              <a:gd name="T84" fmla="*/ 2147483647 w 10402"/>
              <a:gd name="T85" fmla="*/ 2147483647 h 17444"/>
              <a:gd name="T86" fmla="*/ 2147483647 w 10402"/>
              <a:gd name="T87" fmla="*/ 2147483647 h 17444"/>
              <a:gd name="T88" fmla="*/ 2147483647 w 10402"/>
              <a:gd name="T89" fmla="*/ 2147483647 h 17444"/>
              <a:gd name="T90" fmla="*/ 2147483647 w 10402"/>
              <a:gd name="T91" fmla="*/ 2147483647 h 17444"/>
              <a:gd name="T92" fmla="*/ 2147483647 w 10402"/>
              <a:gd name="T93" fmla="*/ 2147483647 h 17444"/>
              <a:gd name="T94" fmla="*/ 2147483647 w 10402"/>
              <a:gd name="T95" fmla="*/ 2147483647 h 17444"/>
              <a:gd name="T96" fmla="*/ 2147483647 w 10402"/>
              <a:gd name="T97" fmla="*/ 2147483647 h 17444"/>
              <a:gd name="T98" fmla="*/ 2147483647 w 10402"/>
              <a:gd name="T99" fmla="*/ 2147483647 h 17444"/>
              <a:gd name="T100" fmla="*/ 2147483647 w 10402"/>
              <a:gd name="T101" fmla="*/ 2147483647 h 17444"/>
              <a:gd name="T102" fmla="*/ 2147483647 w 10402"/>
              <a:gd name="T103" fmla="*/ 2147483647 h 17444"/>
              <a:gd name="T104" fmla="*/ 2147483647 w 10402"/>
              <a:gd name="T105" fmla="*/ 2147483647 h 17444"/>
              <a:gd name="T106" fmla="*/ 2147483647 w 10402"/>
              <a:gd name="T107" fmla="*/ 2147483647 h 17444"/>
              <a:gd name="T108" fmla="*/ 2147483647 w 10402"/>
              <a:gd name="T109" fmla="*/ 2147483647 h 17444"/>
              <a:gd name="T110" fmla="*/ 2147483647 w 10402"/>
              <a:gd name="T111" fmla="*/ 2147483647 h 174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02"/>
              <a:gd name="T169" fmla="*/ 0 h 17444"/>
              <a:gd name="T170" fmla="*/ 10402 w 10402"/>
              <a:gd name="T171" fmla="*/ 17444 h 1744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205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25" y="3382963"/>
            <a:ext cx="3592513" cy="115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4" name="CaixaDeTexto 1"/>
          <p:cNvSpPr txBox="1">
            <a:spLocks noChangeArrowheads="1"/>
          </p:cNvSpPr>
          <p:nvPr/>
        </p:nvSpPr>
        <p:spPr bwMode="auto">
          <a:xfrm>
            <a:off x="3276600" y="4873223"/>
            <a:ext cx="5832475" cy="1508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000" b="1" dirty="0">
                <a:latin typeface="Calibri" pitchFamily="34" charset="0"/>
                <a:cs typeface="Arial" charset="0"/>
              </a:rPr>
              <a:t>PRÓ-REITORIA DE ENSINO - PROEN</a:t>
            </a:r>
          </a:p>
          <a:p>
            <a:pPr algn="ctr">
              <a:defRPr/>
            </a:pPr>
            <a:r>
              <a:rPr lang="pt-BR" dirty="0">
                <a:latin typeface="Calibri" pitchFamily="34" charset="0"/>
                <a:cs typeface="Arial" charset="0"/>
              </a:rPr>
              <a:t>AVALIAÇÃO DAS AÇÕES DO ENSINO –  2016</a:t>
            </a:r>
          </a:p>
          <a:p>
            <a:pPr algn="ctr">
              <a:defRPr/>
            </a:pPr>
            <a:endParaRPr lang="pt-BR" dirty="0">
              <a:latin typeface="Calibri" pitchFamily="34" charset="0"/>
              <a:cs typeface="Arial" charset="0"/>
            </a:endParaRPr>
          </a:p>
          <a:p>
            <a:pPr algn="ctr">
              <a:defRPr/>
            </a:pPr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DIRETORIA DE DESENVOLVIMENTO DA </a:t>
            </a:r>
          </a:p>
          <a:p>
            <a:pPr algn="ctr">
              <a:defRPr/>
            </a:pPr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EDUCAÇÃO BÁSICA </a:t>
            </a:r>
            <a:r>
              <a:rPr lang="pt-B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– DDEB</a:t>
            </a:r>
            <a:endParaRPr lang="pt-BR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15273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969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29723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724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725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726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727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970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7173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2970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29703" name="Retângulo 15"/>
          <p:cNvSpPr>
            <a:spLocks noChangeArrowheads="1"/>
          </p:cNvSpPr>
          <p:nvPr/>
        </p:nvSpPr>
        <p:spPr bwMode="auto">
          <a:xfrm>
            <a:off x="2286000" y="552450"/>
            <a:ext cx="60309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pt-BR" altLang="pt-BR" sz="2000"/>
              <a:t>Avaliação do acompanhamento das ações do Ensino frente ao </a:t>
            </a:r>
            <a:r>
              <a:rPr lang="pt-BR" altLang="pt-BR" sz="2000" b="1"/>
              <a:t>Plano de Desenvolvimento Institucional (PDI)</a:t>
            </a:r>
          </a:p>
        </p:txBody>
      </p:sp>
      <p:pic>
        <p:nvPicPr>
          <p:cNvPr id="29704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4450"/>
            <a:ext cx="1871663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979839"/>
              </p:ext>
            </p:extLst>
          </p:nvPr>
        </p:nvGraphicFramePr>
        <p:xfrm>
          <a:off x="0" y="2128838"/>
          <a:ext cx="9036496" cy="41084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24"/>
                <a:gridCol w="4327811"/>
                <a:gridCol w="4256861"/>
              </a:tblGrid>
              <a:tr h="436916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proposta no PDI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da DDEB/PROEN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</a:tr>
              <a:tr h="1856893">
                <a:tc>
                  <a:txBody>
                    <a:bodyPr/>
                    <a:lstStyle/>
                    <a:p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03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Reformular os programas de estágios e os Projetos de Conclusão de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Cursos, estimulando o exercício da atuação pré-profissional e da pesquisa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aplicada.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Regulamentação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do Estágio Profissional Supervisionado por meio da Resolução Nº 96 CONSUP/IFAM de 30 de dezembro de 2015;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Montar comissão para regulamentação do PCCT (2017).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</a:tr>
              <a:tr h="1814665">
                <a:tc>
                  <a:txBody>
                    <a:bodyPr/>
                    <a:lstStyle/>
                    <a:p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04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A  instalação  de  Fóruns  de  discussão  da  Formação  Profissional  dos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currículos dos cursos por Eixo Tecnológico numa perspectiva intercampi.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Realização do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II, III e IV ENPED para harmonização das matrizes curriculares. 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Desdobramentos dos </a:t>
                      </a:r>
                      <a:r>
                        <a:rPr lang="pt-BR" sz="1600" baseline="0" dirty="0" err="1" smtClean="0">
                          <a:latin typeface="Arial" pitchFamily="34" charset="0"/>
                          <a:cs typeface="Arial" pitchFamily="34" charset="0"/>
                        </a:rPr>
                        <a:t>ENPEDs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  <a:p>
                      <a:pPr algn="l"/>
                      <a:endParaRPr lang="pt-BR" sz="16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2365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072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0747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748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749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750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751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072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7173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0726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30727" name="Retângulo 15"/>
          <p:cNvSpPr>
            <a:spLocks noChangeArrowheads="1"/>
          </p:cNvSpPr>
          <p:nvPr/>
        </p:nvSpPr>
        <p:spPr bwMode="auto">
          <a:xfrm>
            <a:off x="2286000" y="552450"/>
            <a:ext cx="60309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pt-BR" altLang="pt-BR" sz="2000"/>
              <a:t>Avaliação do acompanhamento das ações do Ensino frente ao </a:t>
            </a:r>
            <a:r>
              <a:rPr lang="pt-BR" altLang="pt-BR" sz="2000" b="1"/>
              <a:t>Plano de Desenvolvimento Institucional (PDI)</a:t>
            </a:r>
          </a:p>
        </p:txBody>
      </p:sp>
      <p:pic>
        <p:nvPicPr>
          <p:cNvPr id="30728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4450"/>
            <a:ext cx="1871663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103582"/>
              </p:ext>
            </p:extLst>
          </p:nvPr>
        </p:nvGraphicFramePr>
        <p:xfrm>
          <a:off x="0" y="2060848"/>
          <a:ext cx="9144001" cy="42484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199"/>
                <a:gridCol w="4379298"/>
                <a:gridCol w="4307504"/>
              </a:tblGrid>
              <a:tr h="451804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proposta no PDI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da DDEB/PROEN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</a:tr>
              <a:tr h="1876500">
                <a:tc>
                  <a:txBody>
                    <a:bodyPr/>
                    <a:lstStyle/>
                    <a:p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05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Construir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lang="pt-BR" sz="1400" b="1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Projeto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Político Pedagógico Institucional com participação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dos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diversos segmentos do IFAM.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Comissão de Elaboração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do PPPI;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Start das ações no IV ENPED;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Participação nas oficinas do PPPI.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</a:tr>
              <a:tr h="1920167">
                <a:tc>
                  <a:txBody>
                    <a:bodyPr/>
                    <a:lstStyle/>
                    <a:p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06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Reformular a Organização Didático-Acadêmica com participação dos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diversos segmentos institucionais.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Comissão de Reformulação; 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Consulta pública;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Construção da versão final;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Resolução Nº 94 – CONSUP/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IFAM, 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de 23 de dezembro de 2015.</a:t>
                      </a:r>
                    </a:p>
                    <a:p>
                      <a:pPr algn="just"/>
                      <a:endParaRPr lang="pt-BR" sz="16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36708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1747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17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72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73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74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775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1748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7173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1750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31751" name="Retângulo 15"/>
          <p:cNvSpPr>
            <a:spLocks noChangeArrowheads="1"/>
          </p:cNvSpPr>
          <p:nvPr/>
        </p:nvSpPr>
        <p:spPr bwMode="auto">
          <a:xfrm>
            <a:off x="2286000" y="552450"/>
            <a:ext cx="60309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pt-BR" altLang="pt-BR" sz="2000"/>
              <a:t>Avaliação do acompanhamento das ações do Ensino frente ao </a:t>
            </a:r>
            <a:r>
              <a:rPr lang="pt-BR" altLang="pt-BR" sz="2000" b="1"/>
              <a:t>Plano de Desenvolvimento Institucional (PDI)</a:t>
            </a:r>
          </a:p>
        </p:txBody>
      </p:sp>
      <p:pic>
        <p:nvPicPr>
          <p:cNvPr id="31752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4450"/>
            <a:ext cx="1871663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2813557"/>
              </p:ext>
            </p:extLst>
          </p:nvPr>
        </p:nvGraphicFramePr>
        <p:xfrm>
          <a:off x="35497" y="2060849"/>
          <a:ext cx="9073007" cy="42484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0938"/>
                <a:gridCol w="4172497"/>
                <a:gridCol w="4249572"/>
              </a:tblGrid>
              <a:tr h="451804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proposta no PDI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da DDEB/PROEN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</a:tr>
              <a:tr h="1876500">
                <a:tc>
                  <a:txBody>
                    <a:bodyPr/>
                    <a:lstStyle/>
                    <a:p>
                      <a:pPr algn="ctr"/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07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Diversificar a oferta de cursos e vagas em todos os níveis e modalidades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de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ensino em conformidade com as demandas regionais, reformulando os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projetos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pedagógicos dos cursos já ofertados.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Desdobramentos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dos </a:t>
                      </a:r>
                      <a:r>
                        <a:rPr lang="pt-BR" sz="1600" baseline="0" dirty="0" err="1" smtClean="0">
                          <a:latin typeface="Arial" pitchFamily="34" charset="0"/>
                          <a:cs typeface="Arial" pitchFamily="34" charset="0"/>
                        </a:rPr>
                        <a:t>ENPEDs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Avaliação e revisão dos Planos de Cursos e ofertas;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Comissões de Harmonização das matrizes curriculares.</a:t>
                      </a:r>
                    </a:p>
                  </a:txBody>
                  <a:tcPr marL="91432" marR="91432" marT="45730" marB="45730" anchor="ctr"/>
                </a:tc>
              </a:tr>
              <a:tr h="1920168">
                <a:tc>
                  <a:txBody>
                    <a:bodyPr/>
                    <a:lstStyle/>
                    <a:p>
                      <a:pPr algn="ctr"/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08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Fomentar a expansão das matrículas de ensino médio integrado à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Educação Profissional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e de graduação, observando-se as peculiaridades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das </a:t>
                      </a:r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populações do campo, ribeirinhas e dos povos indígenas.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Constituição das Coordenações;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Visita “in loco” nos </a:t>
                      </a:r>
                      <a:r>
                        <a:rPr lang="pt-BR" sz="1600" i="1" baseline="0" dirty="0" smtClean="0">
                          <a:latin typeface="Arial" pitchFamily="34" charset="0"/>
                          <a:cs typeface="Arial" pitchFamily="34" charset="0"/>
                        </a:rPr>
                        <a:t>campi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da capital e interior;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Oferta de novos Cursos Técnicos de Nível Médio atendendo a essas demandas mapeadas.</a:t>
                      </a:r>
                    </a:p>
                  </a:txBody>
                  <a:tcPr marL="91432" marR="91432" marT="45730" marB="4573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8614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277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2795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796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797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798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799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277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7173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277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32775" name="Retângulo 15"/>
          <p:cNvSpPr>
            <a:spLocks noChangeArrowheads="1"/>
          </p:cNvSpPr>
          <p:nvPr/>
        </p:nvSpPr>
        <p:spPr bwMode="auto">
          <a:xfrm>
            <a:off x="2286000" y="552450"/>
            <a:ext cx="60309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pt-BR" altLang="pt-BR" sz="2000"/>
              <a:t>Avaliação do acompanhamento das ações do Ensino frente ao </a:t>
            </a:r>
            <a:r>
              <a:rPr lang="pt-BR" altLang="pt-BR" sz="2000" b="1"/>
              <a:t>Plano de Desenvolvimento Institucional (PDI)</a:t>
            </a:r>
          </a:p>
        </p:txBody>
      </p:sp>
      <p:pic>
        <p:nvPicPr>
          <p:cNvPr id="32776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4450"/>
            <a:ext cx="1871663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800650"/>
              </p:ext>
            </p:extLst>
          </p:nvPr>
        </p:nvGraphicFramePr>
        <p:xfrm>
          <a:off x="0" y="2060848"/>
          <a:ext cx="9108504" cy="42484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52"/>
                <a:gridCol w="4201222"/>
                <a:gridCol w="4367730"/>
              </a:tblGrid>
              <a:tr h="451804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proposta no PDI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 da DDEB/PROEN</a:t>
                      </a:r>
                      <a:endParaRPr lang="pt-BR" sz="1800" dirty="0"/>
                    </a:p>
                  </a:txBody>
                  <a:tcPr marL="91432" marR="91432" marT="45730" marB="45730" anchor="ctr"/>
                </a:tc>
              </a:tr>
              <a:tr h="1920167">
                <a:tc>
                  <a:txBody>
                    <a:bodyPr/>
                    <a:lstStyle/>
                    <a:p>
                      <a:pPr algn="ctr"/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09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Monitorar os índices e as causas de evasão em todos os cursos do IFAM,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propondo ações inovadoras, visando a sua redução.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Participação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na construção do Plano Estratégico de ações de permanência e êxito dos discentes do IFAM;</a:t>
                      </a:r>
                    </a:p>
                    <a:p>
                      <a:pPr algn="l">
                        <a:buFontTx/>
                        <a:buChar char="-"/>
                      </a:pP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Auditoria interna – Cursos Técnicos de Nível Médio na Forma Integrada – ciclo (2013 – 2015);</a:t>
                      </a:r>
                    </a:p>
                  </a:txBody>
                  <a:tcPr marL="91432" marR="91432" marT="45730" marB="45730" anchor="ctr"/>
                </a:tc>
              </a:tr>
              <a:tr h="1876500">
                <a:tc>
                  <a:txBody>
                    <a:bodyPr/>
                    <a:lstStyle/>
                    <a:p>
                      <a:pPr algn="ctr"/>
                      <a:r>
                        <a:rPr lang="pt-BR" sz="14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lang="pt-BR" sz="14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Reformular a Resolução Nº 29 - CONSUP/IFAM, de 04/11/2011 que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regulamenta Procedimentos e Critérios para a Distribuição de Carga </a:t>
                      </a:r>
                    </a:p>
                    <a:p>
                      <a:pPr algn="just"/>
                      <a:r>
                        <a:rPr lang="pt-BR" sz="1400" b="1" dirty="0" smtClean="0">
                          <a:latin typeface="Arial" pitchFamily="34" charset="0"/>
                          <a:cs typeface="Arial" pitchFamily="34" charset="0"/>
                        </a:rPr>
                        <a:t>Horária Docente.</a:t>
                      </a:r>
                      <a:endParaRPr lang="pt-BR" sz="14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  <a:tc>
                  <a:txBody>
                    <a:bodyPr/>
                    <a:lstStyle/>
                    <a:p>
                      <a:pPr algn="l">
                        <a:buFontTx/>
                        <a:buChar char="-"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Participação da DDEB na comissão de reformulação.</a:t>
                      </a:r>
                    </a:p>
                    <a:p>
                      <a:pPr algn="l"/>
                      <a:endParaRPr lang="pt-BR" sz="16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30" marB="4573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82388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78954" y="169108"/>
            <a:ext cx="6030416" cy="1076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8" y="0"/>
            <a:ext cx="1618084" cy="1671623"/>
          </a:xfrm>
          <a:prstGeom prst="rect">
            <a:avLst/>
          </a:prstGeom>
        </p:spPr>
      </p:pic>
      <p:sp>
        <p:nvSpPr>
          <p:cNvPr id="18" name="Seta para a direita 17"/>
          <p:cNvSpPr/>
          <p:nvPr/>
        </p:nvSpPr>
        <p:spPr>
          <a:xfrm>
            <a:off x="449717" y="2008633"/>
            <a:ext cx="1429188" cy="864096"/>
          </a:xfrm>
          <a:prstGeom prst="rightArrow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19"/>
          <p:cNvSpPr/>
          <p:nvPr/>
        </p:nvSpPr>
        <p:spPr>
          <a:xfrm>
            <a:off x="444606" y="2272365"/>
            <a:ext cx="1349896" cy="336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OBJETIVOS 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2278954" y="1350221"/>
            <a:ext cx="6030416" cy="2180918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lvl="0" indent="360363" algn="just">
              <a:lnSpc>
                <a:spcPct val="107000"/>
              </a:lnSpc>
              <a:spcAft>
                <a:spcPts val="0"/>
              </a:spcAft>
              <a:buAutoNum type="arabicParenR"/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Promover a Educação de Qualidade em todos os níveis e modalidades de </a:t>
            </a:r>
            <a:r>
              <a:rPr lang="pt-BR" sz="16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nsino, objetivando a manutenção da excelência acadêmica.</a:t>
            </a:r>
          </a:p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solidFill>
                  <a:schemeClr val="accent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Meta: </a:t>
            </a:r>
            <a:r>
              <a:rPr lang="pt-BR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Aumentar o índice de eficiência do ensino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pt-BR" sz="16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5) Ampliar o acesso qualificado e a efetividade dos                processos de formação.</a:t>
            </a:r>
          </a:p>
          <a:p>
            <a:pPr algn="just">
              <a:lnSpc>
                <a:spcPct val="107000"/>
              </a:lnSpc>
            </a:pPr>
            <a:r>
              <a:rPr lang="pt-BR" sz="1600" b="1" dirty="0">
                <a:solidFill>
                  <a:schemeClr val="accent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Meta: </a:t>
            </a:r>
            <a:r>
              <a:rPr lang="pt-BR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Elevar gradualmente o número de matrícula em todos os níveis e modalidades de ensino.</a:t>
            </a:r>
            <a:endParaRPr lang="pt-BR" sz="1600" i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riângulo isósceles 21"/>
          <p:cNvSpPr/>
          <p:nvPr/>
        </p:nvSpPr>
        <p:spPr>
          <a:xfrm rot="5400000">
            <a:off x="641449" y="4249972"/>
            <a:ext cx="648072" cy="1041759"/>
          </a:xfrm>
          <a:prstGeom prst="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Retângulo 23"/>
          <p:cNvSpPr/>
          <p:nvPr/>
        </p:nvSpPr>
        <p:spPr>
          <a:xfrm>
            <a:off x="391790" y="4592949"/>
            <a:ext cx="1027959" cy="3558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AÇÕES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etângulo 24"/>
          <p:cNvSpPr/>
          <p:nvPr/>
        </p:nvSpPr>
        <p:spPr>
          <a:xfrm>
            <a:off x="2278954" y="3652726"/>
            <a:ext cx="6030416" cy="997645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4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Diversificação da oferta de cursos e vagas em todos os níveis e modalidades de ensino (... PROEJA...) em conformidade com as demandas regionais, reformulando os projetos pedagógicos dos cursos já ofertados (20%).</a:t>
            </a:r>
            <a:endParaRPr lang="pt-BR" sz="1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tângulo 25"/>
          <p:cNvSpPr/>
          <p:nvPr/>
        </p:nvSpPr>
        <p:spPr>
          <a:xfrm>
            <a:off x="2286000" y="4770850"/>
            <a:ext cx="6030416" cy="76713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4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Fomento da expansão das matrículas de ensino médio integrado à educação profissional e de graduação, observando-se as peculiaridades das populações do campo, ribeirinhas e dos povos indígenas (20%).</a:t>
            </a:r>
            <a:endParaRPr lang="pt-BR" sz="1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7" name="Retângulo 26"/>
          <p:cNvSpPr/>
          <p:nvPr/>
        </p:nvSpPr>
        <p:spPr>
          <a:xfrm>
            <a:off x="2284595" y="5651537"/>
            <a:ext cx="6030416" cy="553357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4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Monitoramento dos índices e as causas de evasão em todos os cursos do IFAM, propondo ações inovadoras, visando a sua redução (20%).</a:t>
            </a:r>
            <a:endParaRPr lang="pt-BR" sz="1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755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78954" y="169108"/>
            <a:ext cx="6030416" cy="1076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8" y="0"/>
            <a:ext cx="1618084" cy="1671623"/>
          </a:xfrm>
          <a:prstGeom prst="rect">
            <a:avLst/>
          </a:prstGeom>
        </p:spPr>
      </p:pic>
      <p:sp>
        <p:nvSpPr>
          <p:cNvPr id="18" name="Seta para a direita 17"/>
          <p:cNvSpPr/>
          <p:nvPr/>
        </p:nvSpPr>
        <p:spPr>
          <a:xfrm>
            <a:off x="420460" y="3274807"/>
            <a:ext cx="1429188" cy="1252051"/>
          </a:xfrm>
          <a:prstGeom prst="rightArrow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Retângulo 23"/>
          <p:cNvSpPr/>
          <p:nvPr/>
        </p:nvSpPr>
        <p:spPr>
          <a:xfrm>
            <a:off x="391885" y="3624359"/>
            <a:ext cx="1317534" cy="536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sz="1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AÇÕES EFETIVADAS</a:t>
            </a:r>
            <a:endParaRPr lang="pt-BR" sz="1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etângulo 24"/>
          <p:cNvSpPr/>
          <p:nvPr/>
        </p:nvSpPr>
        <p:spPr>
          <a:xfrm>
            <a:off x="2286000" y="1603842"/>
            <a:ext cx="6030416" cy="112704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Realização de visitas </a:t>
            </a:r>
            <a:r>
              <a:rPr lang="pt-BR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 loco 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nos </a:t>
            </a:r>
            <a:r>
              <a:rPr lang="pt-BR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campi, 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visando a efetivação de ações pedagógicas </a:t>
            </a:r>
            <a:r>
              <a:rPr lang="pt-BR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em </a:t>
            </a:r>
            <a:r>
              <a:rPr lang="pt-BR" sz="1600" dirty="0">
                <a:latin typeface="Arial" panose="020B0604020202020204" pitchFamily="34" charset="0"/>
                <a:cs typeface="Arial" panose="020B0604020202020204" pitchFamily="34" charset="0"/>
              </a:rPr>
              <a:t>parceria com os núcleos NUPEAI e </a:t>
            </a:r>
            <a:r>
              <a:rPr lang="pt-BR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NUPEC para </a:t>
            </a:r>
            <a:r>
              <a:rPr lang="pt-BR" sz="1600" dirty="0">
                <a:latin typeface="Arial" panose="020B0604020202020204" pitchFamily="34" charset="0"/>
                <a:cs typeface="Arial" panose="020B0604020202020204" pitchFamily="34" charset="0"/>
              </a:rPr>
              <a:t>o estabelecimento de </a:t>
            </a:r>
            <a:r>
              <a:rPr lang="pt-BR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novas formas de oferta </a:t>
            </a:r>
            <a:r>
              <a:rPr lang="pt-BR" sz="1600" dirty="0">
                <a:latin typeface="Arial" panose="020B0604020202020204" pitchFamily="34" charset="0"/>
                <a:cs typeface="Arial" panose="020B0604020202020204" pitchFamily="34" charset="0"/>
              </a:rPr>
              <a:t>do </a:t>
            </a:r>
            <a:r>
              <a:rPr lang="pt-BR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PROEJA.</a:t>
            </a:r>
            <a:endParaRPr lang="pt-BR" sz="1600" b="1" i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2286000" y="2924944"/>
            <a:ext cx="6023370" cy="92333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/>
            <a:r>
              <a:rPr lang="pt-BR" dirty="0" smtClean="0"/>
              <a:t>Identificação parcial de </a:t>
            </a:r>
            <a:r>
              <a:rPr lang="pt-BR" dirty="0"/>
              <a:t>demanda de EJA </a:t>
            </a:r>
            <a:r>
              <a:rPr lang="pt-BR" dirty="0" smtClean="0"/>
              <a:t>nos </a:t>
            </a:r>
            <a:r>
              <a:rPr lang="pt-BR" i="1" dirty="0" smtClean="0"/>
              <a:t>campi </a:t>
            </a:r>
            <a:r>
              <a:rPr lang="pt-BR" dirty="0" smtClean="0"/>
              <a:t>visitados, </a:t>
            </a:r>
            <a:r>
              <a:rPr lang="pt-BR" dirty="0"/>
              <a:t>bem como </a:t>
            </a:r>
            <a:r>
              <a:rPr lang="pt-BR" dirty="0" smtClean="0"/>
              <a:t>dos </a:t>
            </a:r>
            <a:r>
              <a:rPr lang="pt-BR" dirty="0"/>
              <a:t>Arranjos Produtivos Locais – </a:t>
            </a:r>
            <a:r>
              <a:rPr lang="pt-BR" dirty="0" err="1"/>
              <a:t>APL’s</a:t>
            </a:r>
            <a:r>
              <a:rPr lang="pt-BR" dirty="0"/>
              <a:t>, geradores da </a:t>
            </a:r>
            <a:r>
              <a:rPr lang="pt-BR" dirty="0" smtClean="0"/>
              <a:t>mesma</a:t>
            </a:r>
            <a:r>
              <a:rPr lang="pt-BR" dirty="0"/>
              <a:t>.</a:t>
            </a:r>
          </a:p>
        </p:txBody>
      </p:sp>
      <p:sp>
        <p:nvSpPr>
          <p:cNvPr id="3" name="Retângulo 2"/>
          <p:cNvSpPr/>
          <p:nvPr/>
        </p:nvSpPr>
        <p:spPr>
          <a:xfrm>
            <a:off x="2286060" y="3985878"/>
            <a:ext cx="6023310" cy="92333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lvl="0" algn="just"/>
            <a:r>
              <a:rPr lang="pt-BR" dirty="0" smtClean="0"/>
              <a:t>Estreitamento de parcerias </a:t>
            </a:r>
            <a:r>
              <a:rPr lang="pt-BR" dirty="0"/>
              <a:t>para a organização da oferta do PROEJA, tais </a:t>
            </a:r>
            <a:r>
              <a:rPr lang="pt-BR" dirty="0" smtClean="0"/>
              <a:t>como PROEX, </a:t>
            </a:r>
            <a:r>
              <a:rPr lang="pt-BR" dirty="0"/>
              <a:t>SEMED, SEDUC, Associações de Trabalhadores e Representações </a:t>
            </a:r>
            <a:r>
              <a:rPr lang="pt-BR" dirty="0" smtClean="0"/>
              <a:t>Indígenas.</a:t>
            </a:r>
            <a:endParaRPr lang="pt-BR" dirty="0"/>
          </a:p>
        </p:txBody>
      </p:sp>
      <p:sp>
        <p:nvSpPr>
          <p:cNvPr id="4" name="Retângulo 3"/>
          <p:cNvSpPr/>
          <p:nvPr/>
        </p:nvSpPr>
        <p:spPr>
          <a:xfrm>
            <a:off x="2320900" y="5085184"/>
            <a:ext cx="5988470" cy="923330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txBody>
          <a:bodyPr wrap="square">
            <a:spAutoFit/>
          </a:bodyPr>
          <a:lstStyle/>
          <a:p>
            <a:pPr lvl="0" algn="just"/>
            <a:r>
              <a:rPr lang="pt-BR" dirty="0" smtClean="0"/>
              <a:t>Revisão das ofertas de PROEJA previstas no PDI 2014-2018, buscando o atendimento </a:t>
            </a:r>
            <a:r>
              <a:rPr lang="pt-BR" dirty="0"/>
              <a:t>da Meta 10 do Plano Nacional de </a:t>
            </a:r>
            <a:r>
              <a:rPr lang="pt-BR" dirty="0" smtClean="0"/>
              <a:t>Educação.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6770781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78954" y="169108"/>
            <a:ext cx="6030416" cy="10767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8" y="0"/>
            <a:ext cx="1618084" cy="1671623"/>
          </a:xfrm>
          <a:prstGeom prst="rect">
            <a:avLst/>
          </a:prstGeom>
        </p:spPr>
      </p:pic>
      <p:sp>
        <p:nvSpPr>
          <p:cNvPr id="18" name="Seta para a direita 17"/>
          <p:cNvSpPr/>
          <p:nvPr/>
        </p:nvSpPr>
        <p:spPr>
          <a:xfrm>
            <a:off x="449717" y="2008633"/>
            <a:ext cx="1429188" cy="864096"/>
          </a:xfrm>
          <a:prstGeom prst="rightArrow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19"/>
          <p:cNvSpPr/>
          <p:nvPr/>
        </p:nvSpPr>
        <p:spPr>
          <a:xfrm>
            <a:off x="444606" y="2272365"/>
            <a:ext cx="1349896" cy="336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OBJETIVOS 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2278954" y="1472370"/>
            <a:ext cx="6030416" cy="1936620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2) Promover a Educação de Qualidade em todos os níveis e modalidades de </a:t>
            </a:r>
            <a:r>
              <a:rPr lang="pt-BR" sz="16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nsino, objetivando a manutenção da excelência acadêmica.</a:t>
            </a:r>
          </a:p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solidFill>
                  <a:schemeClr val="accent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Meta: </a:t>
            </a:r>
            <a:r>
              <a:rPr lang="pt-BR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Institucionalizar ações inovadoras no ensino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pt-BR" sz="16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4) Reformular a Organização Didático-Acadêmica do IFAM.</a:t>
            </a:r>
          </a:p>
          <a:p>
            <a:pPr algn="just">
              <a:lnSpc>
                <a:spcPct val="107000"/>
              </a:lnSpc>
            </a:pPr>
            <a:r>
              <a:rPr lang="pt-BR" sz="1600" b="1" dirty="0">
                <a:solidFill>
                  <a:schemeClr val="accent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Meta: </a:t>
            </a:r>
            <a:r>
              <a:rPr lang="pt-BR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Realizar a revisão da Organização Didático-Acadêmica do IFAM.</a:t>
            </a:r>
            <a:endParaRPr lang="pt-BR" sz="1600" i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riângulo isósceles 21"/>
          <p:cNvSpPr/>
          <p:nvPr/>
        </p:nvSpPr>
        <p:spPr>
          <a:xfrm rot="5400000">
            <a:off x="605951" y="4309502"/>
            <a:ext cx="648072" cy="1041759"/>
          </a:xfrm>
          <a:prstGeom prst="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Retângulo 23"/>
          <p:cNvSpPr/>
          <p:nvPr/>
        </p:nvSpPr>
        <p:spPr>
          <a:xfrm>
            <a:off x="391790" y="4652480"/>
            <a:ext cx="1027959" cy="3558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16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AÇÕES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etângulo 24"/>
          <p:cNvSpPr/>
          <p:nvPr/>
        </p:nvSpPr>
        <p:spPr>
          <a:xfrm>
            <a:off x="2286000" y="5028576"/>
            <a:ext cx="6030416" cy="61927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Reformulação da </a:t>
            </a:r>
            <a:r>
              <a:rPr lang="pt-BR" sz="16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Organização Didático-Acadêmica do 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IFAM com a participação dos diversos segmentos institucionais (50%).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tângulo 25"/>
          <p:cNvSpPr/>
          <p:nvPr/>
        </p:nvSpPr>
        <p:spPr>
          <a:xfrm>
            <a:off x="2295015" y="3623603"/>
            <a:ext cx="6030416" cy="88274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Instalação de Fóruns de discussão da Formação Profissional dos currículos dos cursos por Eixo Tecnológico numa perspectiva </a:t>
            </a:r>
            <a:r>
              <a:rPr lang="pt-BR" sz="1600" dirty="0" err="1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intercampi</a:t>
            </a:r>
            <a:r>
              <a:rPr lang="pt-BR" sz="16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(10%). </a:t>
            </a:r>
            <a:endParaRPr lang="pt-BR" sz="16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tângulo 22"/>
          <p:cNvSpPr/>
          <p:nvPr/>
        </p:nvSpPr>
        <p:spPr>
          <a:xfrm>
            <a:off x="5076056" y="4169714"/>
            <a:ext cx="3233314" cy="336631"/>
          </a:xfrm>
          <a:prstGeom prst="rect">
            <a:avLst/>
          </a:prstGeom>
          <a:solidFill>
            <a:schemeClr val="tx1"/>
          </a:solidFill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Bef>
                <a:spcPts val="600"/>
              </a:spcBef>
              <a:spcAft>
                <a:spcPts val="0"/>
              </a:spcAft>
            </a:pPr>
            <a:r>
              <a:rPr lang="pt-BR" sz="1600" b="1" dirty="0" smtClean="0">
                <a:solidFill>
                  <a:schemeClr val="bg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NÃO EFETIVADA</a:t>
            </a:r>
          </a:p>
        </p:txBody>
      </p:sp>
    </p:spTree>
    <p:extLst>
      <p:ext uri="{BB962C8B-B14F-4D97-AF65-F5344CB8AC3E}">
        <p14:creationId xmlns:p14="http://schemas.microsoft.com/office/powerpoint/2010/main" val="143719670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2147483647 w 13888"/>
              <a:gd name="T1" fmla="*/ 0 h 17280"/>
              <a:gd name="T2" fmla="*/ 0 w 13888"/>
              <a:gd name="T3" fmla="*/ 2147483647 h 17280"/>
              <a:gd name="T4" fmla="*/ 2147483647 w 13888"/>
              <a:gd name="T5" fmla="*/ 2147483647 h 17280"/>
              <a:gd name="T6" fmla="*/ 2147483647 w 13888"/>
              <a:gd name="T7" fmla="*/ 2147483647 h 17280"/>
              <a:gd name="T8" fmla="*/ 2147483647 w 13888"/>
              <a:gd name="T9" fmla="*/ 2147483647 h 17280"/>
              <a:gd name="T10" fmla="*/ 2147483647 w 13888"/>
              <a:gd name="T11" fmla="*/ 2147483647 h 17280"/>
              <a:gd name="T12" fmla="*/ 2147483647 w 13888"/>
              <a:gd name="T13" fmla="*/ 2147483647 h 17280"/>
              <a:gd name="T14" fmla="*/ 2147483647 w 13888"/>
              <a:gd name="T15" fmla="*/ 2147483647 h 17280"/>
              <a:gd name="T16" fmla="*/ 2147483647 w 13888"/>
              <a:gd name="T17" fmla="*/ 2147483647 h 17280"/>
              <a:gd name="T18" fmla="*/ 2147483647 w 13888"/>
              <a:gd name="T19" fmla="*/ 2147483647 h 17280"/>
              <a:gd name="T20" fmla="*/ 2147483647 w 13888"/>
              <a:gd name="T21" fmla="*/ 2147483647 h 17280"/>
              <a:gd name="T22" fmla="*/ 2147483647 w 13888"/>
              <a:gd name="T23" fmla="*/ 2147483647 h 17280"/>
              <a:gd name="T24" fmla="*/ 2147483647 w 13888"/>
              <a:gd name="T25" fmla="*/ 2147483647 h 17280"/>
              <a:gd name="T26" fmla="*/ 2147483647 w 13888"/>
              <a:gd name="T27" fmla="*/ 2147483647 h 17280"/>
              <a:gd name="T28" fmla="*/ 2147483647 w 13888"/>
              <a:gd name="T29" fmla="*/ 2147483647 h 17280"/>
              <a:gd name="T30" fmla="*/ 2147483647 w 13888"/>
              <a:gd name="T31" fmla="*/ 2147483647 h 17280"/>
              <a:gd name="T32" fmla="*/ 2147483647 w 13888"/>
              <a:gd name="T33" fmla="*/ 2147483647 h 17280"/>
              <a:gd name="T34" fmla="*/ 2147483647 w 13888"/>
              <a:gd name="T35" fmla="*/ 2147483647 h 17280"/>
              <a:gd name="T36" fmla="*/ 2147483647 w 13888"/>
              <a:gd name="T37" fmla="*/ 2147483647 h 17280"/>
              <a:gd name="T38" fmla="*/ 2147483647 w 13888"/>
              <a:gd name="T39" fmla="*/ 2147483647 h 17280"/>
              <a:gd name="T40" fmla="*/ 2147483647 w 13888"/>
              <a:gd name="T41" fmla="*/ 2147483647 h 17280"/>
              <a:gd name="T42" fmla="*/ 2147483647 w 13888"/>
              <a:gd name="T43" fmla="*/ 2147483647 h 17280"/>
              <a:gd name="T44" fmla="*/ 2147483647 w 13888"/>
              <a:gd name="T45" fmla="*/ 2147483647 h 17280"/>
              <a:gd name="T46" fmla="*/ 2147483647 w 13888"/>
              <a:gd name="T47" fmla="*/ 2147483647 h 17280"/>
              <a:gd name="T48" fmla="*/ 2147483647 w 13888"/>
              <a:gd name="T49" fmla="*/ 2147483647 h 17280"/>
              <a:gd name="T50" fmla="*/ 2147483647 w 13888"/>
              <a:gd name="T51" fmla="*/ 2147483647 h 17280"/>
              <a:gd name="T52" fmla="*/ 2147483647 w 13888"/>
              <a:gd name="T53" fmla="*/ 2147483647 h 17280"/>
              <a:gd name="T54" fmla="*/ 2147483647 w 13888"/>
              <a:gd name="T55" fmla="*/ 2147483647 h 17280"/>
              <a:gd name="T56" fmla="*/ 2147483647 w 13888"/>
              <a:gd name="T57" fmla="*/ 2147483647 h 17280"/>
              <a:gd name="T58" fmla="*/ 2147483647 w 13888"/>
              <a:gd name="T59" fmla="*/ 2147483647 h 17280"/>
              <a:gd name="T60" fmla="*/ 2147483647 w 13888"/>
              <a:gd name="T61" fmla="*/ 2147483647 h 17280"/>
              <a:gd name="T62" fmla="*/ 2147483647 w 13888"/>
              <a:gd name="T63" fmla="*/ 2147483647 h 17280"/>
              <a:gd name="T64" fmla="*/ 2147483647 w 13888"/>
              <a:gd name="T65" fmla="*/ 2147483647 h 17280"/>
              <a:gd name="T66" fmla="*/ 2147483647 w 13888"/>
              <a:gd name="T67" fmla="*/ 2147483647 h 17280"/>
              <a:gd name="T68" fmla="*/ 2147483647 w 13888"/>
              <a:gd name="T69" fmla="*/ 2147483647 h 172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888"/>
              <a:gd name="T106" fmla="*/ 0 h 17280"/>
              <a:gd name="T107" fmla="*/ 13888 w 13888"/>
              <a:gd name="T108" fmla="*/ 17280 h 1728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2147483647 w 18858"/>
              <a:gd name="T1" fmla="*/ 2147483647 h 10962"/>
              <a:gd name="T2" fmla="*/ 2147483647 w 18858"/>
              <a:gd name="T3" fmla="*/ 2147483647 h 10962"/>
              <a:gd name="T4" fmla="*/ 2147483647 w 18858"/>
              <a:gd name="T5" fmla="*/ 2147483647 h 10962"/>
              <a:gd name="T6" fmla="*/ 2147483647 w 18858"/>
              <a:gd name="T7" fmla="*/ 2147483647 h 10962"/>
              <a:gd name="T8" fmla="*/ 2147483647 w 18858"/>
              <a:gd name="T9" fmla="*/ 2147483647 h 10962"/>
              <a:gd name="T10" fmla="*/ 2147483647 w 18858"/>
              <a:gd name="T11" fmla="*/ 2147483647 h 10962"/>
              <a:gd name="T12" fmla="*/ 2147483647 w 18858"/>
              <a:gd name="T13" fmla="*/ 2147483647 h 10962"/>
              <a:gd name="T14" fmla="*/ 2147483647 w 18858"/>
              <a:gd name="T15" fmla="*/ 2147483647 h 10962"/>
              <a:gd name="T16" fmla="*/ 2147483647 w 18858"/>
              <a:gd name="T17" fmla="*/ 2147483647 h 10962"/>
              <a:gd name="T18" fmla="*/ 2147483647 w 18858"/>
              <a:gd name="T19" fmla="*/ 2147483647 h 10962"/>
              <a:gd name="T20" fmla="*/ 2147483647 w 18858"/>
              <a:gd name="T21" fmla="*/ 2147483647 h 10962"/>
              <a:gd name="T22" fmla="*/ 2147483647 w 18858"/>
              <a:gd name="T23" fmla="*/ 2147483647 h 10962"/>
              <a:gd name="T24" fmla="*/ 2147483647 w 18858"/>
              <a:gd name="T25" fmla="*/ 2147483647 h 10962"/>
              <a:gd name="T26" fmla="*/ 2147483647 w 18858"/>
              <a:gd name="T27" fmla="*/ 2147483647 h 10962"/>
              <a:gd name="T28" fmla="*/ 2147483647 w 18858"/>
              <a:gd name="T29" fmla="*/ 2147483647 h 10962"/>
              <a:gd name="T30" fmla="*/ 2147483647 w 18858"/>
              <a:gd name="T31" fmla="*/ 2147483647 h 10962"/>
              <a:gd name="T32" fmla="*/ 2147483647 w 18858"/>
              <a:gd name="T33" fmla="*/ 2147483647 h 10962"/>
              <a:gd name="T34" fmla="*/ 2147483647 w 18858"/>
              <a:gd name="T35" fmla="*/ 0 h 10962"/>
              <a:gd name="T36" fmla="*/ 2147483647 w 18858"/>
              <a:gd name="T37" fmla="*/ 0 h 10962"/>
              <a:gd name="T38" fmla="*/ 2147483647 w 18858"/>
              <a:gd name="T39" fmla="*/ 2147483647 h 10962"/>
              <a:gd name="T40" fmla="*/ 2147483647 w 18858"/>
              <a:gd name="T41" fmla="*/ 2147483647 h 10962"/>
              <a:gd name="T42" fmla="*/ 2147483647 w 18858"/>
              <a:gd name="T43" fmla="*/ 2147483647 h 10962"/>
              <a:gd name="T44" fmla="*/ 2147483647 w 18858"/>
              <a:gd name="T45" fmla="*/ 2147483647 h 10962"/>
              <a:gd name="T46" fmla="*/ 2147483647 w 18858"/>
              <a:gd name="T47" fmla="*/ 2147483647 h 10962"/>
              <a:gd name="T48" fmla="*/ 2147483647 w 18858"/>
              <a:gd name="T49" fmla="*/ 2147483647 h 10962"/>
              <a:gd name="T50" fmla="*/ 2147483647 w 18858"/>
              <a:gd name="T51" fmla="*/ 2147483647 h 10962"/>
              <a:gd name="T52" fmla="*/ 2147483647 w 18858"/>
              <a:gd name="T53" fmla="*/ 2147483647 h 10962"/>
              <a:gd name="T54" fmla="*/ 2147483647 w 18858"/>
              <a:gd name="T55" fmla="*/ 2147483647 h 10962"/>
              <a:gd name="T56" fmla="*/ 2147483647 w 18858"/>
              <a:gd name="T57" fmla="*/ 2147483647 h 10962"/>
              <a:gd name="T58" fmla="*/ 2147483647 w 18858"/>
              <a:gd name="T59" fmla="*/ 2147483647 h 10962"/>
              <a:gd name="T60" fmla="*/ 2147483647 w 18858"/>
              <a:gd name="T61" fmla="*/ 2147483647 h 10962"/>
              <a:gd name="T62" fmla="*/ 2147483647 w 18858"/>
              <a:gd name="T63" fmla="*/ 2147483647 h 10962"/>
              <a:gd name="T64" fmla="*/ 2147483647 w 18858"/>
              <a:gd name="T65" fmla="*/ 2147483647 h 10962"/>
              <a:gd name="T66" fmla="*/ 2147483647 w 18858"/>
              <a:gd name="T67" fmla="*/ 2147483647 h 10962"/>
              <a:gd name="T68" fmla="*/ 2147483647 w 18858"/>
              <a:gd name="T69" fmla="*/ 2147483647 h 10962"/>
              <a:gd name="T70" fmla="*/ 2147483647 w 18858"/>
              <a:gd name="T71" fmla="*/ 2147483647 h 10962"/>
              <a:gd name="T72" fmla="*/ 2147483647 w 18858"/>
              <a:gd name="T73" fmla="*/ 2147483647 h 10962"/>
              <a:gd name="T74" fmla="*/ 2147483647 w 18858"/>
              <a:gd name="T75" fmla="*/ 2147483647 h 10962"/>
              <a:gd name="T76" fmla="*/ 2147483647 w 18858"/>
              <a:gd name="T77" fmla="*/ 2147483647 h 10962"/>
              <a:gd name="T78" fmla="*/ 2147483647 w 18858"/>
              <a:gd name="T79" fmla="*/ 2147483647 h 10962"/>
              <a:gd name="T80" fmla="*/ 2147483647 w 18858"/>
              <a:gd name="T81" fmla="*/ 2147483647 h 10962"/>
              <a:gd name="T82" fmla="*/ 2147483647 w 18858"/>
              <a:gd name="T83" fmla="*/ 2147483647 h 10962"/>
              <a:gd name="T84" fmla="*/ 2147483647 w 18858"/>
              <a:gd name="T85" fmla="*/ 2147483647 h 10962"/>
              <a:gd name="T86" fmla="*/ 2147483647 w 18858"/>
              <a:gd name="T87" fmla="*/ 2147483647 h 10962"/>
              <a:gd name="T88" fmla="*/ 2147483647 w 18858"/>
              <a:gd name="T89" fmla="*/ 2147483647 h 10962"/>
              <a:gd name="T90" fmla="*/ 2147483647 w 18858"/>
              <a:gd name="T91" fmla="*/ 2147483647 h 10962"/>
              <a:gd name="T92" fmla="*/ 2147483647 w 18858"/>
              <a:gd name="T93" fmla="*/ 2147483647 h 10962"/>
              <a:gd name="T94" fmla="*/ 2147483647 w 18858"/>
              <a:gd name="T95" fmla="*/ 2147483647 h 10962"/>
              <a:gd name="T96" fmla="*/ 2147483647 w 18858"/>
              <a:gd name="T97" fmla="*/ 2147483647 h 10962"/>
              <a:gd name="T98" fmla="*/ 2147483647 w 18858"/>
              <a:gd name="T99" fmla="*/ 2147483647 h 10962"/>
              <a:gd name="T100" fmla="*/ 2147483647 w 18858"/>
              <a:gd name="T101" fmla="*/ 2147483647 h 10962"/>
              <a:gd name="T102" fmla="*/ 0 w 18858"/>
              <a:gd name="T103" fmla="*/ 2147483647 h 10962"/>
              <a:gd name="T104" fmla="*/ 2147483647 w 18858"/>
              <a:gd name="T105" fmla="*/ 2147483647 h 10962"/>
              <a:gd name="T106" fmla="*/ 2147483647 w 18858"/>
              <a:gd name="T107" fmla="*/ 2147483647 h 10962"/>
              <a:gd name="T108" fmla="*/ 2147483647 w 18858"/>
              <a:gd name="T109" fmla="*/ 2147483647 h 10962"/>
              <a:gd name="T110" fmla="*/ 2147483647 w 18858"/>
              <a:gd name="T111" fmla="*/ 2147483647 h 10962"/>
              <a:gd name="T112" fmla="*/ 2147483647 w 18858"/>
              <a:gd name="T113" fmla="*/ 2147483647 h 10962"/>
              <a:gd name="T114" fmla="*/ 2147483647 w 18858"/>
              <a:gd name="T115" fmla="*/ 2147483647 h 10962"/>
              <a:gd name="T116" fmla="*/ 2147483647 w 18858"/>
              <a:gd name="T117" fmla="*/ 2147483647 h 10962"/>
              <a:gd name="T118" fmla="*/ 2147483647 w 18858"/>
              <a:gd name="T119" fmla="*/ 2147483647 h 10962"/>
              <a:gd name="T120" fmla="*/ 2147483647 w 18858"/>
              <a:gd name="T121" fmla="*/ 2147483647 h 10962"/>
              <a:gd name="T122" fmla="*/ 2147483647 w 18858"/>
              <a:gd name="T123" fmla="*/ 2147483647 h 109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58"/>
              <a:gd name="T187" fmla="*/ 0 h 10962"/>
              <a:gd name="T188" fmla="*/ 18858 w 18858"/>
              <a:gd name="T189" fmla="*/ 10962 h 1096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" name="Freeform 13"/>
          <p:cNvSpPr>
            <a:spLocks noEditPoints="1"/>
          </p:cNvSpPr>
          <p:nvPr/>
        </p:nvSpPr>
        <p:spPr bwMode="auto">
          <a:xfrm>
            <a:off x="1123950" y="2913063"/>
            <a:ext cx="2359025" cy="3956050"/>
          </a:xfrm>
          <a:custGeom>
            <a:avLst/>
            <a:gdLst>
              <a:gd name="T0" fmla="*/ 2147483647 w 10402"/>
              <a:gd name="T1" fmla="*/ 0 h 17444"/>
              <a:gd name="T2" fmla="*/ 2147483647 w 10402"/>
              <a:gd name="T3" fmla="*/ 0 h 17444"/>
              <a:gd name="T4" fmla="*/ 2147483647 w 10402"/>
              <a:gd name="T5" fmla="*/ 2147483647 h 17444"/>
              <a:gd name="T6" fmla="*/ 2147483647 w 10402"/>
              <a:gd name="T7" fmla="*/ 2147483647 h 17444"/>
              <a:gd name="T8" fmla="*/ 2147483647 w 10402"/>
              <a:gd name="T9" fmla="*/ 2147483647 h 17444"/>
              <a:gd name="T10" fmla="*/ 2147483647 w 10402"/>
              <a:gd name="T11" fmla="*/ 2147483647 h 17444"/>
              <a:gd name="T12" fmla="*/ 2147483647 w 10402"/>
              <a:gd name="T13" fmla="*/ 2147483647 h 17444"/>
              <a:gd name="T14" fmla="*/ 2147483647 w 10402"/>
              <a:gd name="T15" fmla="*/ 2147483647 h 17444"/>
              <a:gd name="T16" fmla="*/ 2147483647 w 10402"/>
              <a:gd name="T17" fmla="*/ 2147483647 h 17444"/>
              <a:gd name="T18" fmla="*/ 2147483647 w 10402"/>
              <a:gd name="T19" fmla="*/ 2147483647 h 17444"/>
              <a:gd name="T20" fmla="*/ 2147483647 w 10402"/>
              <a:gd name="T21" fmla="*/ 2147483647 h 17444"/>
              <a:gd name="T22" fmla="*/ 2147483647 w 10402"/>
              <a:gd name="T23" fmla="*/ 2147483647 h 17444"/>
              <a:gd name="T24" fmla="*/ 2147483647 w 10402"/>
              <a:gd name="T25" fmla="*/ 2147483647 h 17444"/>
              <a:gd name="T26" fmla="*/ 2147483647 w 10402"/>
              <a:gd name="T27" fmla="*/ 2147483647 h 17444"/>
              <a:gd name="T28" fmla="*/ 2147483647 w 10402"/>
              <a:gd name="T29" fmla="*/ 2147483647 h 17444"/>
              <a:gd name="T30" fmla="*/ 2147483647 w 10402"/>
              <a:gd name="T31" fmla="*/ 2147483647 h 17444"/>
              <a:gd name="T32" fmla="*/ 2147483647 w 10402"/>
              <a:gd name="T33" fmla="*/ 2147483647 h 17444"/>
              <a:gd name="T34" fmla="*/ 2147483647 w 10402"/>
              <a:gd name="T35" fmla="*/ 2147483647 h 17444"/>
              <a:gd name="T36" fmla="*/ 2147483647 w 10402"/>
              <a:gd name="T37" fmla="*/ 2147483647 h 17444"/>
              <a:gd name="T38" fmla="*/ 2147483647 w 10402"/>
              <a:gd name="T39" fmla="*/ 2147483647 h 17444"/>
              <a:gd name="T40" fmla="*/ 2147483647 w 10402"/>
              <a:gd name="T41" fmla="*/ 2147483647 h 17444"/>
              <a:gd name="T42" fmla="*/ 2147483647 w 10402"/>
              <a:gd name="T43" fmla="*/ 2147483647 h 17444"/>
              <a:gd name="T44" fmla="*/ 2147483647 w 10402"/>
              <a:gd name="T45" fmla="*/ 2147483647 h 17444"/>
              <a:gd name="T46" fmla="*/ 2147483647 w 10402"/>
              <a:gd name="T47" fmla="*/ 2147483647 h 17444"/>
              <a:gd name="T48" fmla="*/ 2147483647 w 10402"/>
              <a:gd name="T49" fmla="*/ 2147483647 h 17444"/>
              <a:gd name="T50" fmla="*/ 2147483647 w 10402"/>
              <a:gd name="T51" fmla="*/ 2147483647 h 17444"/>
              <a:gd name="T52" fmla="*/ 2147483647 w 10402"/>
              <a:gd name="T53" fmla="*/ 2147483647 h 17444"/>
              <a:gd name="T54" fmla="*/ 2147483647 w 10402"/>
              <a:gd name="T55" fmla="*/ 2147483647 h 17444"/>
              <a:gd name="T56" fmla="*/ 2147483647 w 10402"/>
              <a:gd name="T57" fmla="*/ 2147483647 h 17444"/>
              <a:gd name="T58" fmla="*/ 2147483647 w 10402"/>
              <a:gd name="T59" fmla="*/ 2147483647 h 17444"/>
              <a:gd name="T60" fmla="*/ 2147483647 w 10402"/>
              <a:gd name="T61" fmla="*/ 2147483647 h 17444"/>
              <a:gd name="T62" fmla="*/ 2147483647 w 10402"/>
              <a:gd name="T63" fmla="*/ 2147483647 h 17444"/>
              <a:gd name="T64" fmla="*/ 2147483647 w 10402"/>
              <a:gd name="T65" fmla="*/ 2147483647 h 17444"/>
              <a:gd name="T66" fmla="*/ 2147483647 w 10402"/>
              <a:gd name="T67" fmla="*/ 2147483647 h 17444"/>
              <a:gd name="T68" fmla="*/ 2147483647 w 10402"/>
              <a:gd name="T69" fmla="*/ 2147483647 h 17444"/>
              <a:gd name="T70" fmla="*/ 2147483647 w 10402"/>
              <a:gd name="T71" fmla="*/ 2147483647 h 17444"/>
              <a:gd name="T72" fmla="*/ 2147483647 w 10402"/>
              <a:gd name="T73" fmla="*/ 2147483647 h 17444"/>
              <a:gd name="T74" fmla="*/ 2147483647 w 10402"/>
              <a:gd name="T75" fmla="*/ 0 h 17444"/>
              <a:gd name="T76" fmla="*/ 2147483647 w 10402"/>
              <a:gd name="T77" fmla="*/ 0 h 17444"/>
              <a:gd name="T78" fmla="*/ 2147483647 w 10402"/>
              <a:gd name="T79" fmla="*/ 2147483647 h 17444"/>
              <a:gd name="T80" fmla="*/ 2147483647 w 10402"/>
              <a:gd name="T81" fmla="*/ 2147483647 h 17444"/>
              <a:gd name="T82" fmla="*/ 2147483647 w 10402"/>
              <a:gd name="T83" fmla="*/ 2147483647 h 17444"/>
              <a:gd name="T84" fmla="*/ 2147483647 w 10402"/>
              <a:gd name="T85" fmla="*/ 2147483647 h 17444"/>
              <a:gd name="T86" fmla="*/ 2147483647 w 10402"/>
              <a:gd name="T87" fmla="*/ 2147483647 h 17444"/>
              <a:gd name="T88" fmla="*/ 2147483647 w 10402"/>
              <a:gd name="T89" fmla="*/ 2147483647 h 17444"/>
              <a:gd name="T90" fmla="*/ 2147483647 w 10402"/>
              <a:gd name="T91" fmla="*/ 2147483647 h 17444"/>
              <a:gd name="T92" fmla="*/ 2147483647 w 10402"/>
              <a:gd name="T93" fmla="*/ 2147483647 h 17444"/>
              <a:gd name="T94" fmla="*/ 2147483647 w 10402"/>
              <a:gd name="T95" fmla="*/ 2147483647 h 17444"/>
              <a:gd name="T96" fmla="*/ 2147483647 w 10402"/>
              <a:gd name="T97" fmla="*/ 2147483647 h 17444"/>
              <a:gd name="T98" fmla="*/ 2147483647 w 10402"/>
              <a:gd name="T99" fmla="*/ 2147483647 h 17444"/>
              <a:gd name="T100" fmla="*/ 2147483647 w 10402"/>
              <a:gd name="T101" fmla="*/ 2147483647 h 17444"/>
              <a:gd name="T102" fmla="*/ 2147483647 w 10402"/>
              <a:gd name="T103" fmla="*/ 2147483647 h 17444"/>
              <a:gd name="T104" fmla="*/ 2147483647 w 10402"/>
              <a:gd name="T105" fmla="*/ 2147483647 h 17444"/>
              <a:gd name="T106" fmla="*/ 2147483647 w 10402"/>
              <a:gd name="T107" fmla="*/ 2147483647 h 17444"/>
              <a:gd name="T108" fmla="*/ 2147483647 w 10402"/>
              <a:gd name="T109" fmla="*/ 2147483647 h 17444"/>
              <a:gd name="T110" fmla="*/ 2147483647 w 10402"/>
              <a:gd name="T111" fmla="*/ 2147483647 h 174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02"/>
              <a:gd name="T169" fmla="*/ 0 h 17444"/>
              <a:gd name="T170" fmla="*/ 10402 w 10402"/>
              <a:gd name="T171" fmla="*/ 17444 h 1744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205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25" y="3382963"/>
            <a:ext cx="3592513" cy="115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4" name="CaixaDeTexto 1"/>
          <p:cNvSpPr txBox="1">
            <a:spLocks noChangeArrowheads="1"/>
          </p:cNvSpPr>
          <p:nvPr/>
        </p:nvSpPr>
        <p:spPr bwMode="auto">
          <a:xfrm>
            <a:off x="3276600" y="4873223"/>
            <a:ext cx="5832475" cy="12311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000" b="1" dirty="0">
                <a:latin typeface="Calibri" pitchFamily="34" charset="0"/>
                <a:cs typeface="Arial" charset="0"/>
              </a:rPr>
              <a:t>PRÓ-REITORIA DE ENSINO - PROEN</a:t>
            </a:r>
          </a:p>
          <a:p>
            <a:pPr algn="ctr">
              <a:defRPr/>
            </a:pPr>
            <a:r>
              <a:rPr lang="pt-BR" dirty="0">
                <a:latin typeface="Calibri" pitchFamily="34" charset="0"/>
                <a:cs typeface="Arial" charset="0"/>
              </a:rPr>
              <a:t>AVALIAÇÃO DAS AÇÕES DO ENSINO –  2016</a:t>
            </a:r>
          </a:p>
          <a:p>
            <a:pPr algn="ctr">
              <a:defRPr/>
            </a:pPr>
            <a:endParaRPr lang="pt-BR" dirty="0">
              <a:latin typeface="Calibri" pitchFamily="34" charset="0"/>
              <a:cs typeface="Arial" charset="0"/>
            </a:endParaRPr>
          </a:p>
          <a:p>
            <a:pPr algn="ctr">
              <a:defRPr/>
            </a:pPr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DIRETORIA </a:t>
            </a:r>
            <a:r>
              <a:rPr lang="pt-B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EDUCAÇÃO </a:t>
            </a:r>
            <a:r>
              <a:rPr lang="pt-B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A DIST</a:t>
            </a:r>
            <a:r>
              <a:rPr lang="pt-B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ÂNCIA</a:t>
            </a:r>
            <a:r>
              <a:rPr lang="pt-B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Arial" charset="0"/>
              </a:rPr>
              <a:t> – DEAD</a:t>
            </a:r>
            <a:endParaRPr lang="pt-BR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894049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409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41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10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410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4103" name="CaixaDeTexto 4"/>
          <p:cNvSpPr txBox="1">
            <a:spLocks noChangeArrowheads="1"/>
          </p:cNvSpPr>
          <p:nvPr/>
        </p:nvSpPr>
        <p:spPr bwMode="auto">
          <a:xfrm>
            <a:off x="1547813" y="3438525"/>
            <a:ext cx="684061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Conte</a:t>
            </a:r>
            <a:r>
              <a:rPr lang="pt-BR" altLang="pt-BR" sz="3200" dirty="0" smtClean="0">
                <a:latin typeface="Calisto MT" panose="02040603050505030304" pitchFamily="18" charset="0"/>
              </a:rPr>
              <a:t>údos Educacionais para </a:t>
            </a:r>
            <a:r>
              <a:rPr lang="pt-BR" altLang="pt-BR" sz="3200" dirty="0" err="1" smtClean="0">
                <a:latin typeface="Calisto MT" panose="02040603050505030304" pitchFamily="18" charset="0"/>
              </a:rPr>
              <a:t>EaD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4" name="CaixaDeTexto 7"/>
          <p:cNvSpPr txBox="1">
            <a:spLocks noChangeArrowheads="1"/>
          </p:cNvSpPr>
          <p:nvPr/>
        </p:nvSpPr>
        <p:spPr bwMode="auto">
          <a:xfrm>
            <a:off x="1547813" y="4077072"/>
            <a:ext cx="720065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Tecnologia da Informaç</a:t>
            </a:r>
            <a:r>
              <a:rPr lang="pt-BR" altLang="pt-BR" sz="3200" dirty="0" smtClean="0">
                <a:latin typeface="Calisto MT" panose="02040603050505030304" pitchFamily="18" charset="0"/>
              </a:rPr>
              <a:t>ão e Comunicação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5" name="CaixaDeTexto 8"/>
          <p:cNvSpPr txBox="1">
            <a:spLocks noChangeArrowheads="1"/>
          </p:cNvSpPr>
          <p:nvPr/>
        </p:nvSpPr>
        <p:spPr bwMode="auto">
          <a:xfrm>
            <a:off x="1547813" y="5149056"/>
            <a:ext cx="6480175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Programa </a:t>
            </a:r>
            <a:r>
              <a:rPr lang="pt-BR" altLang="pt-BR" sz="3200" dirty="0" err="1" smtClean="0">
                <a:latin typeface="Calisto MT" panose="02040603050505030304" pitchFamily="18" charset="0"/>
              </a:rPr>
              <a:t>e-Tec</a:t>
            </a:r>
            <a:r>
              <a:rPr lang="pt-BR" altLang="pt-BR" sz="3200" dirty="0" smtClean="0">
                <a:latin typeface="Calisto MT" panose="02040603050505030304" pitchFamily="18" charset="0"/>
              </a:rPr>
              <a:t>/</a:t>
            </a:r>
            <a:r>
              <a:rPr lang="pt-BR" altLang="pt-BR" sz="3200" dirty="0" err="1" smtClean="0">
                <a:latin typeface="Calisto MT" panose="02040603050505030304" pitchFamily="18" charset="0"/>
              </a:rPr>
              <a:t>ProFuncion</a:t>
            </a:r>
            <a:r>
              <a:rPr lang="pt-BR" altLang="pt-BR" sz="3200" dirty="0" err="1" smtClean="0">
                <a:latin typeface="Calisto MT" panose="02040603050505030304" pitchFamily="18" charset="0"/>
              </a:rPr>
              <a:t>ário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6" name="CaixaDeTexto 9"/>
          <p:cNvSpPr txBox="1">
            <a:spLocks noChangeArrowheads="1"/>
          </p:cNvSpPr>
          <p:nvPr/>
        </p:nvSpPr>
        <p:spPr bwMode="auto">
          <a:xfrm>
            <a:off x="1042988" y="2719388"/>
            <a:ext cx="6480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200" b="1">
                <a:latin typeface="Calisto MT" panose="02040603050505030304" pitchFamily="18" charset="0"/>
              </a:rPr>
              <a:t>Coordenações Gerais:</a:t>
            </a:r>
          </a:p>
        </p:txBody>
      </p:sp>
      <p:sp>
        <p:nvSpPr>
          <p:cNvPr id="4107" name="CaixaDeTexto 10"/>
          <p:cNvSpPr txBox="1">
            <a:spLocks noChangeArrowheads="1"/>
          </p:cNvSpPr>
          <p:nvPr/>
        </p:nvSpPr>
        <p:spPr bwMode="auto">
          <a:xfrm>
            <a:off x="1547813" y="5724525"/>
            <a:ext cx="6480175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Programa UAB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21" name="CaixaDeTexto 3"/>
          <p:cNvSpPr txBox="1">
            <a:spLocks noChangeArrowheads="1"/>
          </p:cNvSpPr>
          <p:nvPr/>
        </p:nvSpPr>
        <p:spPr bwMode="auto">
          <a:xfrm>
            <a:off x="250825" y="1484313"/>
            <a:ext cx="8642350" cy="120015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pt-BR" sz="3600" b="1" dirty="0">
                <a:latin typeface="Calisto MT" pitchFamily="18" charset="0"/>
              </a:rPr>
              <a:t>Diretoria de </a:t>
            </a:r>
            <a:r>
              <a:rPr lang="pt-BR" sz="3600" b="1" dirty="0" smtClean="0">
                <a:latin typeface="Calisto MT" pitchFamily="18" charset="0"/>
              </a:rPr>
              <a:t>Educação a </a:t>
            </a:r>
          </a:p>
          <a:p>
            <a:pPr algn="ctr">
              <a:defRPr/>
            </a:pPr>
            <a:r>
              <a:rPr lang="pt-BR" sz="3600" b="1" dirty="0" smtClean="0">
                <a:latin typeface="Calisto MT" pitchFamily="18" charset="0"/>
              </a:rPr>
              <a:t>Dist</a:t>
            </a:r>
            <a:r>
              <a:rPr lang="pt-BR" sz="3600" b="1" dirty="0" smtClean="0">
                <a:latin typeface="Calisto MT" pitchFamily="18" charset="0"/>
              </a:rPr>
              <a:t>ância</a:t>
            </a:r>
            <a:r>
              <a:rPr lang="pt-BR" sz="3600" b="1" dirty="0" smtClean="0">
                <a:latin typeface="Calisto MT" pitchFamily="18" charset="0"/>
              </a:rPr>
              <a:t> </a:t>
            </a:r>
            <a:r>
              <a:rPr lang="pt-BR" sz="3600" b="1" dirty="0">
                <a:latin typeface="Calisto MT" pitchFamily="18" charset="0"/>
              </a:rPr>
              <a:t>– </a:t>
            </a:r>
            <a:r>
              <a:rPr lang="pt-BR" sz="3600" b="1" dirty="0" err="1" smtClean="0">
                <a:latin typeface="Calisto MT" pitchFamily="18" charset="0"/>
              </a:rPr>
              <a:t>DEaD</a:t>
            </a:r>
            <a:r>
              <a:rPr lang="pt-BR" sz="3600" b="1" dirty="0" smtClean="0">
                <a:latin typeface="Calisto MT" pitchFamily="18" charset="0"/>
              </a:rPr>
              <a:t>/</a:t>
            </a:r>
            <a:r>
              <a:rPr lang="pt-BR" sz="3600" b="1" dirty="0">
                <a:latin typeface="Calisto MT" pitchFamily="18" charset="0"/>
              </a:rPr>
              <a:t>PROEN</a:t>
            </a:r>
          </a:p>
        </p:txBody>
      </p:sp>
      <p:pic>
        <p:nvPicPr>
          <p:cNvPr id="4109" name="Imagem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8913"/>
            <a:ext cx="3592512" cy="115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959897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856950"/>
            <a:ext cx="6030416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1800200"/>
          </a:xfrm>
          <a:prstGeom prst="rect">
            <a:avLst/>
          </a:prstGeom>
        </p:spPr>
      </p:pic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757439"/>
              </p:ext>
            </p:extLst>
          </p:nvPr>
        </p:nvGraphicFramePr>
        <p:xfrm>
          <a:off x="242660" y="2060848"/>
          <a:ext cx="8721828" cy="39431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1125"/>
                <a:gridCol w="3360703"/>
              </a:tblGrid>
              <a:tr h="422967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i="1" dirty="0" smtClean="0"/>
                        <a:t>STATUS</a:t>
                      </a:r>
                      <a:endParaRPr lang="pt-BR" sz="1800" i="1" dirty="0"/>
                    </a:p>
                  </a:txBody>
                  <a:tcPr/>
                </a:tc>
              </a:tr>
              <a:tr h="432860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Ampliação</a:t>
                      </a:r>
                      <a:r>
                        <a:rPr lang="pt-BR" sz="1600" baseline="0" dirty="0" smtClean="0"/>
                        <a:t> do Quadro de Servidores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Em andamento</a:t>
                      </a:r>
                      <a:r>
                        <a:rPr lang="pt-BR" sz="1600" baseline="0" dirty="0" smtClean="0"/>
                        <a:t> – </a:t>
                      </a:r>
                      <a:r>
                        <a:rPr lang="pt-BR" sz="1600" dirty="0" smtClean="0"/>
                        <a:t>Concurso</a:t>
                      </a:r>
                      <a:endParaRPr lang="pt-BR" sz="1600" dirty="0"/>
                    </a:p>
                  </a:txBody>
                  <a:tcPr/>
                </a:tc>
              </a:tr>
              <a:tr h="854246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Ações de Acompanhamento Pedagógico</a:t>
                      </a:r>
                      <a:r>
                        <a:rPr lang="pt-BR" sz="1600" baseline="0" dirty="0" smtClean="0"/>
                        <a:t> e de Encontros Presenciais dos Cursos ofertados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600" dirty="0" smtClean="0"/>
                        <a:t>Atendidas</a:t>
                      </a:r>
                      <a:r>
                        <a:rPr lang="pt-BR" sz="1600" baseline="0" dirty="0" smtClean="0"/>
                        <a:t> – Envio de Relatórios, Reuniões Periódicas  e </a:t>
                      </a:r>
                      <a:r>
                        <a:rPr lang="pt-BR" sz="1600" baseline="0" dirty="0" err="1" smtClean="0"/>
                        <a:t>Webconferências</a:t>
                      </a:r>
                      <a:endParaRPr lang="pt-BR" sz="1600" dirty="0"/>
                    </a:p>
                  </a:txBody>
                  <a:tcPr/>
                </a:tc>
              </a:tr>
              <a:tr h="432860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Levantamento</a:t>
                      </a:r>
                      <a:r>
                        <a:rPr lang="pt-BR" sz="1600" baseline="0" dirty="0" smtClean="0"/>
                        <a:t> de dados sobre execução dos Cursos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Atendido</a:t>
                      </a:r>
                      <a:r>
                        <a:rPr lang="pt-BR" sz="1600" baseline="0" dirty="0" smtClean="0"/>
                        <a:t> – Gráficos</a:t>
                      </a:r>
                      <a:endParaRPr lang="pt-BR" sz="1600" dirty="0"/>
                    </a:p>
                  </a:txBody>
                  <a:tcPr/>
                </a:tc>
              </a:tr>
              <a:tr h="432860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Disponibilização</a:t>
                      </a:r>
                      <a:r>
                        <a:rPr lang="pt-BR" sz="1600" baseline="0" dirty="0" smtClean="0"/>
                        <a:t> dos Laboratórios Móveis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N</a:t>
                      </a:r>
                      <a:r>
                        <a:rPr lang="pt-BR" sz="1600" dirty="0" smtClean="0"/>
                        <a:t>ão Atendida</a:t>
                      </a:r>
                      <a:endParaRPr lang="pt-BR" sz="1600" dirty="0"/>
                    </a:p>
                  </a:txBody>
                  <a:tcPr/>
                </a:tc>
              </a:tr>
              <a:tr h="432860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Elaboração do</a:t>
                      </a:r>
                      <a:r>
                        <a:rPr lang="pt-BR" sz="1600" baseline="0" dirty="0" smtClean="0"/>
                        <a:t> Manual da EaD no IFAM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Não</a:t>
                      </a:r>
                      <a:r>
                        <a:rPr lang="pt-BR" sz="1600" baseline="0" dirty="0" smtClean="0"/>
                        <a:t> </a:t>
                      </a:r>
                      <a:r>
                        <a:rPr lang="pt-BR" sz="1600" baseline="0" dirty="0" smtClean="0"/>
                        <a:t>Atendida</a:t>
                      </a:r>
                      <a:endParaRPr lang="pt-BR" sz="1600" dirty="0"/>
                    </a:p>
                  </a:txBody>
                  <a:tcPr/>
                </a:tc>
              </a:tr>
              <a:tr h="501620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Elaboração</a:t>
                      </a:r>
                      <a:r>
                        <a:rPr lang="pt-BR" sz="1600" baseline="0" dirty="0" smtClean="0"/>
                        <a:t> e Produção de Material Didático impresso e digital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Não </a:t>
                      </a:r>
                      <a:r>
                        <a:rPr lang="pt-BR" sz="1600" dirty="0" smtClean="0"/>
                        <a:t>Atendida</a:t>
                      </a:r>
                      <a:endParaRPr lang="pt-BR" sz="1600" dirty="0"/>
                    </a:p>
                  </a:txBody>
                  <a:tcPr/>
                </a:tc>
              </a:tr>
              <a:tr h="432860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Participação em</a:t>
                      </a:r>
                      <a:r>
                        <a:rPr lang="pt-BR" sz="1600" baseline="0" dirty="0" smtClean="0"/>
                        <a:t> Eventos Nacionais e Internacionais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Atendida</a:t>
                      </a:r>
                      <a:endParaRPr lang="pt-BR" sz="16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61761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409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41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10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410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4103" name="CaixaDeTexto 4"/>
          <p:cNvSpPr txBox="1">
            <a:spLocks noChangeArrowheads="1"/>
          </p:cNvSpPr>
          <p:nvPr/>
        </p:nvSpPr>
        <p:spPr bwMode="auto">
          <a:xfrm>
            <a:off x="1547813" y="3438525"/>
            <a:ext cx="64801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>
                <a:latin typeface="Calisto MT" panose="02040603050505030304" pitchFamily="18" charset="0"/>
              </a:rPr>
              <a:t>Educação de Jovens e Adultos</a:t>
            </a:r>
          </a:p>
        </p:txBody>
      </p:sp>
      <p:sp>
        <p:nvSpPr>
          <p:cNvPr id="4104" name="CaixaDeTexto 7"/>
          <p:cNvSpPr txBox="1">
            <a:spLocks noChangeArrowheads="1"/>
          </p:cNvSpPr>
          <p:nvPr/>
        </p:nvSpPr>
        <p:spPr bwMode="auto">
          <a:xfrm>
            <a:off x="1547813" y="4211638"/>
            <a:ext cx="64801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>
                <a:latin typeface="Calisto MT" panose="02040603050505030304" pitchFamily="18" charset="0"/>
              </a:rPr>
              <a:t>Educação Profissional</a:t>
            </a:r>
          </a:p>
        </p:txBody>
      </p:sp>
      <p:sp>
        <p:nvSpPr>
          <p:cNvPr id="4105" name="CaixaDeTexto 8"/>
          <p:cNvSpPr txBox="1">
            <a:spLocks noChangeArrowheads="1"/>
          </p:cNvSpPr>
          <p:nvPr/>
        </p:nvSpPr>
        <p:spPr bwMode="auto">
          <a:xfrm>
            <a:off x="1547813" y="4951413"/>
            <a:ext cx="6480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>
                <a:latin typeface="Calisto MT" panose="02040603050505030304" pitchFamily="18" charset="0"/>
              </a:rPr>
              <a:t>Educação do Campos</a:t>
            </a:r>
          </a:p>
        </p:txBody>
      </p:sp>
      <p:sp>
        <p:nvSpPr>
          <p:cNvPr id="4106" name="CaixaDeTexto 9"/>
          <p:cNvSpPr txBox="1">
            <a:spLocks noChangeArrowheads="1"/>
          </p:cNvSpPr>
          <p:nvPr/>
        </p:nvSpPr>
        <p:spPr bwMode="auto">
          <a:xfrm>
            <a:off x="1042988" y="2719388"/>
            <a:ext cx="6480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200" b="1">
                <a:latin typeface="Calisto MT" panose="02040603050505030304" pitchFamily="18" charset="0"/>
              </a:rPr>
              <a:t>Coordenações Gerais:</a:t>
            </a:r>
          </a:p>
        </p:txBody>
      </p:sp>
      <p:sp>
        <p:nvSpPr>
          <p:cNvPr id="4107" name="CaixaDeTexto 10"/>
          <p:cNvSpPr txBox="1">
            <a:spLocks noChangeArrowheads="1"/>
          </p:cNvSpPr>
          <p:nvPr/>
        </p:nvSpPr>
        <p:spPr bwMode="auto">
          <a:xfrm>
            <a:off x="1547813" y="5724525"/>
            <a:ext cx="6480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>
                <a:latin typeface="Calisto MT" panose="02040603050505030304" pitchFamily="18" charset="0"/>
              </a:rPr>
              <a:t>Educação Escolar Indígena</a:t>
            </a:r>
          </a:p>
        </p:txBody>
      </p:sp>
      <p:sp>
        <p:nvSpPr>
          <p:cNvPr id="21" name="CaixaDeTexto 3"/>
          <p:cNvSpPr txBox="1">
            <a:spLocks noChangeArrowheads="1"/>
          </p:cNvSpPr>
          <p:nvPr/>
        </p:nvSpPr>
        <p:spPr bwMode="auto">
          <a:xfrm>
            <a:off x="250825" y="1484313"/>
            <a:ext cx="8642350" cy="120015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pt-BR" sz="3600" b="1" dirty="0">
                <a:latin typeface="Calisto MT" pitchFamily="18" charset="0"/>
              </a:rPr>
              <a:t>Diretoria de Desenvolvimento </a:t>
            </a:r>
          </a:p>
          <a:p>
            <a:pPr algn="ctr">
              <a:defRPr/>
            </a:pPr>
            <a:r>
              <a:rPr lang="pt-BR" sz="3600" b="1" dirty="0">
                <a:latin typeface="Calisto MT" pitchFamily="18" charset="0"/>
              </a:rPr>
              <a:t>da Educação Básica – DDEB/PROEN</a:t>
            </a:r>
          </a:p>
        </p:txBody>
      </p:sp>
      <p:pic>
        <p:nvPicPr>
          <p:cNvPr id="4109" name="Imagem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8913"/>
            <a:ext cx="3592512" cy="115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39556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369051"/>
            <a:ext cx="9140825" cy="488950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856950"/>
            <a:ext cx="6030416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88" y="0"/>
            <a:ext cx="2321694" cy="1817336"/>
          </a:xfrm>
          <a:prstGeom prst="rect">
            <a:avLst/>
          </a:prstGeom>
        </p:spPr>
      </p:pic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161929"/>
              </p:ext>
            </p:extLst>
          </p:nvPr>
        </p:nvGraphicFramePr>
        <p:xfrm>
          <a:off x="196622" y="1844823"/>
          <a:ext cx="8767866" cy="451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35418"/>
                <a:gridCol w="4032448"/>
              </a:tblGrid>
              <a:tr h="356148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r>
                        <a:rPr lang="pt-BR" sz="1800" baseline="0" dirty="0" smtClean="0"/>
                        <a:t> </a:t>
                      </a:r>
                      <a:endParaRPr lang="pt-BR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</a:t>
                      </a:r>
                      <a:endParaRPr lang="pt-BR" sz="1800" dirty="0"/>
                    </a:p>
                  </a:txBody>
                  <a:tcPr/>
                </a:tc>
              </a:tr>
              <a:tr h="326469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Implantação</a:t>
                      </a:r>
                      <a:r>
                        <a:rPr lang="pt-BR" sz="1600" baseline="0" dirty="0" smtClean="0"/>
                        <a:t> da Plataforma MOOC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Atendido</a:t>
                      </a:r>
                      <a:endParaRPr lang="pt-BR" sz="1600" dirty="0"/>
                    </a:p>
                  </a:txBody>
                  <a:tcPr/>
                </a:tc>
              </a:tr>
              <a:tr h="563901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Atualização</a:t>
                      </a:r>
                      <a:r>
                        <a:rPr lang="pt-BR" sz="1600" baseline="0" dirty="0" smtClean="0"/>
                        <a:t> da Plataforma </a:t>
                      </a:r>
                      <a:r>
                        <a:rPr lang="pt-BR" sz="1600" i="1" baseline="0" dirty="0" smtClean="0"/>
                        <a:t>Moodle</a:t>
                      </a:r>
                      <a:endParaRPr lang="pt-BR" sz="16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600" baseline="0" dirty="0" smtClean="0"/>
                        <a:t>Atendido – em uso no Curso da Especialização de Formação Pedagógica em EPT</a:t>
                      </a:r>
                      <a:endParaRPr lang="pt-BR" sz="1600" dirty="0"/>
                    </a:p>
                  </a:txBody>
                  <a:tcPr/>
                </a:tc>
              </a:tr>
              <a:tr h="563901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Padronização</a:t>
                      </a:r>
                      <a:r>
                        <a:rPr lang="pt-BR" sz="1600" baseline="0" dirty="0" smtClean="0"/>
                        <a:t> dos códigos das Matrizes Curriculares dos Cursos em EaD/SIGAA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Atendido</a:t>
                      </a:r>
                      <a:endParaRPr lang="pt-BR" sz="1600" dirty="0"/>
                    </a:p>
                  </a:txBody>
                  <a:tcPr/>
                </a:tc>
              </a:tr>
              <a:tr h="326469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Revisão dos</a:t>
                      </a:r>
                      <a:r>
                        <a:rPr lang="pt-BR" sz="1600" baseline="0" dirty="0" smtClean="0"/>
                        <a:t> PPCs dos Cursos em EaD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Parcialmente/Não concluído</a:t>
                      </a:r>
                      <a:endParaRPr lang="pt-BR" sz="1600" dirty="0"/>
                    </a:p>
                  </a:txBody>
                  <a:tcPr/>
                </a:tc>
              </a:tr>
              <a:tr h="563901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Estabelecimento</a:t>
                      </a:r>
                      <a:r>
                        <a:rPr lang="pt-BR" sz="1600" baseline="0" dirty="0" smtClean="0"/>
                        <a:t> de parcerias com Órgãos  e Instituições dedicadas a EaD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Parcialmente/Em</a:t>
                      </a:r>
                      <a:r>
                        <a:rPr lang="pt-BR" sz="1600" baseline="0" dirty="0" smtClean="0"/>
                        <a:t> diálogo com a SEDUC/AM</a:t>
                      </a:r>
                      <a:endParaRPr lang="pt-BR" sz="1600" dirty="0"/>
                    </a:p>
                  </a:txBody>
                  <a:tcPr/>
                </a:tc>
              </a:tr>
              <a:tr h="563901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Oferta de Cursos</a:t>
                      </a:r>
                      <a:r>
                        <a:rPr lang="pt-BR" sz="1600" baseline="0" dirty="0" smtClean="0"/>
                        <a:t> para na formação de pessoas para atuação em equipes da EaD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Atendido</a:t>
                      </a:r>
                    </a:p>
                  </a:txBody>
                  <a:tcPr/>
                </a:tc>
              </a:tr>
              <a:tr h="563901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Visitação</a:t>
                      </a:r>
                      <a:r>
                        <a:rPr lang="pt-BR" sz="1600" baseline="0" dirty="0" smtClean="0"/>
                        <a:t> aos Polos de apoio presencial vinculados à Rede e-Tec e UAB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Parcialmente Atendido</a:t>
                      </a:r>
                      <a:endParaRPr lang="pt-BR" sz="1600" dirty="0"/>
                    </a:p>
                  </a:txBody>
                  <a:tcPr/>
                </a:tc>
              </a:tr>
              <a:tr h="563901"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Realização</a:t>
                      </a:r>
                      <a:r>
                        <a:rPr lang="pt-BR" sz="1600" baseline="0" dirty="0" smtClean="0"/>
                        <a:t> do II Encontro de Educação a Distância </a:t>
                      </a:r>
                      <a:endParaRPr lang="pt-BR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pt-BR" sz="1600" dirty="0" smtClean="0"/>
                        <a:t>Ampliado</a:t>
                      </a:r>
                      <a:r>
                        <a:rPr lang="pt-BR" sz="1600" baseline="0" dirty="0" smtClean="0"/>
                        <a:t> com o Seminário de Internacionalização IFAM/Brasil-Portugal</a:t>
                      </a:r>
                      <a:endParaRPr lang="pt-BR" sz="16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185290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1076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Termo de Acordos e Metas (TAM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aixaDeTexto 1"/>
          <p:cNvSpPr txBox="1"/>
          <p:nvPr/>
        </p:nvSpPr>
        <p:spPr>
          <a:xfrm>
            <a:off x="314669" y="2010321"/>
            <a:ext cx="8577811" cy="4154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Courier New" pitchFamily="49" charset="0"/>
              <a:buChar char="o"/>
            </a:pPr>
            <a:r>
              <a:rPr lang="pt-BR" sz="2400" dirty="0">
                <a:cs typeface="Arial" pitchFamily="34" charset="0"/>
              </a:rPr>
              <a:t>Conforme a </a:t>
            </a:r>
            <a:r>
              <a:rPr lang="pt-BR" sz="2400" dirty="0" smtClean="0">
                <a:cs typeface="Arial" pitchFamily="34" charset="0"/>
              </a:rPr>
              <a:t>Meta </a:t>
            </a:r>
            <a:r>
              <a:rPr lang="pt-BR" sz="2400" dirty="0">
                <a:cs typeface="Arial" pitchFamily="34" charset="0"/>
              </a:rPr>
              <a:t>9 (nove) do </a:t>
            </a:r>
            <a:r>
              <a:rPr lang="pt-BR" sz="2400" dirty="0" smtClean="0">
                <a:cs typeface="Arial" pitchFamily="34" charset="0"/>
              </a:rPr>
              <a:t>TAM, </a:t>
            </a:r>
            <a:r>
              <a:rPr lang="pt-BR" sz="2400" dirty="0">
                <a:cs typeface="Arial" pitchFamily="34" charset="0"/>
              </a:rPr>
              <a:t>referente </a:t>
            </a:r>
            <a:r>
              <a:rPr lang="pt-BR" sz="2400" dirty="0" smtClean="0">
                <a:cs typeface="Arial" pitchFamily="34" charset="0"/>
              </a:rPr>
              <a:t>à </a:t>
            </a:r>
            <a:r>
              <a:rPr lang="pt-BR" sz="2400" dirty="0">
                <a:cs typeface="Arial" pitchFamily="34" charset="0"/>
              </a:rPr>
              <a:t>oferta de cursos a distância, os </a:t>
            </a:r>
            <a:r>
              <a:rPr lang="pt-BR" sz="2400" dirty="0" smtClean="0">
                <a:cs typeface="Arial" pitchFamily="34" charset="0"/>
              </a:rPr>
              <a:t>Cursos </a:t>
            </a:r>
            <a:r>
              <a:rPr lang="pt-BR" sz="2400" dirty="0" err="1" smtClean="0">
                <a:cs typeface="Arial" pitchFamily="34" charset="0"/>
              </a:rPr>
              <a:t>EaD</a:t>
            </a:r>
            <a:r>
              <a:rPr lang="pt-BR" sz="2400" dirty="0" smtClean="0">
                <a:cs typeface="Arial" pitchFamily="34" charset="0"/>
              </a:rPr>
              <a:t> dos Programas </a:t>
            </a:r>
            <a:r>
              <a:rPr lang="pt-BR" sz="2400" i="1" dirty="0" err="1" smtClean="0">
                <a:cs typeface="Arial" pitchFamily="34" charset="0"/>
              </a:rPr>
              <a:t>e-Tec</a:t>
            </a:r>
            <a:r>
              <a:rPr lang="pt-BR" sz="2400" dirty="0" smtClean="0">
                <a:cs typeface="Arial" pitchFamily="34" charset="0"/>
              </a:rPr>
              <a:t>, PROFUNCIONARIO e UAB em </a:t>
            </a:r>
            <a:r>
              <a:rPr lang="pt-BR" sz="2400" dirty="0">
                <a:cs typeface="Arial" pitchFamily="34" charset="0"/>
              </a:rPr>
              <a:t>2016 não configuraram na oferta regular pelo IFAM, isto é, foram ofertados </a:t>
            </a:r>
            <a:r>
              <a:rPr lang="pt-BR" sz="2400" dirty="0" smtClean="0">
                <a:cs typeface="Arial" pitchFamily="34" charset="0"/>
              </a:rPr>
              <a:t>pelo corte orçament</a:t>
            </a:r>
            <a:r>
              <a:rPr lang="pt-BR" sz="2400" dirty="0" smtClean="0">
                <a:cs typeface="Arial" pitchFamily="34" charset="0"/>
              </a:rPr>
              <a:t>ário nas Agências de Fomento – FNDE e CAPES</a:t>
            </a:r>
            <a:r>
              <a:rPr lang="pt-BR" sz="2400" dirty="0" smtClean="0">
                <a:cs typeface="Arial" pitchFamily="34" charset="0"/>
              </a:rPr>
              <a:t>;</a:t>
            </a:r>
            <a:endParaRPr lang="pt-BR" sz="2400" dirty="0">
              <a:cs typeface="Arial" pitchFamily="34" charset="0"/>
            </a:endParaRP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sz="2400" dirty="0" smtClean="0"/>
              <a:t>A problemática da regularidade reside na instabilidade da oferta via Programas de fomento;</a:t>
            </a: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sz="2400" dirty="0" smtClean="0"/>
              <a:t>Primeiros passos para a regularidade da oferta consiste na operacionalização das ações previstas no documento </a:t>
            </a:r>
            <a:r>
              <a:rPr lang="pt-BR" sz="2400" dirty="0" smtClean="0"/>
              <a:t>sobre </a:t>
            </a:r>
            <a:r>
              <a:rPr lang="pt-BR" sz="2400" dirty="0" smtClean="0"/>
              <a:t>as </a:t>
            </a:r>
            <a:r>
              <a:rPr lang="pt-BR" sz="2400" b="1" dirty="0" smtClean="0"/>
              <a:t>Diretrizes Curriculares da EPTNM em torno dos Projetos </a:t>
            </a:r>
            <a:r>
              <a:rPr lang="pt-BR" sz="2400" b="1" dirty="0" smtClean="0"/>
              <a:t>Pedagógicos de Curso em sua totalidade</a:t>
            </a:r>
            <a:r>
              <a:rPr lang="pt-BR" sz="2400" dirty="0" smtClean="0"/>
              <a:t>.</a:t>
            </a:r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428929193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1076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  <p:sp>
        <p:nvSpPr>
          <p:cNvPr id="2" name="CaixaDeTexto 1"/>
          <p:cNvSpPr txBox="1"/>
          <p:nvPr/>
        </p:nvSpPr>
        <p:spPr>
          <a:xfrm>
            <a:off x="295258" y="2024194"/>
            <a:ext cx="8597222" cy="40626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Courier New" pitchFamily="49" charset="0"/>
              <a:buChar char="o"/>
            </a:pPr>
            <a:r>
              <a:rPr lang="pt-BR" sz="2400" dirty="0" smtClean="0"/>
              <a:t>Fragilidade na composição de uma equipe multidisciplinar composta pelos profissionais arrolados no texto: designers instrucionais, técnicos em tecnologia da informação e áudio e vídeo, comunicólogos;</a:t>
            </a: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sz="2400" dirty="0" smtClean="0"/>
              <a:t>Conquista no Concurso 2016: </a:t>
            </a:r>
            <a:r>
              <a:rPr lang="pt-BR" sz="2400" dirty="0"/>
              <a:t>1 Tecnólogo em </a:t>
            </a:r>
            <a:r>
              <a:rPr lang="pt-BR" sz="2400" dirty="0" smtClean="0"/>
              <a:t>Produção Audiovisual, </a:t>
            </a:r>
            <a:r>
              <a:rPr lang="pt-BR" sz="2400" dirty="0"/>
              <a:t>1 Técnico em </a:t>
            </a:r>
            <a:r>
              <a:rPr lang="pt-BR" sz="2400" dirty="0" smtClean="0"/>
              <a:t>Recursos Audiovisuais</a:t>
            </a:r>
            <a:r>
              <a:rPr lang="pt-BR" sz="2400" dirty="0"/>
              <a:t>, 1 Técnico Administrativo em </a:t>
            </a:r>
            <a:r>
              <a:rPr lang="pt-BR" sz="2400" dirty="0" smtClean="0"/>
              <a:t>Educação;</a:t>
            </a: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sz="2400" dirty="0" smtClean="0"/>
              <a:t>Fragilidade e </a:t>
            </a:r>
            <a:r>
              <a:rPr lang="pt-BR" sz="2400" dirty="0" err="1" smtClean="0"/>
              <a:t>desfavorabilidade</a:t>
            </a:r>
            <a:r>
              <a:rPr lang="pt-BR" sz="2400" dirty="0" smtClean="0"/>
              <a:t> conjuntural para a materialização da </a:t>
            </a:r>
            <a:r>
              <a:rPr lang="pt-BR" sz="2400" dirty="0" err="1" smtClean="0"/>
              <a:t>EaD</a:t>
            </a:r>
            <a:r>
              <a:rPr lang="pt-BR" sz="2400" dirty="0" smtClean="0"/>
              <a:t> em </a:t>
            </a:r>
            <a:r>
              <a:rPr lang="pt-BR" sz="2400" i="1" dirty="0" smtClean="0"/>
              <a:t>Campus</a:t>
            </a:r>
            <a:r>
              <a:rPr lang="pt-BR" sz="2400" dirty="0" smtClean="0"/>
              <a:t> </a:t>
            </a:r>
            <a:r>
              <a:rPr lang="pt-BR" sz="2400" dirty="0" smtClean="0"/>
              <a:t>Avançado, mas na perspectiva de um </a:t>
            </a:r>
            <a:r>
              <a:rPr lang="pt-BR" sz="2400" b="1" dirty="0" smtClean="0"/>
              <a:t>Centro de Refer</a:t>
            </a:r>
            <a:r>
              <a:rPr lang="pt-BR" sz="2400" b="1" dirty="0" smtClean="0"/>
              <a:t>ência em </a:t>
            </a:r>
            <a:r>
              <a:rPr lang="pt-BR" sz="2400" b="1" dirty="0" err="1" smtClean="0"/>
              <a:t>EaD</a:t>
            </a:r>
            <a:r>
              <a:rPr lang="pt-BR" sz="2400" dirty="0" smtClean="0"/>
              <a:t>, com matr</a:t>
            </a:r>
            <a:r>
              <a:rPr lang="pt-BR" sz="2400" dirty="0" smtClean="0"/>
              <a:t>ículas vinculadas.</a:t>
            </a:r>
            <a:endParaRPr lang="pt-BR" sz="2400" dirty="0" smtClean="0"/>
          </a:p>
          <a:p>
            <a:pPr marL="285750" indent="-285750" algn="just">
              <a:buFont typeface="Courier New" pitchFamily="49" charset="0"/>
              <a:buChar char="o"/>
            </a:pPr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7243334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1835696" y="161336"/>
            <a:ext cx="6480720" cy="68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DADOS ACADÊMICOS DA OFERTA EM FINALIZAÇÃO</a:t>
            </a:r>
          </a:p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PROGRAMAS </a:t>
            </a:r>
            <a:r>
              <a:rPr lang="pt-BR" b="1" i="1" dirty="0" err="1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e-Tec</a:t>
            </a:r>
            <a:r>
              <a:rPr lang="pt-BR" b="1" dirty="0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e PROFUNCIONARIO</a:t>
            </a:r>
            <a:endParaRPr lang="pt-BR" b="1" dirty="0">
              <a:solidFill>
                <a:srgbClr val="FFC00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496" y="33614"/>
            <a:ext cx="936104" cy="1253330"/>
          </a:xfrm>
          <a:prstGeom prst="rect">
            <a:avLst/>
          </a:prstGeom>
        </p:spPr>
      </p:pic>
      <p:graphicFrame>
        <p:nvGraphicFramePr>
          <p:cNvPr id="18" name="Gráfico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84536"/>
              </p:ext>
            </p:extLst>
          </p:nvPr>
        </p:nvGraphicFramePr>
        <p:xfrm>
          <a:off x="0" y="847325"/>
          <a:ext cx="9144000" cy="55299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3893784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161336"/>
            <a:ext cx="6030416" cy="397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931" y="77862"/>
            <a:ext cx="867669" cy="1161704"/>
          </a:xfrm>
          <a:prstGeom prst="rect">
            <a:avLst/>
          </a:prstGeom>
        </p:spPr>
      </p:pic>
      <p:graphicFrame>
        <p:nvGraphicFramePr>
          <p:cNvPr id="18" name="Gráfico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529565"/>
              </p:ext>
            </p:extLst>
          </p:nvPr>
        </p:nvGraphicFramePr>
        <p:xfrm>
          <a:off x="0" y="836712"/>
          <a:ext cx="9142412" cy="5440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" name="Retângulo 19"/>
          <p:cNvSpPr/>
          <p:nvPr/>
        </p:nvSpPr>
        <p:spPr>
          <a:xfrm>
            <a:off x="1835696" y="161336"/>
            <a:ext cx="6480720" cy="68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DADOS ACADÊMICOS DA OFERTA EM FINALIZAÇÃO</a:t>
            </a:r>
          </a:p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PROGRAMAS </a:t>
            </a:r>
            <a:r>
              <a:rPr lang="pt-BR" b="1" i="1" dirty="0" err="1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e-Tec</a:t>
            </a:r>
            <a:r>
              <a:rPr lang="pt-BR" b="1" dirty="0" smtClean="0">
                <a:solidFill>
                  <a:srgbClr val="FFC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e PROFUNCIONARIO</a:t>
            </a:r>
            <a:endParaRPr lang="pt-BR" b="1" dirty="0">
              <a:solidFill>
                <a:srgbClr val="FFC00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997961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496" y="33614"/>
            <a:ext cx="936104" cy="1253330"/>
          </a:xfrm>
          <a:prstGeom prst="rect">
            <a:avLst/>
          </a:prstGeom>
        </p:spPr>
      </p:pic>
      <p:graphicFrame>
        <p:nvGraphicFramePr>
          <p:cNvPr id="20" name="Gráfico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2454772"/>
              </p:ext>
            </p:extLst>
          </p:nvPr>
        </p:nvGraphicFramePr>
        <p:xfrm>
          <a:off x="35497" y="836712"/>
          <a:ext cx="9106916" cy="5440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Retângulo 17"/>
          <p:cNvSpPr/>
          <p:nvPr/>
        </p:nvSpPr>
        <p:spPr>
          <a:xfrm>
            <a:off x="1835696" y="161336"/>
            <a:ext cx="6480720" cy="68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00B05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DADOS ACADÊMICOS DA OFERTA EM FINALIZAÇÃO</a:t>
            </a:r>
          </a:p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00B05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PROGRAMA UNIVERSIDADE ABERTA DO BRASIL</a:t>
            </a:r>
            <a:endParaRPr lang="pt-BR" b="1" dirty="0">
              <a:solidFill>
                <a:srgbClr val="00B05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736390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496" y="33614"/>
            <a:ext cx="936104" cy="1253330"/>
          </a:xfrm>
          <a:prstGeom prst="rect">
            <a:avLst/>
          </a:prstGeom>
        </p:spPr>
      </p:pic>
      <p:graphicFrame>
        <p:nvGraphicFramePr>
          <p:cNvPr id="18" name="Gráfico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8548372"/>
              </p:ext>
            </p:extLst>
          </p:nvPr>
        </p:nvGraphicFramePr>
        <p:xfrm>
          <a:off x="1" y="908720"/>
          <a:ext cx="9144000" cy="53682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" name="Retângulo 19"/>
          <p:cNvSpPr/>
          <p:nvPr/>
        </p:nvSpPr>
        <p:spPr>
          <a:xfrm>
            <a:off x="1835696" y="161336"/>
            <a:ext cx="6480720" cy="68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00B05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DADOS ACADÊMICOS DA OFERTA EM FINALIZAÇÃO</a:t>
            </a:r>
          </a:p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pt-BR" b="1" dirty="0" smtClean="0">
                <a:solidFill>
                  <a:srgbClr val="00B05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PROGRAMA UNIVERSIDADE ABERTA DO BRASIL</a:t>
            </a:r>
            <a:endParaRPr lang="pt-BR" b="1" dirty="0">
              <a:solidFill>
                <a:srgbClr val="00B05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8239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-27384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2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2708920"/>
            <a:ext cx="3592678" cy="1157630"/>
          </a:xfrm>
          <a:prstGeom prst="rect">
            <a:avLst/>
          </a:prstGeom>
        </p:spPr>
      </p:pic>
      <p:sp>
        <p:nvSpPr>
          <p:cNvPr id="2" name="CaixaDeTexto 1"/>
          <p:cNvSpPr txBox="1"/>
          <p:nvPr/>
        </p:nvSpPr>
        <p:spPr>
          <a:xfrm>
            <a:off x="3228151" y="4221088"/>
            <a:ext cx="5832648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 smtClean="0"/>
              <a:t>PRÓ-REITORIA DE ENSINO - PROEN</a:t>
            </a:r>
          </a:p>
          <a:p>
            <a:pPr algn="ctr"/>
            <a:r>
              <a:rPr lang="pt-BR" dirty="0" smtClean="0"/>
              <a:t>AVALIAÇÃO DAS AÇÕES DO ENSINO –  2016</a:t>
            </a:r>
          </a:p>
          <a:p>
            <a:pPr algn="ctr"/>
            <a:endParaRPr lang="pt-BR" dirty="0" smtClean="0"/>
          </a:p>
          <a:p>
            <a:pPr algn="ctr"/>
            <a:r>
              <a:rPr lang="pt-BR" b="1" dirty="0" smtClean="0"/>
              <a:t>DIRETORIA </a:t>
            </a:r>
            <a:r>
              <a:rPr lang="pt-BR" b="1" dirty="0" smtClean="0"/>
              <a:t>DE DESENVOLVIMENTO DA EDUCAÇÃO </a:t>
            </a:r>
            <a:r>
              <a:rPr lang="pt-BR" b="1" dirty="0" smtClean="0"/>
              <a:t>SUPERIOR</a:t>
            </a:r>
            <a:endParaRPr lang="pt-BR" b="1" dirty="0" smtClean="0"/>
          </a:p>
        </p:txBody>
      </p:sp>
    </p:spTree>
    <p:extLst>
      <p:ext uri="{BB962C8B-B14F-4D97-AF65-F5344CB8AC3E}">
        <p14:creationId xmlns:p14="http://schemas.microsoft.com/office/powerpoint/2010/main" val="33896300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409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41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10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410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4103" name="CaixaDeTexto 4"/>
          <p:cNvSpPr txBox="1">
            <a:spLocks noChangeArrowheads="1"/>
          </p:cNvSpPr>
          <p:nvPr/>
        </p:nvSpPr>
        <p:spPr bwMode="auto">
          <a:xfrm>
            <a:off x="1547813" y="3438525"/>
            <a:ext cx="684061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Cursos de Graduaç</a:t>
            </a:r>
            <a:r>
              <a:rPr lang="pt-BR" altLang="pt-BR" sz="3200" dirty="0" smtClean="0">
                <a:latin typeface="Calisto MT" panose="02040603050505030304" pitchFamily="18" charset="0"/>
              </a:rPr>
              <a:t>ão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4" name="CaixaDeTexto 7"/>
          <p:cNvSpPr txBox="1">
            <a:spLocks noChangeArrowheads="1"/>
          </p:cNvSpPr>
          <p:nvPr/>
        </p:nvSpPr>
        <p:spPr bwMode="auto">
          <a:xfrm>
            <a:off x="1547813" y="4212376"/>
            <a:ext cx="720065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Formaç</a:t>
            </a:r>
            <a:r>
              <a:rPr lang="pt-BR" altLang="pt-BR" sz="3200" dirty="0" smtClean="0">
                <a:latin typeface="Calisto MT" panose="02040603050505030304" pitchFamily="18" charset="0"/>
              </a:rPr>
              <a:t>ão Docente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5" name="CaixaDeTexto 8"/>
          <p:cNvSpPr txBox="1">
            <a:spLocks noChangeArrowheads="1"/>
          </p:cNvSpPr>
          <p:nvPr/>
        </p:nvSpPr>
        <p:spPr bwMode="auto">
          <a:xfrm>
            <a:off x="1547813" y="5004464"/>
            <a:ext cx="6480175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PARFOR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6" name="CaixaDeTexto 9"/>
          <p:cNvSpPr txBox="1">
            <a:spLocks noChangeArrowheads="1"/>
          </p:cNvSpPr>
          <p:nvPr/>
        </p:nvSpPr>
        <p:spPr bwMode="auto">
          <a:xfrm>
            <a:off x="1042988" y="2719388"/>
            <a:ext cx="6480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200" b="1">
                <a:latin typeface="Calisto MT" panose="02040603050505030304" pitchFamily="18" charset="0"/>
              </a:rPr>
              <a:t>Coordenações Gerais:</a:t>
            </a:r>
          </a:p>
        </p:txBody>
      </p:sp>
      <p:sp>
        <p:nvSpPr>
          <p:cNvPr id="21" name="CaixaDeTexto 3"/>
          <p:cNvSpPr txBox="1">
            <a:spLocks noChangeArrowheads="1"/>
          </p:cNvSpPr>
          <p:nvPr/>
        </p:nvSpPr>
        <p:spPr bwMode="auto">
          <a:xfrm>
            <a:off x="250825" y="1484313"/>
            <a:ext cx="8642350" cy="1200329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pt-BR" sz="3600" b="1" dirty="0">
                <a:latin typeface="Calisto MT" pitchFamily="18" charset="0"/>
              </a:rPr>
              <a:t>Diretoria de </a:t>
            </a:r>
            <a:r>
              <a:rPr lang="pt-BR" sz="3600" b="1" dirty="0" err="1" smtClean="0">
                <a:latin typeface="Calisto MT" pitchFamily="18" charset="0"/>
              </a:rPr>
              <a:t>Desenvolvimente</a:t>
            </a:r>
            <a:r>
              <a:rPr lang="pt-BR" sz="3600" b="1" dirty="0" smtClean="0">
                <a:latin typeface="Calisto MT" pitchFamily="18" charset="0"/>
              </a:rPr>
              <a:t> da Educação Superior – DDES/</a:t>
            </a:r>
            <a:r>
              <a:rPr lang="pt-BR" sz="3600" b="1" dirty="0">
                <a:latin typeface="Calisto MT" pitchFamily="18" charset="0"/>
              </a:rPr>
              <a:t>PROEN</a:t>
            </a:r>
          </a:p>
        </p:txBody>
      </p:sp>
      <p:pic>
        <p:nvPicPr>
          <p:cNvPr id="4109" name="Imagem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8913"/>
            <a:ext cx="3592512" cy="115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88691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5746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DEMANDAS DA DDES POR SITUAÇÃO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PDA2016)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EM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ANDAMENTO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Implementação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Licenciatura Intercultural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Indígena 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Promoção da verticalização da educação profissional à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Educação Superior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de diretrizes para a reformulação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PPC dos Cursos Superiores de Bacharelado, Tecnologia e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Licenciatura do IFAM. 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CONCLUÍDAS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Realização do II Fórum de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Graduação – II FORGRAD/IFAM.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80258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6147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617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7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148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6150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6151" name="Retângulo 15"/>
          <p:cNvSpPr>
            <a:spLocks noChangeArrowheads="1"/>
          </p:cNvSpPr>
          <p:nvPr/>
        </p:nvSpPr>
        <p:spPr bwMode="auto">
          <a:xfrm>
            <a:off x="2717800" y="260350"/>
            <a:ext cx="6030913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615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" y="44450"/>
            <a:ext cx="2576513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5166120"/>
              </p:ext>
            </p:extLst>
          </p:nvPr>
        </p:nvGraphicFramePr>
        <p:xfrm>
          <a:off x="71438" y="2065338"/>
          <a:ext cx="8964612" cy="40995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8230"/>
                <a:gridCol w="2971690"/>
                <a:gridCol w="1296162"/>
                <a:gridCol w="4248530"/>
              </a:tblGrid>
              <a:tr h="639981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1" marR="91441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1" marR="91441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1" marR="91441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1" marR="91441" marT="45713" marB="45713" anchor="ctr"/>
                </a:tc>
              </a:tr>
              <a:tr h="3458944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13" marB="45713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Sugerir membros para a criação de Comissão responsável pela 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Reestruturação </a:t>
                      </a:r>
                      <a:r>
                        <a:rPr lang="pt-BR" sz="1600" b="1" dirty="0" smtClean="0">
                          <a:latin typeface="Arial" pitchFamily="34" charset="0"/>
                          <a:cs typeface="Arial" pitchFamily="34" charset="0"/>
                        </a:rPr>
                        <a:t>da Resoluções Nº 17 (Conselho de Classe).</a:t>
                      </a:r>
                    </a:p>
                  </a:txBody>
                  <a:tcPr marL="91441" marR="91441" marT="45713" marB="45713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/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13" marB="45713" anchor="ctr"/>
                </a:tc>
                <a:tc>
                  <a:txBody>
                    <a:bodyPr/>
                    <a:lstStyle/>
                    <a:p>
                      <a:pPr>
                        <a:buFontTx/>
                        <a:buChar char="-"/>
                      </a:pPr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 Comissão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Central e Consultiva;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Encontros via </a:t>
                      </a:r>
                      <a:r>
                        <a:rPr lang="pt-BR" sz="1700" baseline="0" dirty="0" err="1" smtClean="0">
                          <a:latin typeface="Arial" pitchFamily="34" charset="0"/>
                          <a:cs typeface="Arial" pitchFamily="34" charset="0"/>
                        </a:rPr>
                        <a:t>Webconferência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;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Texto da Resolução disponibilizada para contribuições da Comunidade acadêmica do IFAM;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Anexos (Ata de acompanhamento da turma, Ata individual do discente, Ata de Resumo do Conselho de Classe Final e Ata do Conselho – Registro Discente). 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Período para contribuição no site (19/10 a 04/11/16).</a:t>
                      </a:r>
                    </a:p>
                    <a:p>
                      <a:pPr>
                        <a:buFontTx/>
                        <a:buChar char="-"/>
                      </a:pPr>
                      <a:r>
                        <a:rPr lang="pt-BR" sz="1700" b="1" baseline="0" dirty="0" smtClean="0">
                          <a:solidFill>
                            <a:srgbClr val="C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Minuta em processo de conclusão (consolidação das contribuições).</a:t>
                      </a:r>
                    </a:p>
                  </a:txBody>
                  <a:tcPr marL="91441" marR="91441" marT="45713" marB="45713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72332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260648"/>
            <a:ext cx="6030416" cy="59734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DEMANDAS DA DDES POR SITUAÇÃO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endParaRPr lang="pt-BR" sz="1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CONCLUÍDAS</a:t>
            </a: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plano de ação voltado para a educação intercultural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povos indígenas.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da minuta de Resolução que normatiza os atos de colação de grau dos cursos de Graduação - Bacharelado, licenciatura e Tecnologia, ofertados nas modalidades presencial e a distância no IFAM.</a:t>
            </a: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ATENDIDA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Participação da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DDES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nas Semanas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Acadêmicas dos Cursos de Educação superior do IFAM.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4478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4882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DEMANDAS DA DDES POR SITUAÇÃO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PARCIALMENTE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ATENDIDA 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Participação da Direção da DEG e suas Coordenações em Cursos de Capacitação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Fomentar e acompanhar a participação dos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estudantes da Educação Superior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IFAM no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ENADE.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Realização de curso de formação continuada para os coordenadores dos cursos da Educação Superior (Licenciaturas, Tecnologias e Bacharelados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).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3120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44509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DEMANDAS DA DDES POR SITUAÇÃO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PDA2016)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PARCIALMENTE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ATENDIDA 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Regulamento da Resolução que normatiza o Trabalho de Conclusão de Curso - TCC, no âmbito do Ensino de Graduação e Pós-Graduação, nas modalidades presenciais e a distância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Reformulação e ampliação da oferta de Cursos de Licenciatura Intercultural Indígena.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544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5870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DEMANDAS DA DDES POR SITUAÇÃO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PDA2016)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NÃO ATENDIDA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de um livro com os resultados dos programas PIBID, PET e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PRODOCÊNCIA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IFAM.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de materiais de divulgação dos cursos de Educação Superior do IFAM</a:t>
            </a:r>
          </a:p>
          <a:p>
            <a:pPr marL="800100" lvl="1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do regulamento que normatiza o processo de criação, desativação temporária e extinção de cursos da Educação Profissional Técnica de Nível Médio e da Educação superior, nas modalidades presencial e a distância, no âmbito do Instituto Federal do Amazonas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004290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5545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DEMANDAS DA DDES POR SITUAÇÃO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PDA2016)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ATENDIDA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Elaboração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Resolução que regulamenta a oferta de disciplinas na modalidade semipresencial nos cursos presenciais, na educação profissional técnica de nível médio e no ensino de graduação no âmbito do Instituto Federal do Amazonas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34290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CANCELADA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Divulgação dos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 da Educação Superior para os estudantes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Educação Profissional Técnica de Nível Médio dos Campi do Instituto Federal do Amazonas.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Aquisição do software office 365, da </a:t>
            </a:r>
            <a:r>
              <a:rPr lang="pt-BR" sz="2000" dirty="0" err="1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microsoft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447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40405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DOS INDICADORES DA EDUCAÇÃO SUPERIOR REFERENTES AO EXERCÍCIO DE 2016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ALUNOS DOS CURSOS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EDUCAÇÃO SUPERIOR POR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STATUS 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MATRÍCULA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CONCLUÍDO, EM CURSO, INTEGRALIZADO)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43790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602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 DE ALUNOS DOS CURSOS DE LICENCIATURA POR STATUS DE MATRÍCULA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444092"/>
              </p:ext>
            </p:extLst>
          </p:nvPr>
        </p:nvGraphicFramePr>
        <p:xfrm>
          <a:off x="3419872" y="1688566"/>
          <a:ext cx="3658870" cy="198240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8075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Licenciatura em Ciências Biológicas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387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9160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</a:rPr>
                        <a:t>Licenciatura em Física</a:t>
                      </a:r>
                      <a:endParaRPr lang="pt-BR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229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9160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</a:rPr>
                        <a:t>Licenciatura em Matemática</a:t>
                      </a:r>
                      <a:endParaRPr lang="pt-BR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265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9160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Licenciatura em Química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186434"/>
              </p:ext>
            </p:extLst>
          </p:nvPr>
        </p:nvGraphicFramePr>
        <p:xfrm>
          <a:off x="3419872" y="3645024"/>
          <a:ext cx="3672408" cy="154228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47231"/>
                <a:gridCol w="1525177"/>
              </a:tblGrid>
              <a:tr h="34956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Licenciatura em Física na modalidade a Distância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1747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Formação Pedagógica de docentes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92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1747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Licenciatura Intercultural indígena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43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7004686"/>
              </p:ext>
            </p:extLst>
          </p:nvPr>
        </p:nvGraphicFramePr>
        <p:xfrm>
          <a:off x="3433410" y="5229200"/>
          <a:ext cx="3658870" cy="5783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Total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1.382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395570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53614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NÚMEROS DE ALUNOS DOS CURSOS DE BACHARELADO POR STATUS DE MATRÍCULA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226052"/>
              </p:ext>
            </p:extLst>
          </p:nvPr>
        </p:nvGraphicFramePr>
        <p:xfrm>
          <a:off x="3635896" y="1912245"/>
          <a:ext cx="3672408" cy="11567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60240"/>
                <a:gridCol w="1512168"/>
              </a:tblGrid>
              <a:tr h="53105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Engenharia mecânica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299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53105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Engenharia civil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128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972563"/>
              </p:ext>
            </p:extLst>
          </p:nvPr>
        </p:nvGraphicFramePr>
        <p:xfrm>
          <a:off x="3635896" y="3064753"/>
          <a:ext cx="3672408" cy="5783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47231"/>
                <a:gridCol w="1525177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Engenharia de Controle e Automação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281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804958"/>
              </p:ext>
            </p:extLst>
          </p:nvPr>
        </p:nvGraphicFramePr>
        <p:xfrm>
          <a:off x="3635896" y="3654033"/>
          <a:ext cx="3658870" cy="71107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711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Medicina Veterinária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127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9922642"/>
              </p:ext>
            </p:extLst>
          </p:nvPr>
        </p:nvGraphicFramePr>
        <p:xfrm>
          <a:off x="3635896" y="4362811"/>
          <a:ext cx="3658870" cy="5783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Total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835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58835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66787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 DE ALUNOS DOS CURSOS SUPERIORES DE TECNOLOGIA POR STATUS DE MATRÍCULA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ela 2"/>
          <p:cNvGraphicFramePr>
            <a:graphicFrameLocks noGrp="1"/>
          </p:cNvGraphicFramePr>
          <p:nvPr>
            <p:extLst/>
          </p:nvPr>
        </p:nvGraphicFramePr>
        <p:xfrm>
          <a:off x="3505418" y="1556792"/>
          <a:ext cx="3658870" cy="289178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Alimentos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242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 Análise </a:t>
                      </a:r>
                      <a:r>
                        <a:rPr lang="pt-BR" sz="1100" dirty="0">
                          <a:effectLst/>
                        </a:rPr>
                        <a:t>e Desenvolvimento de Sistemas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322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</a:rPr>
                        <a:t>Construção de Edifícios</a:t>
                      </a:r>
                      <a:endParaRPr lang="pt-BR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233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</a:rPr>
                        <a:t>Processos Químicos</a:t>
                      </a:r>
                      <a:endParaRPr lang="pt-BR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277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</a:rPr>
                        <a:t>Produção Publicitária</a:t>
                      </a:r>
                      <a:endParaRPr lang="pt-BR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351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4" name="Tabela 3"/>
          <p:cNvGraphicFramePr>
            <a:graphicFrameLocks noGrp="1"/>
          </p:cNvGraphicFramePr>
          <p:nvPr>
            <p:extLst/>
          </p:nvPr>
        </p:nvGraphicFramePr>
        <p:xfrm>
          <a:off x="3505418" y="4365104"/>
          <a:ext cx="3658870" cy="96392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Eletrônica Industrial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137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</a:rPr>
                        <a:t>Mecatrônica Industrial</a:t>
                      </a:r>
                      <a:endParaRPr lang="pt-BR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249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93199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66787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 DE ALUNOS DOS CURSOS SUPERIORES DE TECNOLOGIA POR STATUS DE MATRÍCULA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772364"/>
              </p:ext>
            </p:extLst>
          </p:nvPr>
        </p:nvGraphicFramePr>
        <p:xfrm>
          <a:off x="3577426" y="1700808"/>
          <a:ext cx="3658870" cy="11567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 Sistema </a:t>
                      </a:r>
                      <a:r>
                        <a:rPr lang="pt-BR" sz="1100" dirty="0">
                          <a:effectLst/>
                        </a:rPr>
                        <a:t>de Telecomunicação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223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Logística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68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2838346"/>
              </p:ext>
            </p:extLst>
          </p:nvPr>
        </p:nvGraphicFramePr>
        <p:xfrm>
          <a:off x="3577426" y="2850643"/>
          <a:ext cx="3658870" cy="5783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Agroecologia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121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780925"/>
              </p:ext>
            </p:extLst>
          </p:nvPr>
        </p:nvGraphicFramePr>
        <p:xfrm>
          <a:off x="3577426" y="3377937"/>
          <a:ext cx="3658870" cy="5783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9315"/>
                <a:gridCol w="1519555"/>
              </a:tblGrid>
              <a:tr h="55512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</a:rPr>
                        <a:t>Total</a:t>
                      </a: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 smtClean="0">
                          <a:effectLst/>
                        </a:rPr>
                        <a:t>2.223</a:t>
                      </a:r>
                      <a:endParaRPr lang="pt-BR" sz="1100" dirty="0" smtClean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t-BR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3405794"/>
              </p:ext>
            </p:extLst>
          </p:nvPr>
        </p:nvGraphicFramePr>
        <p:xfrm>
          <a:off x="3347864" y="4365104"/>
          <a:ext cx="4064000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32000"/>
                <a:gridCol w="20320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>
                          <a:solidFill>
                            <a:srgbClr val="000000"/>
                          </a:solidFill>
                        </a:rPr>
                        <a:t>C. S</a:t>
                      </a:r>
                      <a:r>
                        <a:rPr lang="pt-BR" baseline="0" dirty="0" smtClean="0">
                          <a:solidFill>
                            <a:srgbClr val="000000"/>
                          </a:solidFill>
                        </a:rPr>
                        <a:t>. T.</a:t>
                      </a:r>
                      <a:endParaRPr lang="pt-BR" dirty="0">
                        <a:solidFill>
                          <a:srgbClr val="0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>
                          <a:solidFill>
                            <a:srgbClr val="000000"/>
                          </a:solidFill>
                        </a:rPr>
                        <a:t>2.223</a:t>
                      </a:r>
                      <a:endParaRPr lang="pt-BR" dirty="0">
                        <a:solidFill>
                          <a:srgbClr val="000000"/>
                        </a:solidFill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800" b="1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C. L.</a:t>
                      </a:r>
                      <a:endParaRPr lang="pt-BR" sz="1800" b="1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b="1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1.382</a:t>
                      </a:r>
                      <a:endParaRPr lang="pt-BR" sz="1800" b="1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800" b="1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C. B.</a:t>
                      </a:r>
                      <a:endParaRPr lang="pt-BR" sz="1800" b="1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b="1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835</a:t>
                      </a:r>
                      <a:endParaRPr lang="pt-BR" sz="1800" b="1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800" b="1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Total</a:t>
                      </a:r>
                      <a:endParaRPr lang="pt-BR" sz="1800" b="1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b="1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4.440</a:t>
                      </a:r>
                      <a:endParaRPr lang="pt-BR" sz="1800" b="1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94968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717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7199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0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1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2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03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717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717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7175" name="Retângulo 15"/>
          <p:cNvSpPr>
            <a:spLocks noChangeArrowheads="1"/>
          </p:cNvSpPr>
          <p:nvPr/>
        </p:nvSpPr>
        <p:spPr bwMode="auto">
          <a:xfrm>
            <a:off x="2573338" y="404813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7176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3" y="188913"/>
            <a:ext cx="2576512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8734155"/>
              </p:ext>
            </p:extLst>
          </p:nvPr>
        </p:nvGraphicFramePr>
        <p:xfrm>
          <a:off x="179388" y="2463800"/>
          <a:ext cx="8712201" cy="36724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5610"/>
                <a:gridCol w="4210897"/>
                <a:gridCol w="1669839"/>
                <a:gridCol w="2395855"/>
              </a:tblGrid>
              <a:tr h="639961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11" marB="45711" anchor="ctr"/>
                </a:tc>
              </a:tr>
              <a:tr h="1127550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02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Sugerir membros para a criação de Comissão responsável pela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Reestruturação da Resoluções Nº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36 </a:t>
                      </a:r>
                      <a:endParaRPr lang="pt-BR" sz="1700" b="1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(Diretrizes do PROEJA).</a:t>
                      </a:r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Considerando o volume de ações </a:t>
                      </a:r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priorit</a:t>
                      </a:r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árias e em paralelo </a:t>
                      </a:r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essa </a:t>
                      </a:r>
                      <a:r>
                        <a:rPr lang="pt-BR" sz="1700" kern="1200" baseline="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ação ainda não foi iniciada.</a:t>
                      </a:r>
                      <a:endParaRPr lang="pt-BR" sz="1700" kern="1200" baseline="0" dirty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</a:tr>
              <a:tr h="1645614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03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Sugerir membros para a criação de Comissão responsável pela elaboração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da </a:t>
                      </a:r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Minuta de Normatização do Processo de Convalidação de Estudos.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N</a:t>
                      </a:r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ão Iniciada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  <a:tc>
                  <a:txBody>
                    <a:bodyPr/>
                    <a:lstStyle/>
                    <a:p>
                      <a:pPr marL="0" algn="just" defTabSz="914400" rtl="0" eaLnBrk="1" latinLnBrk="0" hangingPunct="1"/>
                      <a:endParaRPr lang="pt-BR" sz="1700" kern="1200" baseline="0" dirty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32" marR="91432" marT="45711" marB="45711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517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634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 DE ALUNOS DOS CURSOS PARFOR DE MATRÍCULA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4821443"/>
              </p:ext>
            </p:extLst>
          </p:nvPr>
        </p:nvGraphicFramePr>
        <p:xfrm>
          <a:off x="107504" y="1827624"/>
          <a:ext cx="8928991" cy="3977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2488"/>
                <a:gridCol w="1584176"/>
                <a:gridCol w="1368152"/>
                <a:gridCol w="158417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Cursos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matriculados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conclu</a:t>
                      </a:r>
                      <a:r>
                        <a:rPr lang="pt-BR" dirty="0" smtClean="0"/>
                        <a:t>í</a:t>
                      </a:r>
                      <a:r>
                        <a:rPr lang="pt-BR" dirty="0" smtClean="0"/>
                        <a:t>ram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Não colaram grau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Ciências B</a:t>
                      </a:r>
                      <a:r>
                        <a:rPr lang="pt-BR" baseline="0" dirty="0" smtClean="0"/>
                        <a:t>iológicas </a:t>
                      </a:r>
                      <a:r>
                        <a:rPr lang="pt-BR" baseline="0" dirty="0" smtClean="0"/>
                        <a:t>– 2ª </a:t>
                      </a:r>
                      <a:r>
                        <a:rPr lang="pt-BR" baseline="0" dirty="0" smtClean="0"/>
                        <a:t>Licenciatura (2010)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-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Ci</a:t>
                      </a:r>
                      <a:r>
                        <a:rPr lang="pt-BR" dirty="0" smtClean="0"/>
                        <a:t>ências Biológicas – 2ª Licenciatura</a:t>
                      </a:r>
                      <a:r>
                        <a:rPr lang="pt-BR" baseline="0" dirty="0" smtClean="0"/>
                        <a:t> (</a:t>
                      </a:r>
                      <a:r>
                        <a:rPr lang="pt-BR" baseline="0" dirty="0" smtClean="0"/>
                        <a:t>2013)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16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Física </a:t>
                      </a:r>
                      <a:r>
                        <a:rPr lang="pt-BR" dirty="0" smtClean="0"/>
                        <a:t>– 2ª Licenciatura</a:t>
                      </a:r>
                      <a:r>
                        <a:rPr lang="pt-BR" baseline="0" dirty="0" smtClean="0"/>
                        <a:t> (</a:t>
                      </a:r>
                      <a:r>
                        <a:rPr lang="pt-BR" dirty="0" smtClean="0"/>
                        <a:t>2013)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9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6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Matemática</a:t>
                      </a:r>
                      <a:r>
                        <a:rPr lang="pt-BR" baseline="0" dirty="0" smtClean="0"/>
                        <a:t> </a:t>
                      </a:r>
                      <a:r>
                        <a:rPr lang="pt-BR" baseline="0" dirty="0" smtClean="0"/>
                        <a:t>–</a:t>
                      </a:r>
                      <a:r>
                        <a:rPr lang="pt-BR" dirty="0" smtClean="0"/>
                        <a:t> 2ª </a:t>
                      </a:r>
                      <a:r>
                        <a:rPr lang="pt-BR" dirty="0" smtClean="0"/>
                        <a:t>Licenciatura</a:t>
                      </a:r>
                      <a:r>
                        <a:rPr lang="pt-BR" baseline="0" dirty="0" smtClean="0"/>
                        <a:t> (</a:t>
                      </a:r>
                      <a:r>
                        <a:rPr lang="pt-BR" dirty="0" smtClean="0"/>
                        <a:t>2013)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18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14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4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Ci</a:t>
                      </a:r>
                      <a:r>
                        <a:rPr lang="pt-BR" dirty="0" smtClean="0"/>
                        <a:t>ências Biológicas – </a:t>
                      </a:r>
                      <a:r>
                        <a:rPr lang="pt-BR" dirty="0" smtClean="0"/>
                        <a:t>2ª Licenciatura</a:t>
                      </a:r>
                      <a:r>
                        <a:rPr lang="pt-BR" baseline="0" dirty="0" smtClean="0"/>
                        <a:t> (2014)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11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4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F</a:t>
                      </a:r>
                      <a:r>
                        <a:rPr lang="pt-BR" dirty="0" smtClean="0"/>
                        <a:t>ísica – 2ª Licenciatura (</a:t>
                      </a:r>
                      <a:r>
                        <a:rPr lang="pt-BR" dirty="0" smtClean="0"/>
                        <a:t>2014)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16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10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6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Qu</a:t>
                      </a:r>
                      <a:r>
                        <a:rPr lang="pt-BR" dirty="0" smtClean="0"/>
                        <a:t>í</a:t>
                      </a:r>
                      <a:r>
                        <a:rPr lang="pt-BR" dirty="0" smtClean="0"/>
                        <a:t>mica</a:t>
                      </a:r>
                      <a:r>
                        <a:rPr lang="pt-BR" baseline="0" dirty="0" smtClean="0"/>
                        <a:t> – 2ª </a:t>
                      </a:r>
                      <a:r>
                        <a:rPr lang="pt-BR" baseline="0" dirty="0" smtClean="0"/>
                        <a:t>Licenciatura (2014)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18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18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0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Matemática </a:t>
                      </a:r>
                      <a:r>
                        <a:rPr lang="pt-BR" dirty="0" smtClean="0"/>
                        <a:t>– 2ª</a:t>
                      </a:r>
                      <a:r>
                        <a:rPr lang="pt-BR" baseline="0" dirty="0" smtClean="0"/>
                        <a:t> </a:t>
                      </a:r>
                      <a:r>
                        <a:rPr lang="pt-BR" baseline="0" dirty="0" smtClean="0"/>
                        <a:t>Licenciatura (2014)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12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3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dirty="0" smtClean="0"/>
                        <a:t>F</a:t>
                      </a:r>
                      <a:r>
                        <a:rPr lang="pt-BR" dirty="0" smtClean="0"/>
                        <a:t>ísica – 2ª Licenciatura (</a:t>
                      </a:r>
                      <a:r>
                        <a:rPr lang="pt-BR" dirty="0" smtClean="0"/>
                        <a:t>2015)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22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cursando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-</a:t>
                      </a:r>
                      <a:endParaRPr lang="pt-BR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618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48680"/>
            <a:ext cx="6030416" cy="634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NÚMERO DE ALUNOS DOS CURSOS PARFOR DE MATRÍCULA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130983"/>
              </p:ext>
            </p:extLst>
          </p:nvPr>
        </p:nvGraphicFramePr>
        <p:xfrm>
          <a:off x="107504" y="1827624"/>
          <a:ext cx="8928991" cy="1752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2488"/>
                <a:gridCol w="1584176"/>
                <a:gridCol w="1368152"/>
                <a:gridCol w="158417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Cursos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matriculados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conclu</a:t>
                      </a:r>
                      <a:r>
                        <a:rPr lang="pt-BR" dirty="0" smtClean="0"/>
                        <a:t>í</a:t>
                      </a:r>
                      <a:r>
                        <a:rPr lang="pt-BR" dirty="0" smtClean="0"/>
                        <a:t>ram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Não colaram grau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Ci</a:t>
                      </a:r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ências Biológicas – 1</a:t>
                      </a:r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ª Licenciatura (2015)</a:t>
                      </a:r>
                      <a:endParaRPr lang="pt-BR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28</a:t>
                      </a:r>
                      <a:endParaRPr lang="pt-BR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cursando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 err="1" smtClean="0">
                          <a:solidFill>
                            <a:srgbClr val="FF0000"/>
                          </a:solidFill>
                        </a:rPr>
                        <a:t>Ci</a:t>
                      </a:r>
                      <a:r>
                        <a:rPr lang="pt-BR" b="1" dirty="0" err="1" smtClean="0">
                          <a:solidFill>
                            <a:srgbClr val="FF0000"/>
                          </a:solidFill>
                        </a:rPr>
                        <a:t>éncias</a:t>
                      </a:r>
                      <a:r>
                        <a:rPr lang="pt-BR" b="1" baseline="0" dirty="0" smtClean="0">
                          <a:solidFill>
                            <a:srgbClr val="FF0000"/>
                          </a:solidFill>
                        </a:rPr>
                        <a:t> Biológicas – 2</a:t>
                      </a:r>
                      <a:r>
                        <a:rPr lang="pt-BR" b="1" baseline="0" dirty="0" smtClean="0">
                          <a:solidFill>
                            <a:srgbClr val="FF0000"/>
                          </a:solidFill>
                        </a:rPr>
                        <a:t>ª Licenciatura (2015)</a:t>
                      </a:r>
                      <a:endParaRPr lang="pt-BR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34</a:t>
                      </a:r>
                      <a:endParaRPr lang="pt-BR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cursando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F</a:t>
                      </a:r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í</a:t>
                      </a:r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sica – 1ª Licenciatura</a:t>
                      </a:r>
                      <a:r>
                        <a:rPr lang="pt-BR" b="1" baseline="0" dirty="0" smtClean="0">
                          <a:solidFill>
                            <a:srgbClr val="FF0000"/>
                          </a:solidFill>
                        </a:rPr>
                        <a:t> – Campus T</a:t>
                      </a:r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abatinga</a:t>
                      </a:r>
                      <a:endParaRPr lang="pt-BR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b="1" dirty="0" smtClean="0">
                          <a:solidFill>
                            <a:srgbClr val="FF0000"/>
                          </a:solidFill>
                        </a:rPr>
                        <a:t>25</a:t>
                      </a:r>
                      <a:endParaRPr lang="pt-BR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cursando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76170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141985" y="548680"/>
            <a:ext cx="6174431" cy="5102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da Educação Superior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Termo de Acordos de Metas 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Compromissos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TAM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pt-BR" sz="2000" dirty="0" smtClean="0"/>
          </a:p>
          <a:p>
            <a:endParaRPr lang="pt-BR" sz="2000" dirty="0"/>
          </a:p>
          <a:p>
            <a:r>
              <a:rPr lang="pt-BR" sz="2000" dirty="0" smtClean="0"/>
              <a:t>Metas </a:t>
            </a:r>
            <a:r>
              <a:rPr lang="pt-BR" sz="2000" dirty="0"/>
              <a:t>quantitativas</a:t>
            </a:r>
          </a:p>
          <a:p>
            <a:r>
              <a:rPr lang="pt-BR" sz="2000" b="1" dirty="0"/>
              <a:t>Meta 1. Índice de eficiência da Instituição:</a:t>
            </a:r>
            <a:r>
              <a:rPr lang="pt-BR" sz="2000" dirty="0"/>
              <a:t> imaginando o total de alunos que um curso poderia ter (número de alunos por turma multiplicada pelo número de semestres ou anos que o curso leva), chegar a 90% desse valor de “eficiência” em 2016</a:t>
            </a:r>
            <a:r>
              <a:rPr lang="pt-BR" sz="2000" dirty="0" smtClean="0"/>
              <a:t>.</a:t>
            </a:r>
          </a:p>
          <a:p>
            <a:endParaRPr lang="pt-BR" sz="2000" dirty="0"/>
          </a:p>
          <a:p>
            <a:r>
              <a:rPr lang="pt-BR" sz="2000" b="1" dirty="0"/>
              <a:t>Meta 2. Índice de eficácia da Instituição:</a:t>
            </a:r>
            <a:r>
              <a:rPr lang="pt-BR" sz="2000" dirty="0"/>
              <a:t> garantir que o número de alunos que concluem um curso chegue a 80% do número de alunos que ingressa até o ano de 2016.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64019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141985" y="548680"/>
            <a:ext cx="6174431" cy="56969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da Educação Superior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Termo de Acordos de Metas 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Compromissos (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TAM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</a:t>
            </a:r>
          </a:p>
          <a:p>
            <a:r>
              <a:rPr lang="pt-BR" sz="2000" b="1" dirty="0" smtClean="0"/>
              <a:t>Metas </a:t>
            </a:r>
            <a:r>
              <a:rPr lang="pt-BR" sz="2000" b="1" dirty="0"/>
              <a:t>de oferta</a:t>
            </a:r>
          </a:p>
          <a:p>
            <a:r>
              <a:rPr lang="pt-BR" sz="2000" b="1" dirty="0" smtClean="0"/>
              <a:t>Meta </a:t>
            </a:r>
            <a:r>
              <a:rPr lang="pt-BR" sz="2000" b="1" dirty="0"/>
              <a:t>5. Matrículas para a formação de professores e licenciaturas:</a:t>
            </a:r>
            <a:r>
              <a:rPr lang="pt-BR" sz="2000" dirty="0"/>
              <a:t> Manutenção de pelo menos 20% de matrículas em cursos de licenciaturas e de formação de professores</a:t>
            </a:r>
            <a:r>
              <a:rPr lang="pt-BR" sz="2000" dirty="0" smtClean="0"/>
              <a:t>.</a:t>
            </a:r>
          </a:p>
          <a:p>
            <a:r>
              <a:rPr lang="pt-BR" sz="2000" dirty="0" smtClean="0"/>
              <a:t>NÚMEROS DO IFAM: 1.648 matrículas de alunos nos cursos de licenciaturas e formação de Professores.</a:t>
            </a:r>
          </a:p>
          <a:p>
            <a:r>
              <a:rPr lang="pt-BR" sz="2000" b="1" dirty="0" smtClean="0"/>
              <a:t>Meta </a:t>
            </a:r>
            <a:r>
              <a:rPr lang="pt-BR" sz="2000" b="1" dirty="0"/>
              <a:t>11. Forma de acesso ao ensino superior: </a:t>
            </a:r>
            <a:r>
              <a:rPr lang="pt-BR" sz="2000" dirty="0"/>
              <a:t>Até 2011, implementar formas de acesso aos cursos de graduação assentadas em ações afirmativas que contemplem as realidades locais e adotar o ENEM.</a:t>
            </a:r>
          </a:p>
          <a:p>
            <a:r>
              <a:rPr lang="pt-BR" sz="2000" b="1" dirty="0" smtClean="0"/>
              <a:t>Meta 12. Forma de acesso às Licenciaturas: </a:t>
            </a:r>
            <a:r>
              <a:rPr lang="pt-BR" sz="2000" dirty="0" smtClean="0"/>
              <a:t>dar prioridade no acesso as licenciaturas para professores das redes públicas, conforme preceitos legais e demandas da sociedade</a:t>
            </a:r>
            <a:r>
              <a:rPr lang="pt-BR" sz="2000" dirty="0"/>
              <a:t>.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 descr="https://intranet.ufpr.br/sigea/img/acord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476673"/>
            <a:ext cx="2134391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128924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53614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METAS DO ENSINO QUANTO À OFERTA: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Em 2016 diversificar em 20% a oferta de cursos e vagas da Educação Superior, em conformidade com as demandas regionais.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Consolidar em 20% os cursos de formação de professores nos moldes do PARFOR E PROLIND.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Institucionalizar e 20% atividades de ensino a distância no nível da educação superior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61018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53614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METAS DO ENSINO QUANTO À AMPLIAR O ACESSO E A EFETIVIDADE NOS PROCESSOS DE FORMAÇÃO: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Reformular em 20% os Projetos Pedagógicos de Curso já ofertados. 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Utilizar em 20% o Exame Nacional do Ensino Médio coo critério de acesso à educação superior.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Fomentar em 20% a expansão das matrículas da educação superior, observando as peculiaridades das populações do campo, ribeirinhas e dos povos indígenas.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539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56907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METAS DA OFERTA DE CURSOS ATÉ 2016 NO QUE DIZ RESPEITO À GRADUAÇÃO: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CMC: Alcançado: 07 CURSOS 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     Não alcançado: 09 CURSOS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CMDI: Alcançado: 05 CURSOS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Não alcançado: 02 CURSOS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CMZL: Alcançados: 02 CURSOS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      Não Alcançados: 04 CURSOS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CSGC: Alcançado: 01 CURSO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      Não Alcançado: 03 CURSOS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659617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50321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7000"/>
              </a:lnSpc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 não cumprida em 100%: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COARI: 03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MAUÉS: 07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PARINTINS: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TABATINGA: 03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HUMAITÁ: 02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ITACOATIARA: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TEFÉ: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EIRUNEPÉ: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PRES. FIG.: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LÁBREA: 06 CURSOS</a:t>
            </a: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65617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40441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METAS DA OFERTA DE FORMAÇÃO DE PROFESSORES NOS PROGRAMAS PARFOR E PROLIND ATÉ 2016: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CMC: Alcançado: 04 CURSOS 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     Não alcançado: 06 CURSOS</a:t>
            </a:r>
          </a:p>
          <a:p>
            <a:pPr lvl="0">
              <a:lnSpc>
                <a:spcPct val="107000"/>
              </a:lnSpc>
              <a:spcAft>
                <a:spcPts val="0"/>
              </a:spcAft>
            </a:pP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CSGC: Alcançado: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 – 100%</a:t>
            </a:r>
            <a:endParaRPr lang="pt-BR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07000"/>
              </a:lnSpc>
              <a:spcAft>
                <a:spcPts val="0"/>
              </a:spcAft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      Não Alcançado: 00 CURSO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7006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50321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7000"/>
              </a:lnSpc>
            </a:pP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METAS DA OFERTA DE FORMAÇÃO DE PROFESSORES NOS PROGRAMAS PARFOR E PROLIND ATÉ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 NÃO CUMPRIDAS EM 100%: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COARI: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01 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MAUÉS: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02 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TABATINGA: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02 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HUMAITÁ: 02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ITACOATIARA: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TEFÉ: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EIRUNEPÉ: 01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</a:t>
            </a:r>
          </a:p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CAMPUS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LÁBREA: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02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CURSOS</a:t>
            </a: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7629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8195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821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19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20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21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22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8196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8198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8199" name="Retângulo 15"/>
          <p:cNvSpPr>
            <a:spLocks noChangeArrowheads="1"/>
          </p:cNvSpPr>
          <p:nvPr/>
        </p:nvSpPr>
        <p:spPr bwMode="auto">
          <a:xfrm>
            <a:off x="2862263" y="188913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 dirty="0"/>
              <a:t>Apresentação da Situação das Demandas do PDA2016 </a:t>
            </a:r>
            <a:r>
              <a:rPr lang="pt-BR" altLang="pt-BR" sz="2000" dirty="0"/>
              <a:t>por situação (Em andamento, Concluídas, Atendida, Parcialmente atendida Não atendida, Rejeitada e Canceladas)</a:t>
            </a:r>
          </a:p>
        </p:txBody>
      </p:sp>
      <p:pic>
        <p:nvPicPr>
          <p:cNvPr id="8200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-26988"/>
            <a:ext cx="2576512" cy="20161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1896950"/>
              </p:ext>
            </p:extLst>
          </p:nvPr>
        </p:nvGraphicFramePr>
        <p:xfrm>
          <a:off x="35496" y="1916832"/>
          <a:ext cx="9145016" cy="43598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3627"/>
                <a:gridCol w="3445324"/>
                <a:gridCol w="2149721"/>
                <a:gridCol w="3096344"/>
              </a:tblGrid>
              <a:tr h="505375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1" marR="91441" marT="45724" marB="45724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1" marR="91441" marT="45724" marB="45724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1" marR="91441" marT="45724" marB="45724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1" marR="91441" marT="45724" marB="45724" anchor="ctr"/>
                </a:tc>
              </a:tr>
              <a:tr h="3854494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04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4" marB="45724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Elaborar as Orientações para a Atualização dos Cursos da EPTNM junto aos Conselhos Profissionais.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4" marB="45724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Em andamento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4" marB="45724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Esta ação iniciou-se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com reunião realizada com representantes do CREA Amazonas na DDEB/PROEN. Foi encaminhado mapeamento dos Cursos da EPTNM para fins de atualização dos cursos no sistema do CREA. Necessário retomar o contato e acionar os demais Conselhos Profissionais (PDA 2017) 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marT="45724" marB="45724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9669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2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2780928"/>
            <a:ext cx="3592678" cy="1157630"/>
          </a:xfrm>
          <a:prstGeom prst="rect">
            <a:avLst/>
          </a:prstGeom>
        </p:spPr>
      </p:pic>
      <p:sp>
        <p:nvSpPr>
          <p:cNvPr id="8" name="CaixaDeTexto 1"/>
          <p:cNvSpPr txBox="1"/>
          <p:nvPr/>
        </p:nvSpPr>
        <p:spPr>
          <a:xfrm>
            <a:off x="3228151" y="4221088"/>
            <a:ext cx="5832648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 smtClean="0"/>
              <a:t>PRÓ-REITORIA DE ENSINO - PROEN</a:t>
            </a:r>
          </a:p>
          <a:p>
            <a:pPr algn="ctr"/>
            <a:r>
              <a:rPr lang="pt-BR" dirty="0" smtClean="0"/>
              <a:t>AVALIAÇÃO DAS AÇÕES DO ENSINO –  2016</a:t>
            </a:r>
          </a:p>
          <a:p>
            <a:pPr algn="ctr"/>
            <a:endParaRPr lang="pt-BR" dirty="0" smtClean="0"/>
          </a:p>
          <a:p>
            <a:pPr algn="ctr"/>
            <a:r>
              <a:rPr lang="pt-BR" b="1" dirty="0" smtClean="0"/>
              <a:t>DEPARTAMENTO DE ASSIST</a:t>
            </a:r>
            <a:r>
              <a:rPr lang="pt-BR" b="1" dirty="0" smtClean="0"/>
              <a:t>ÊNCIA ESTUDANTIL</a:t>
            </a:r>
            <a:endParaRPr lang="pt-BR" b="1" dirty="0" smtClean="0"/>
          </a:p>
        </p:txBody>
      </p:sp>
    </p:spTree>
    <p:extLst>
      <p:ext uri="{BB962C8B-B14F-4D97-AF65-F5344CB8AC3E}">
        <p14:creationId xmlns:p14="http://schemas.microsoft.com/office/powerpoint/2010/main" val="154600503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409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41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10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410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4103" name="CaixaDeTexto 4"/>
          <p:cNvSpPr txBox="1">
            <a:spLocks noChangeArrowheads="1"/>
          </p:cNvSpPr>
          <p:nvPr/>
        </p:nvSpPr>
        <p:spPr bwMode="auto">
          <a:xfrm>
            <a:off x="1547813" y="3438525"/>
            <a:ext cx="684061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Benef</a:t>
            </a:r>
            <a:r>
              <a:rPr lang="pt-BR" altLang="pt-BR" sz="3200" dirty="0" smtClean="0">
                <a:latin typeface="Calisto MT" panose="02040603050505030304" pitchFamily="18" charset="0"/>
              </a:rPr>
              <a:t>ícios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4" name="CaixaDeTexto 7"/>
          <p:cNvSpPr txBox="1">
            <a:spLocks noChangeArrowheads="1"/>
          </p:cNvSpPr>
          <p:nvPr/>
        </p:nvSpPr>
        <p:spPr bwMode="auto">
          <a:xfrm>
            <a:off x="1547813" y="4212376"/>
            <a:ext cx="720065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Alimentaç</a:t>
            </a:r>
            <a:r>
              <a:rPr lang="pt-BR" altLang="pt-BR" sz="3200" dirty="0" smtClean="0">
                <a:latin typeface="Calisto MT" panose="02040603050505030304" pitchFamily="18" charset="0"/>
              </a:rPr>
              <a:t>ão e Nutrição Escolar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5" name="CaixaDeTexto 8"/>
          <p:cNvSpPr txBox="1">
            <a:spLocks noChangeArrowheads="1"/>
          </p:cNvSpPr>
          <p:nvPr/>
        </p:nvSpPr>
        <p:spPr bwMode="auto">
          <a:xfrm>
            <a:off x="1547813" y="5004464"/>
            <a:ext cx="6480175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 typeface="Wingdings" panose="05000000000000000000" pitchFamily="2" charset="2"/>
              <a:buChar char="ü"/>
            </a:pPr>
            <a:r>
              <a:rPr lang="pt-BR" altLang="pt-BR" sz="3200" dirty="0" smtClean="0">
                <a:latin typeface="Calisto MT" panose="02040603050505030304" pitchFamily="18" charset="0"/>
              </a:rPr>
              <a:t>Desporto</a:t>
            </a:r>
            <a:endParaRPr lang="pt-BR" altLang="pt-BR" sz="3200" dirty="0">
              <a:latin typeface="Calisto MT" panose="02040603050505030304" pitchFamily="18" charset="0"/>
            </a:endParaRPr>
          </a:p>
        </p:txBody>
      </p:sp>
      <p:sp>
        <p:nvSpPr>
          <p:cNvPr id="4106" name="CaixaDeTexto 9"/>
          <p:cNvSpPr txBox="1">
            <a:spLocks noChangeArrowheads="1"/>
          </p:cNvSpPr>
          <p:nvPr/>
        </p:nvSpPr>
        <p:spPr bwMode="auto">
          <a:xfrm>
            <a:off x="1042988" y="2719388"/>
            <a:ext cx="6480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200" b="1">
                <a:latin typeface="Calisto MT" panose="02040603050505030304" pitchFamily="18" charset="0"/>
              </a:rPr>
              <a:t>Coordenações Gerais:</a:t>
            </a:r>
          </a:p>
        </p:txBody>
      </p:sp>
      <p:sp>
        <p:nvSpPr>
          <p:cNvPr id="21" name="CaixaDeTexto 3"/>
          <p:cNvSpPr txBox="1">
            <a:spLocks noChangeArrowheads="1"/>
          </p:cNvSpPr>
          <p:nvPr/>
        </p:nvSpPr>
        <p:spPr bwMode="auto">
          <a:xfrm>
            <a:off x="250825" y="1484313"/>
            <a:ext cx="8642350" cy="1200329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pt-BR" sz="3600" b="1" dirty="0" smtClean="0">
                <a:latin typeface="Calisto MT" pitchFamily="18" charset="0"/>
              </a:rPr>
              <a:t>Departamento de Assist</a:t>
            </a:r>
            <a:r>
              <a:rPr lang="pt-BR" sz="3600" b="1" dirty="0" smtClean="0">
                <a:latin typeface="Calisto MT" pitchFamily="18" charset="0"/>
              </a:rPr>
              <a:t>ência Estudantil</a:t>
            </a:r>
            <a:r>
              <a:rPr lang="pt-BR" sz="3600" b="1" dirty="0" smtClean="0">
                <a:latin typeface="Calisto MT" pitchFamily="18" charset="0"/>
              </a:rPr>
              <a:t>– DAESD/</a:t>
            </a:r>
            <a:r>
              <a:rPr lang="pt-BR" sz="3600" b="1" dirty="0">
                <a:latin typeface="Calisto MT" pitchFamily="18" charset="0"/>
              </a:rPr>
              <a:t>PROEN</a:t>
            </a:r>
          </a:p>
        </p:txBody>
      </p:sp>
      <p:pic>
        <p:nvPicPr>
          <p:cNvPr id="4109" name="Imagem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8913"/>
            <a:ext cx="3592512" cy="1157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38171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86000" y="552095"/>
            <a:ext cx="6030416" cy="1076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07000"/>
              </a:lnSpc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Avaliação do acompanhamento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das ações do Ensino frente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 de Desenvolvimento Institucional (PDI)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4624"/>
            <a:ext cx="1872208" cy="1934156"/>
          </a:xfrm>
          <a:prstGeom prst="rect">
            <a:avLst/>
          </a:prstGeom>
        </p:spPr>
      </p:pic>
      <p:sp>
        <p:nvSpPr>
          <p:cNvPr id="6" name="CaixaDeTexto 5"/>
          <p:cNvSpPr txBox="1"/>
          <p:nvPr/>
        </p:nvSpPr>
        <p:spPr>
          <a:xfrm>
            <a:off x="720080" y="2276872"/>
            <a:ext cx="75243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Consolidar o IFAM como referência em atividades desportivas no Amazonas;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Ampliar e diversificar ações de Responsabilidade Social;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Criar editais específicos para ações socioculturais e </a:t>
            </a:r>
            <a:r>
              <a:rPr lang="pt-BR" sz="2000" dirty="0" smtClean="0">
                <a:latin typeface="Arial"/>
                <a:cs typeface="Arial"/>
              </a:rPr>
              <a:t>esportivas;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Implantar programa de acompanhamento de </a:t>
            </a:r>
            <a:r>
              <a:rPr lang="pt-BR" sz="2000" dirty="0" smtClean="0">
                <a:latin typeface="Arial"/>
                <a:cs typeface="Arial"/>
              </a:rPr>
              <a:t>egressos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Fomentar eventos </a:t>
            </a:r>
            <a:r>
              <a:rPr lang="pt-BR" sz="2000" dirty="0" smtClean="0">
                <a:latin typeface="Arial"/>
                <a:cs typeface="Arial"/>
              </a:rPr>
              <a:t>esportivos;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Estimular o debate visando à implantação de grupos de estudos sobre políticas inclusivas e ações afirmativas;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Fortalecer e ampliar a mobilidade </a:t>
            </a:r>
            <a:r>
              <a:rPr lang="pt-BR" sz="2000" dirty="0" smtClean="0">
                <a:latin typeface="Arial"/>
                <a:cs typeface="Arial"/>
              </a:rPr>
              <a:t>estudantil</a:t>
            </a:r>
            <a:r>
              <a:rPr lang="pt-BR" sz="2000" dirty="0">
                <a:latin typeface="Arial"/>
                <a:cs typeface="Arial"/>
              </a:rPr>
              <a:t>.</a:t>
            </a:r>
            <a:endParaRPr lang="pt-BR" sz="2000" dirty="0" smtClean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93102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  <p:sp>
        <p:nvSpPr>
          <p:cNvPr id="17" name="CaixaDeTexto 16"/>
          <p:cNvSpPr txBox="1"/>
          <p:nvPr/>
        </p:nvSpPr>
        <p:spPr>
          <a:xfrm>
            <a:off x="569238" y="2348880"/>
            <a:ext cx="8035210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2000" b="1" dirty="0" smtClean="0">
                <a:latin typeface="Arial"/>
                <a:cs typeface="Arial"/>
              </a:rPr>
              <a:t>Concluídas: </a:t>
            </a:r>
          </a:p>
          <a:p>
            <a:pPr algn="just"/>
            <a:endParaRPr lang="pt-BR" sz="2000" b="1" dirty="0" smtClean="0">
              <a:latin typeface="Arial"/>
              <a:cs typeface="Arial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Elaboração </a:t>
            </a:r>
            <a:r>
              <a:rPr lang="pt-BR" sz="2000" dirty="0">
                <a:latin typeface="Arial"/>
                <a:cs typeface="Arial"/>
              </a:rPr>
              <a:t>de uma Política de utilização do nome social para </a:t>
            </a:r>
            <a:r>
              <a:rPr lang="pt-BR" sz="2000" dirty="0" smtClean="0">
                <a:latin typeface="Arial"/>
                <a:cs typeface="Arial"/>
              </a:rPr>
              <a:t>pessoas </a:t>
            </a:r>
            <a:r>
              <a:rPr lang="pt-BR" sz="2000" dirty="0">
                <a:latin typeface="Arial"/>
                <a:cs typeface="Arial"/>
              </a:rPr>
              <a:t>que se autodenominam travestis, transexuais, </a:t>
            </a:r>
            <a:r>
              <a:rPr lang="pt-BR" sz="2000" dirty="0" err="1">
                <a:latin typeface="Arial"/>
                <a:cs typeface="Arial"/>
              </a:rPr>
              <a:t>transgêneros</a:t>
            </a:r>
            <a:r>
              <a:rPr lang="pt-BR" sz="2000" dirty="0">
                <a:latin typeface="Arial"/>
                <a:cs typeface="Arial"/>
              </a:rPr>
              <a:t> </a:t>
            </a:r>
            <a:r>
              <a:rPr lang="pt-BR" sz="2000" dirty="0" smtClean="0">
                <a:latin typeface="Arial"/>
                <a:cs typeface="Arial"/>
              </a:rPr>
              <a:t>e </a:t>
            </a:r>
            <a:r>
              <a:rPr lang="pt-BR" sz="2000" dirty="0">
                <a:latin typeface="Arial"/>
                <a:cs typeface="Arial"/>
              </a:rPr>
              <a:t>intersexual no âmbito do </a:t>
            </a:r>
            <a:r>
              <a:rPr lang="pt-BR" sz="2000" dirty="0" smtClean="0">
                <a:latin typeface="Arial"/>
                <a:cs typeface="Arial"/>
              </a:rPr>
              <a:t>IFAM;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Acompanhamento das etapas local, regional e nacional dos jogos estudantis do IFAM;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Organização </a:t>
            </a:r>
            <a:r>
              <a:rPr lang="pt-BR" sz="2000" dirty="0">
                <a:latin typeface="Arial"/>
                <a:cs typeface="Arial"/>
              </a:rPr>
              <a:t>da Etapa Regional dos Jogos dos Institutos Federais da </a:t>
            </a:r>
            <a:r>
              <a:rPr lang="pt-BR" sz="2000" dirty="0" smtClean="0">
                <a:latin typeface="Arial"/>
                <a:cs typeface="Arial"/>
              </a:rPr>
              <a:t>Região </a:t>
            </a:r>
            <a:r>
              <a:rPr lang="pt-BR" sz="2000" dirty="0" smtClean="0">
                <a:latin typeface="Arial"/>
                <a:cs typeface="Arial"/>
              </a:rPr>
              <a:t>Norte;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Normatização dos Editais Padrão dos Programas </a:t>
            </a:r>
            <a:r>
              <a:rPr lang="pt-BR" sz="2000" dirty="0" err="1" smtClean="0">
                <a:latin typeface="Arial"/>
                <a:cs typeface="Arial"/>
              </a:rPr>
              <a:t>Socioassistenciais</a:t>
            </a:r>
            <a:r>
              <a:rPr lang="pt-BR" sz="2000" dirty="0" smtClean="0">
                <a:latin typeface="Arial"/>
                <a:cs typeface="Arial"/>
              </a:rPr>
              <a:t> e Programas Integrais conforme a PAES/IFAM.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000" dirty="0" smtClean="0">
              <a:latin typeface="Arial"/>
              <a:cs typeface="Arial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sz="20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687704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  <p:sp>
        <p:nvSpPr>
          <p:cNvPr id="17" name="CaixaDeTexto 16"/>
          <p:cNvSpPr txBox="1"/>
          <p:nvPr/>
        </p:nvSpPr>
        <p:spPr>
          <a:xfrm>
            <a:off x="425222" y="2348880"/>
            <a:ext cx="8035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2" name="Retângulo 1"/>
          <p:cNvSpPr/>
          <p:nvPr/>
        </p:nvSpPr>
        <p:spPr>
          <a:xfrm>
            <a:off x="644297" y="2564904"/>
            <a:ext cx="7600111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000" b="1" dirty="0" smtClean="0">
                <a:latin typeface="Arial"/>
                <a:cs typeface="Arial"/>
              </a:rPr>
              <a:t>Atividades Contínuas: </a:t>
            </a:r>
          </a:p>
          <a:p>
            <a:pPr algn="just"/>
            <a:endParaRPr lang="pt-BR" sz="2000" b="1" dirty="0">
              <a:latin typeface="Arial"/>
              <a:cs typeface="Arial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Acompanhamento do </a:t>
            </a:r>
            <a:r>
              <a:rPr lang="pt-BR" sz="2000" dirty="0" smtClean="0">
                <a:latin typeface="Arial"/>
                <a:cs typeface="Arial"/>
              </a:rPr>
              <a:t>Programa </a:t>
            </a:r>
            <a:r>
              <a:rPr lang="pt-BR" sz="2000" dirty="0">
                <a:latin typeface="Arial"/>
                <a:cs typeface="Arial"/>
              </a:rPr>
              <a:t>Bolsa Permanência;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Divulgação </a:t>
            </a:r>
            <a:r>
              <a:rPr lang="pt-BR" sz="2000" dirty="0">
                <a:latin typeface="Arial"/>
                <a:cs typeface="Arial"/>
              </a:rPr>
              <a:t>da Política de Assistência Estudantil</a:t>
            </a:r>
            <a:r>
              <a:rPr lang="pt-BR" sz="2000" dirty="0" smtClean="0">
                <a:latin typeface="Arial"/>
                <a:cs typeface="Arial"/>
              </a:rPr>
              <a:t>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Acompanhamento da aplicação do recurso da merenda escolar do </a:t>
            </a:r>
            <a:r>
              <a:rPr lang="pt-BR" sz="2000" dirty="0" smtClean="0">
                <a:latin typeface="Arial"/>
                <a:cs typeface="Arial"/>
              </a:rPr>
              <a:t>FNDE </a:t>
            </a:r>
            <a:r>
              <a:rPr lang="pt-BR" sz="2000" dirty="0">
                <a:latin typeface="Arial"/>
                <a:cs typeface="Arial"/>
              </a:rPr>
              <a:t>em todos os </a:t>
            </a:r>
            <a:r>
              <a:rPr lang="pt-BR" sz="2000" i="1" dirty="0" smtClean="0">
                <a:latin typeface="Arial"/>
                <a:cs typeface="Arial"/>
              </a:rPr>
              <a:t>campi</a:t>
            </a:r>
            <a:r>
              <a:rPr lang="pt-BR" sz="2000" dirty="0" smtClean="0">
                <a:latin typeface="Arial"/>
                <a:cs typeface="Arial"/>
              </a:rPr>
              <a:t> </a:t>
            </a:r>
            <a:r>
              <a:rPr lang="pt-BR" sz="2000" dirty="0">
                <a:latin typeface="Arial"/>
                <a:cs typeface="Arial"/>
              </a:rPr>
              <a:t>do </a:t>
            </a:r>
            <a:r>
              <a:rPr lang="pt-BR" sz="2000" dirty="0" smtClean="0">
                <a:latin typeface="Arial"/>
                <a:cs typeface="Arial"/>
              </a:rPr>
              <a:t>IFAM;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Participação da </a:t>
            </a:r>
            <a:r>
              <a:rPr lang="pt-BR" sz="2000" dirty="0" smtClean="0">
                <a:latin typeface="Arial"/>
                <a:cs typeface="Arial"/>
              </a:rPr>
              <a:t>DAES </a:t>
            </a:r>
            <a:r>
              <a:rPr lang="pt-BR" sz="2000" dirty="0">
                <a:latin typeface="Arial"/>
                <a:cs typeface="Arial"/>
              </a:rPr>
              <a:t>nas reuniões de </a:t>
            </a:r>
            <a:r>
              <a:rPr lang="pt-BR" sz="2000" dirty="0" smtClean="0">
                <a:latin typeface="Arial"/>
                <a:cs typeface="Arial"/>
              </a:rPr>
              <a:t>diretores;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Gestão e Fiscalização do Seguro Escolar </a:t>
            </a:r>
            <a:r>
              <a:rPr lang="pt-BR" sz="2000" dirty="0" smtClean="0">
                <a:latin typeface="Arial"/>
                <a:cs typeface="Arial"/>
              </a:rPr>
              <a:t>coletivo</a:t>
            </a:r>
            <a:r>
              <a:rPr lang="pt-BR" sz="2000" dirty="0">
                <a:latin typeface="Arial"/>
                <a:cs typeface="Arial"/>
              </a:rPr>
              <a:t>.</a:t>
            </a:r>
            <a:endParaRPr lang="pt-BR" sz="2000" dirty="0" smtClean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169761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  <p:sp>
        <p:nvSpPr>
          <p:cNvPr id="17" name="CaixaDeTexto 16"/>
          <p:cNvSpPr txBox="1"/>
          <p:nvPr/>
        </p:nvSpPr>
        <p:spPr>
          <a:xfrm>
            <a:off x="425222" y="2348880"/>
            <a:ext cx="8035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2" name="Retângulo 1"/>
          <p:cNvSpPr/>
          <p:nvPr/>
        </p:nvSpPr>
        <p:spPr>
          <a:xfrm>
            <a:off x="644297" y="2276872"/>
            <a:ext cx="767211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000" b="1" dirty="0" smtClean="0">
                <a:latin typeface="Arial"/>
                <a:cs typeface="Arial"/>
              </a:rPr>
              <a:t>Em andamento: </a:t>
            </a:r>
          </a:p>
          <a:p>
            <a:pPr algn="just"/>
            <a:endParaRPr lang="pt-BR" sz="2000" b="1" dirty="0">
              <a:latin typeface="Arial"/>
              <a:cs typeface="Arial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Adequação </a:t>
            </a:r>
            <a:r>
              <a:rPr lang="pt-BR" sz="2000" dirty="0">
                <a:latin typeface="Arial"/>
                <a:cs typeface="Arial"/>
              </a:rPr>
              <a:t>do Formulário de Inscrição no Processo do sistema informatizado de inscrição de candidatos cotistas no processo seletivo;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Inclusão de todos os discentes do IFAM em programas </a:t>
            </a:r>
            <a:r>
              <a:rPr lang="pt-BR" sz="2000" dirty="0" err="1">
                <a:latin typeface="Arial"/>
                <a:cs typeface="Arial"/>
              </a:rPr>
              <a:t>socioeducacionais</a:t>
            </a:r>
            <a:r>
              <a:rPr lang="pt-BR" sz="2000" dirty="0">
                <a:latin typeface="Arial"/>
                <a:cs typeface="Arial"/>
              </a:rPr>
              <a:t> do Governo Federal, inclusive da </a:t>
            </a:r>
            <a:r>
              <a:rPr lang="pt-BR" sz="2000" dirty="0" err="1" smtClean="0">
                <a:latin typeface="Arial"/>
                <a:cs typeface="Arial"/>
              </a:rPr>
              <a:t>EaD</a:t>
            </a:r>
            <a:r>
              <a:rPr lang="pt-BR" sz="2000" dirty="0" smtClean="0">
                <a:latin typeface="Arial"/>
                <a:cs typeface="Arial"/>
              </a:rPr>
              <a:t>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Mapeamento dos estudantes com deficiência em parceria com a PROEX para elaboração de ações na perspectiva da Inclusão;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Avaliação e revisão da PNAES;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Aquisição de notebook, </a:t>
            </a:r>
            <a:r>
              <a:rPr lang="pt-BR" sz="2000" dirty="0" err="1" smtClean="0">
                <a:latin typeface="Arial"/>
                <a:cs typeface="Arial"/>
              </a:rPr>
              <a:t>data-show</a:t>
            </a:r>
            <a:r>
              <a:rPr lang="pt-BR" sz="2000" dirty="0" smtClean="0">
                <a:latin typeface="Arial"/>
                <a:cs typeface="Arial"/>
              </a:rPr>
              <a:t> e armário com chave. </a:t>
            </a:r>
            <a:endParaRPr lang="pt-BR" sz="20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738285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574032" y="404664"/>
            <a:ext cx="6030416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 Situação das Demandas do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PDA2016</a:t>
            </a:r>
            <a:endParaRPr lang="pt-BR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  <p:sp>
        <p:nvSpPr>
          <p:cNvPr id="17" name="CaixaDeTexto 16"/>
          <p:cNvSpPr txBox="1"/>
          <p:nvPr/>
        </p:nvSpPr>
        <p:spPr>
          <a:xfrm>
            <a:off x="429156" y="2344193"/>
            <a:ext cx="8035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2" name="Retângulo 1"/>
          <p:cNvSpPr/>
          <p:nvPr/>
        </p:nvSpPr>
        <p:spPr>
          <a:xfrm>
            <a:off x="755576" y="2672045"/>
            <a:ext cx="771726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000" b="1" dirty="0" smtClean="0">
                <a:latin typeface="Arial"/>
                <a:cs typeface="Arial"/>
              </a:rPr>
              <a:t>Canceladas: </a:t>
            </a:r>
          </a:p>
          <a:p>
            <a:pPr algn="just"/>
            <a:endParaRPr lang="pt-BR" sz="2000" b="1" dirty="0">
              <a:latin typeface="Arial"/>
              <a:cs typeface="Arial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>
                <a:latin typeface="Arial"/>
                <a:cs typeface="Arial"/>
              </a:rPr>
              <a:t>R</a:t>
            </a:r>
            <a:r>
              <a:rPr lang="pt-BR" sz="2000" dirty="0" smtClean="0">
                <a:latin typeface="Arial"/>
                <a:cs typeface="Arial"/>
              </a:rPr>
              <a:t>ealização do II </a:t>
            </a:r>
            <a:r>
              <a:rPr lang="pt-BR" sz="2000" dirty="0">
                <a:latin typeface="Arial"/>
                <a:cs typeface="Arial"/>
              </a:rPr>
              <a:t>E</a:t>
            </a:r>
            <a:r>
              <a:rPr lang="pt-BR" sz="2000" dirty="0" smtClean="0">
                <a:latin typeface="Arial"/>
                <a:cs typeface="Arial"/>
              </a:rPr>
              <a:t>ncontro das Equipes </a:t>
            </a:r>
            <a:r>
              <a:rPr lang="pt-BR" sz="2000" dirty="0">
                <a:latin typeface="Arial"/>
                <a:cs typeface="Arial"/>
              </a:rPr>
              <a:t>M</a:t>
            </a:r>
            <a:r>
              <a:rPr lang="pt-BR" sz="2000" dirty="0" smtClean="0">
                <a:latin typeface="Arial"/>
                <a:cs typeface="Arial"/>
              </a:rPr>
              <a:t>ultiprofissionais do </a:t>
            </a:r>
            <a:r>
              <a:rPr lang="pt-BR" sz="2000" dirty="0" smtClean="0">
                <a:latin typeface="Arial"/>
                <a:cs typeface="Arial"/>
              </a:rPr>
              <a:t>IFAM.</a:t>
            </a:r>
            <a:endParaRPr lang="pt-BR" sz="20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651606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04686" y="908720"/>
            <a:ext cx="6030416" cy="48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400" b="1" dirty="0" smtClean="0">
                <a:effectLst/>
                <a:latin typeface="Arial"/>
                <a:ea typeface="Calibri" panose="020F0502020204030204" pitchFamily="34" charset="0"/>
                <a:cs typeface="Arial"/>
              </a:rPr>
              <a:t>Participação em Comissões: </a:t>
            </a:r>
            <a:endParaRPr lang="pt-BR" sz="2400" b="1" dirty="0">
              <a:effectLst/>
              <a:latin typeface="Arial"/>
              <a:ea typeface="Calibri" panose="020F0502020204030204" pitchFamily="34" charset="0"/>
              <a:cs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58" y="188640"/>
            <a:ext cx="2575779" cy="2016224"/>
          </a:xfrm>
          <a:prstGeom prst="rect">
            <a:avLst/>
          </a:prstGeom>
        </p:spPr>
      </p:pic>
      <p:sp>
        <p:nvSpPr>
          <p:cNvPr id="17" name="CaixaDeTexto 16"/>
          <p:cNvSpPr txBox="1"/>
          <p:nvPr/>
        </p:nvSpPr>
        <p:spPr>
          <a:xfrm>
            <a:off x="391885" y="2348880"/>
            <a:ext cx="8035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2" name="Retângulo 1"/>
          <p:cNvSpPr/>
          <p:nvPr/>
        </p:nvSpPr>
        <p:spPr>
          <a:xfrm>
            <a:off x="868135" y="2240241"/>
            <a:ext cx="7717264" cy="4093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Plano de Permanência e Êxito;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Revisão da PNAES;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Utilização do Nome Social;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Uniforme;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Acompanhamento Merenda Escolar;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Guia do Estudante;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Calendário Acadêmico;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Política Socioambiental do IFAM;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Catálogo de Cursos;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Plano </a:t>
            </a:r>
            <a:r>
              <a:rPr lang="pt-BR" sz="2000" dirty="0">
                <a:latin typeface="Arial"/>
                <a:cs typeface="Arial"/>
              </a:rPr>
              <a:t>de Ação para o Atendimento de Pessoas com Deficiência no Instituto Federal do </a:t>
            </a:r>
            <a:r>
              <a:rPr lang="pt-BR" sz="2000" dirty="0" smtClean="0">
                <a:latin typeface="Arial"/>
                <a:cs typeface="Arial"/>
              </a:rPr>
              <a:t>Amazonas;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Regimento Escolar;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2000" dirty="0" smtClean="0">
                <a:latin typeface="Arial"/>
                <a:cs typeface="Arial"/>
              </a:rPr>
              <a:t>Processo Seletivo Acadêmico.</a:t>
            </a:r>
          </a:p>
        </p:txBody>
      </p:sp>
    </p:spTree>
    <p:extLst>
      <p:ext uri="{BB962C8B-B14F-4D97-AF65-F5344CB8AC3E}">
        <p14:creationId xmlns:p14="http://schemas.microsoft.com/office/powerpoint/2010/main" val="421368647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22" name="Gráfico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7491217"/>
              </p:ext>
            </p:extLst>
          </p:nvPr>
        </p:nvGraphicFramePr>
        <p:xfrm>
          <a:off x="107504" y="2204864"/>
          <a:ext cx="9036496" cy="3921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5337802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18" name="Gráfico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7450977"/>
              </p:ext>
            </p:extLst>
          </p:nvPr>
        </p:nvGraphicFramePr>
        <p:xfrm>
          <a:off x="-28096" y="2348880"/>
          <a:ext cx="9144000" cy="3902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0615583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921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9242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43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44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45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46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922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922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9223" name="Retângulo 15"/>
          <p:cNvSpPr>
            <a:spLocks noChangeArrowheads="1"/>
          </p:cNvSpPr>
          <p:nvPr/>
        </p:nvSpPr>
        <p:spPr bwMode="auto">
          <a:xfrm>
            <a:off x="2573338" y="404813"/>
            <a:ext cx="6030912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Apresentação da Situação das Demandas do PDA2016 </a:t>
            </a:r>
            <a:r>
              <a:rPr lang="pt-BR" altLang="pt-BR" sz="2000"/>
              <a:t>por situação (Em andamento, Concluídas, Atendida, Parcialmente atendida Não atendida, Rejeitada e Canceladas)</a:t>
            </a:r>
          </a:p>
        </p:txBody>
      </p:sp>
      <p:pic>
        <p:nvPicPr>
          <p:cNvPr id="9224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3" y="188913"/>
            <a:ext cx="2576512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771919"/>
              </p:ext>
            </p:extLst>
          </p:nvPr>
        </p:nvGraphicFramePr>
        <p:xfrm>
          <a:off x="107504" y="2133600"/>
          <a:ext cx="8964613" cy="40995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8231"/>
                <a:gridCol w="4332896"/>
                <a:gridCol w="1718218"/>
                <a:gridCol w="2465268"/>
              </a:tblGrid>
              <a:tr h="639981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32" marR="91432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32" marR="91432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32" marR="91432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32" marR="91432" marT="45713" marB="45713" anchor="ctr"/>
                </a:tc>
              </a:tr>
              <a:tr h="3458944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05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3" marB="45713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Contribuir na Construção do PPPI do IFAM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3" marB="4571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ea typeface="Calibri" pitchFamily="34" charset="0"/>
                          <a:cs typeface="Arial" pitchFamily="34" charset="0"/>
                        </a:rPr>
                        <a:t>Em andamento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3" marB="45713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  DDEB compõe a comissão de Elaboração</a:t>
                      </a: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do PPPI e participou de todas as ações realizadas para fomento dessa construção no IFAM.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Reuniões internas da Comissão;</a:t>
                      </a:r>
                    </a:p>
                    <a:p>
                      <a:pPr algn="just">
                        <a:buFontTx/>
                        <a:buChar char="-"/>
                      </a:pPr>
                      <a:r>
                        <a:rPr lang="pt-BR" sz="1700" baseline="0" dirty="0" smtClean="0">
                          <a:latin typeface="Arial" pitchFamily="34" charset="0"/>
                          <a:cs typeface="Arial" pitchFamily="34" charset="0"/>
                        </a:rPr>
                        <a:t> Condução das oficinas durante o IV ENPED 2016.</a:t>
                      </a:r>
                    </a:p>
                    <a:p>
                      <a:pPr algn="just">
                        <a:buFontTx/>
                        <a:buChar char="-"/>
                      </a:pP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32" marR="91432" marT="45713" marB="45713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30371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18" name="Gráfico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4875657"/>
              </p:ext>
            </p:extLst>
          </p:nvPr>
        </p:nvGraphicFramePr>
        <p:xfrm>
          <a:off x="-5571" y="1700808"/>
          <a:ext cx="9144000" cy="451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06155833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18" name="Gráfico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1968241"/>
              </p:ext>
            </p:extLst>
          </p:nvPr>
        </p:nvGraphicFramePr>
        <p:xfrm>
          <a:off x="0" y="1628800"/>
          <a:ext cx="9144000" cy="4591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061558332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18" name="Gráfico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0076312"/>
              </p:ext>
            </p:extLst>
          </p:nvPr>
        </p:nvGraphicFramePr>
        <p:xfrm>
          <a:off x="-12004" y="2564904"/>
          <a:ext cx="9144001" cy="34020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06155833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18" name="Gráfico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579886"/>
              </p:ext>
            </p:extLst>
          </p:nvPr>
        </p:nvGraphicFramePr>
        <p:xfrm>
          <a:off x="0" y="1268760"/>
          <a:ext cx="9144000" cy="49768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Oval 1"/>
          <p:cNvSpPr/>
          <p:nvPr/>
        </p:nvSpPr>
        <p:spPr>
          <a:xfrm>
            <a:off x="539552" y="2564904"/>
            <a:ext cx="5040560" cy="2664296"/>
          </a:xfrm>
          <a:prstGeom prst="ellipse">
            <a:avLst/>
          </a:prstGeom>
          <a:solidFill>
            <a:schemeClr val="accent2">
              <a:lumMod val="40000"/>
              <a:lumOff val="60000"/>
              <a:alpha val="29000"/>
            </a:schemeClr>
          </a:solidFill>
          <a:ln>
            <a:solidFill>
              <a:srgbClr val="FF66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18000">
                <a:solidFill>
                  <a:schemeClr val="accent2">
                    <a:satMod val="140000"/>
                  </a:schemeClr>
                </a:solidFill>
                <a:prstDash val="solid"/>
                <a:miter lim="800000"/>
              </a:ln>
              <a:noFill/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6155833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636912" y="261237"/>
            <a:ext cx="6030416" cy="747384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Apresentação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dos Indicadores </a:t>
            </a: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do Ensino referentes </a:t>
            </a:r>
            <a:r>
              <a:rPr lang="pt-BR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1º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 2º Semestre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2016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73" y="89677"/>
            <a:ext cx="1747024" cy="2339054"/>
          </a:xfrm>
          <a:prstGeom prst="rect">
            <a:avLst/>
          </a:prstGeom>
        </p:spPr>
      </p:pic>
      <p:graphicFrame>
        <p:nvGraphicFramePr>
          <p:cNvPr id="2" name="Tabela 1"/>
          <p:cNvGraphicFramePr>
            <a:graphicFrameLocks noGrp="1"/>
          </p:cNvGraphicFramePr>
          <p:nvPr>
            <p:extLst/>
          </p:nvPr>
        </p:nvGraphicFramePr>
        <p:xfrm>
          <a:off x="2483768" y="2204864"/>
          <a:ext cx="6318447" cy="379235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04437"/>
                <a:gridCol w="1620688"/>
                <a:gridCol w="1584176"/>
                <a:gridCol w="1656184"/>
                <a:gridCol w="1152962"/>
              </a:tblGrid>
              <a:tr h="178556">
                <a:tc grid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TOTAL DE CURSOS OFERTADOS POR EIXO TECNOLÓGICO – </a:t>
                      </a:r>
                      <a:r>
                        <a:rPr lang="pt-BR" sz="900" dirty="0" smtClean="0">
                          <a:effectLst/>
                        </a:rPr>
                        <a:t>PROEJA 2016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17140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 smtClean="0">
                          <a:effectLst/>
                        </a:rPr>
                        <a:t>N°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EIXO TECNOLÓGICO 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CURSO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CAMPUS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TOTAL DE TURMAS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9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01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Ambiente e Saúde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Meio Ambiente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Manaus Zona Leste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SEM TURMA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02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Controle e Processos Industriais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Eletrônica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Manaus Distrito Industrial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01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Mecânica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Manaus Centro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03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rowSpan="9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03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Gestão e Negócios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Administração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Coari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01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Humaitá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 dirty="0" smtClean="0">
                          <a:effectLst/>
                        </a:rPr>
                        <a:t>SOMENTE EM 2017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Manaus Zona Leste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SOMENTE EM 2017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Parintins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SOMENTE EM 2017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São Gabriel da Cachoeira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03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Comércio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Manaus Zona Leste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SEM TURMA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Logística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Manaus Distrito Industrial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02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Secretariado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Lábrea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SEM TURMA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Vendas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Lábrea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SOMENTE EM 2017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04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Informação e Comunicação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Informática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Lábrea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SEM TURMA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3511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Manutenção e Suporte em Informática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Manaus Zona Leste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03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05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Infraestrutura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Edificações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Manaus Centro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04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06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Recursos Naturais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Agropecuária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Tabatinga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SEM TURMA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Recursos Pesqueiros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Maués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01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556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TOTAL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>
                          <a:effectLst/>
                        </a:rPr>
                        <a:t>13</a:t>
                      </a:r>
                      <a:endParaRPr lang="pt-BR" sz="9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09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900" dirty="0">
                          <a:effectLst/>
                        </a:rPr>
                        <a:t>18</a:t>
                      </a:r>
                      <a:endParaRPr lang="pt-BR" sz="9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5017" marR="55017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" name="Retângulo 17"/>
          <p:cNvSpPr/>
          <p:nvPr/>
        </p:nvSpPr>
        <p:spPr>
          <a:xfrm>
            <a:off x="2636912" y="1196752"/>
            <a:ext cx="6030416" cy="750975"/>
          </a:xfrm>
          <a:prstGeom prst="rect">
            <a:avLst/>
          </a:prstGeom>
          <a:solidFill>
            <a:srgbClr val="FFFF99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EVASÃO: Perspectivas do ALUNO – Relação de alunos ingressantes e concludentes (60%).</a:t>
            </a:r>
            <a:endParaRPr lang="pt-BR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tângulo 19"/>
          <p:cNvSpPr/>
          <p:nvPr/>
        </p:nvSpPr>
        <p:spPr>
          <a:xfrm>
            <a:off x="96227" y="2492896"/>
            <a:ext cx="2307830" cy="1919693"/>
          </a:xfrm>
          <a:prstGeom prst="rect">
            <a:avLst/>
          </a:prstGeom>
          <a:solidFill>
            <a:srgbClr val="FFCC00"/>
          </a:solidFill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  <a:spcAft>
                <a:spcPts val="0"/>
              </a:spcAft>
            </a:pPr>
            <a:r>
              <a:rPr lang="pt-BR" sz="14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Em 2016 estão concluindo 06 (seis) turmas (33,3%), permanecendo 12. Em 2017 estarão ingressando 09 (nove) turmas novas (60%) das 15 (quinze) previstas no PDI 2014-2018.</a:t>
            </a:r>
            <a:endParaRPr lang="pt-BR" sz="1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223485" y="4509120"/>
            <a:ext cx="2053313" cy="156966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pt-BR" sz="1200" dirty="0" smtClean="0"/>
              <a:t>51. O </a:t>
            </a:r>
            <a:r>
              <a:rPr lang="pt-BR" sz="1200" dirty="0"/>
              <a:t>não casamento entre os indicadores de evasão e conclusão deve-se, principalmente, ao fato de grande parte dos alunos se encontrarem no segmento de alunos "em </a:t>
            </a:r>
            <a:r>
              <a:rPr lang="pt-BR" sz="1200" dirty="0" smtClean="0"/>
              <a:t>curso“ (</a:t>
            </a:r>
            <a:r>
              <a:rPr lang="pt-BR" sz="1200" dirty="0" smtClean="0">
                <a:hlinkClick r:id="rId4"/>
              </a:rPr>
              <a:t>AC-0506-08/13-P</a:t>
            </a:r>
            <a:r>
              <a:rPr lang="pt-BR" sz="1200" dirty="0" smtClean="0"/>
              <a:t>).</a:t>
            </a:r>
            <a:endParaRPr lang="pt-BR" sz="1200" dirty="0"/>
          </a:p>
        </p:txBody>
      </p:sp>
    </p:spTree>
    <p:extLst>
      <p:ext uri="{BB962C8B-B14F-4D97-AF65-F5344CB8AC3E}">
        <p14:creationId xmlns:p14="http://schemas.microsoft.com/office/powerpoint/2010/main" val="125337802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789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789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899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0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1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2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789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8197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789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6" name="Retângulo 15"/>
          <p:cNvSpPr/>
          <p:nvPr/>
        </p:nvSpPr>
        <p:spPr>
          <a:xfrm>
            <a:off x="2573338" y="44450"/>
            <a:ext cx="6030912" cy="16687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sz="2400" dirty="0">
                <a:ea typeface="Calibri" panose="020F0502020204030204" pitchFamily="34" charset="0"/>
              </a:rPr>
              <a:t>Avaliação das </a:t>
            </a:r>
            <a:r>
              <a:rPr lang="pt-BR" sz="2400" b="1" dirty="0">
                <a:ea typeface="Calibri" panose="020F0502020204030204" pitchFamily="34" charset="0"/>
              </a:rPr>
              <a:t>tratativas</a:t>
            </a:r>
            <a:r>
              <a:rPr lang="pt-BR" sz="2400" dirty="0">
                <a:ea typeface="Calibri" panose="020F0502020204030204" pitchFamily="34" charset="0"/>
              </a:rPr>
              <a:t> de fragilidades encontradas na Avaliação de 2016 (</a:t>
            </a:r>
            <a:r>
              <a:rPr lang="pt-BR" sz="2400" b="1" dirty="0">
                <a:ea typeface="Calibri" panose="020F0502020204030204" pitchFamily="34" charset="0"/>
              </a:rPr>
              <a:t>Pontos </a:t>
            </a:r>
            <a:r>
              <a:rPr lang="pt-BR" sz="2400" b="1" dirty="0" smtClean="0">
                <a:ea typeface="Calibri" panose="020F0502020204030204" pitchFamily="34" charset="0"/>
              </a:rPr>
              <a:t>Fracos </a:t>
            </a:r>
            <a:r>
              <a:rPr lang="pt-BR" sz="2400" dirty="0">
                <a:ea typeface="Calibri" panose="020F0502020204030204" pitchFamily="34" charset="0"/>
              </a:rPr>
              <a:t>e </a:t>
            </a:r>
            <a:r>
              <a:rPr lang="pt-BR" sz="2400" b="1" dirty="0">
                <a:ea typeface="Calibri" panose="020F0502020204030204" pitchFamily="34" charset="0"/>
              </a:rPr>
              <a:t>A</a:t>
            </a:r>
            <a:r>
              <a:rPr lang="pt-BR" sz="2400" b="1" dirty="0" smtClean="0">
                <a:ea typeface="Calibri" panose="020F0502020204030204" pitchFamily="34" charset="0"/>
              </a:rPr>
              <a:t>meaças</a:t>
            </a:r>
            <a:r>
              <a:rPr lang="pt-BR" sz="2400" dirty="0">
                <a:ea typeface="Calibri" panose="020F0502020204030204" pitchFamily="34" charset="0"/>
              </a:rPr>
              <a:t>)</a:t>
            </a:r>
          </a:p>
          <a:p>
            <a:pPr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pt-BR" sz="2400" dirty="0">
              <a:ea typeface="Calibri" panose="020F0502020204030204" pitchFamily="34" charset="0"/>
            </a:endParaRPr>
          </a:p>
        </p:txBody>
      </p:sp>
      <p:pic>
        <p:nvPicPr>
          <p:cNvPr id="37896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92075"/>
            <a:ext cx="1182688" cy="1249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tângulo 16"/>
          <p:cNvSpPr/>
          <p:nvPr/>
        </p:nvSpPr>
        <p:spPr>
          <a:xfrm>
            <a:off x="86480" y="1412776"/>
            <a:ext cx="8950016" cy="483132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Acompanhamento dos índices relativos ao ensino;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Acompanhamento dos índices de evasão (ciclos de matrícula);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Elaboração de manuais com definições sobre os indicadores de ensino, considerando o SISTEC, o CENSO e o sistema de informações internas;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Padronização de  procedimentos  acadêmicos  gerenciais  para  que  a  execução  das  atividades educacionais e as prestações de contas pontuais ocorram de forma </a:t>
            </a:r>
            <a:r>
              <a:rPr lang="pt-BR" b="1" dirty="0" smtClean="0">
                <a:latin typeface="Arial"/>
                <a:ea typeface="Calibri" panose="020F0502020204030204" pitchFamily="34" charset="0"/>
                <a:cs typeface="Arial"/>
              </a:rPr>
              <a:t>sistêmica;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Elaboração de Fluxogramas Atinente às Atividades de Gestão Educacional;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Materialização da proposta pedagógica do Ensino Médio Integrado e Currículo Integrado nos </a:t>
            </a:r>
            <a:r>
              <a:rPr lang="pt-BR" b="1" i="1" dirty="0">
                <a:latin typeface="Arial"/>
                <a:ea typeface="Calibri" panose="020F0502020204030204" pitchFamily="34" charset="0"/>
                <a:cs typeface="Arial"/>
              </a:rPr>
              <a:t>campi</a:t>
            </a: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Fomentar o planejamento das ações do ensino de forma integrada/articulada;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Aumentar a oferta de Cursos na Forma Integrada (Ensino Médio Integrado e Integrada na Modalidade EJA)</a:t>
            </a:r>
            <a:r>
              <a:rPr lang="pt-BR" b="1" dirty="0" smtClean="0">
                <a:latin typeface="Arial"/>
                <a:ea typeface="Calibri" panose="020F0502020204030204" pitchFamily="34" charset="0"/>
                <a:cs typeface="Arial"/>
              </a:rPr>
              <a:t>;</a:t>
            </a:r>
          </a:p>
          <a:p>
            <a:pPr marL="342900" lvl="0" indent="-342900" algn="just">
              <a:lnSpc>
                <a:spcPct val="107000"/>
              </a:lnSpc>
              <a:buFont typeface="Symbol" panose="05050102010706020507" pitchFamily="18" charset="2"/>
              <a:buChar char=""/>
              <a:defRPr/>
            </a:pPr>
            <a:r>
              <a:rPr lang="pt-BR" b="1" dirty="0">
                <a:latin typeface="Arial"/>
                <a:cs typeface="Arial"/>
              </a:rPr>
              <a:t>Acúmulo de </a:t>
            </a:r>
            <a:r>
              <a:rPr lang="pt-BR" b="1" u="sng" dirty="0">
                <a:latin typeface="Arial"/>
                <a:cs typeface="Arial"/>
              </a:rPr>
              <a:t>prioridades</a:t>
            </a:r>
            <a:r>
              <a:rPr lang="pt-BR" b="1" dirty="0">
                <a:latin typeface="Arial"/>
                <a:cs typeface="Arial"/>
              </a:rPr>
              <a:t> e funções, não ocorrendo uma sequência produtiva de ações</a:t>
            </a:r>
            <a:r>
              <a:rPr lang="pt-BR" b="1" dirty="0" smtClean="0">
                <a:latin typeface="Arial"/>
                <a:cs typeface="Arial"/>
              </a:rPr>
              <a:t>;</a:t>
            </a:r>
            <a:endParaRPr lang="pt-BR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86420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789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789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899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0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1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2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789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8197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789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6" name="Retângulo 15"/>
          <p:cNvSpPr/>
          <p:nvPr/>
        </p:nvSpPr>
        <p:spPr>
          <a:xfrm>
            <a:off x="2573338" y="44450"/>
            <a:ext cx="6030912" cy="16687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sz="2400" dirty="0">
                <a:ea typeface="Calibri" panose="020F0502020204030204" pitchFamily="34" charset="0"/>
              </a:rPr>
              <a:t>Avaliação das </a:t>
            </a:r>
            <a:r>
              <a:rPr lang="pt-BR" sz="2400" b="1" dirty="0">
                <a:ea typeface="Calibri" panose="020F0502020204030204" pitchFamily="34" charset="0"/>
              </a:rPr>
              <a:t>tratativas</a:t>
            </a:r>
            <a:r>
              <a:rPr lang="pt-BR" sz="2400" dirty="0">
                <a:ea typeface="Calibri" panose="020F0502020204030204" pitchFamily="34" charset="0"/>
              </a:rPr>
              <a:t> de fragilidades encontradas na Avaliação de 2016 (</a:t>
            </a:r>
            <a:r>
              <a:rPr lang="pt-BR" sz="2400" b="1" dirty="0">
                <a:ea typeface="Calibri" panose="020F0502020204030204" pitchFamily="34" charset="0"/>
              </a:rPr>
              <a:t>Pontos </a:t>
            </a:r>
            <a:r>
              <a:rPr lang="pt-BR" sz="2400" b="1" dirty="0" smtClean="0">
                <a:ea typeface="Calibri" panose="020F0502020204030204" pitchFamily="34" charset="0"/>
              </a:rPr>
              <a:t>Fracos </a:t>
            </a:r>
            <a:r>
              <a:rPr lang="pt-BR" sz="2400" dirty="0">
                <a:ea typeface="Calibri" panose="020F0502020204030204" pitchFamily="34" charset="0"/>
              </a:rPr>
              <a:t>e </a:t>
            </a:r>
            <a:r>
              <a:rPr lang="pt-BR" sz="2400" b="1" dirty="0">
                <a:ea typeface="Calibri" panose="020F0502020204030204" pitchFamily="34" charset="0"/>
              </a:rPr>
              <a:t>A</a:t>
            </a:r>
            <a:r>
              <a:rPr lang="pt-BR" sz="2400" b="1" dirty="0" smtClean="0">
                <a:ea typeface="Calibri" panose="020F0502020204030204" pitchFamily="34" charset="0"/>
              </a:rPr>
              <a:t>meaças</a:t>
            </a:r>
            <a:r>
              <a:rPr lang="pt-BR" sz="2400" dirty="0">
                <a:ea typeface="Calibri" panose="020F0502020204030204" pitchFamily="34" charset="0"/>
              </a:rPr>
              <a:t>)</a:t>
            </a:r>
          </a:p>
          <a:p>
            <a:pPr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pt-BR" sz="2400" dirty="0">
              <a:ea typeface="Calibri" panose="020F0502020204030204" pitchFamily="34" charset="0"/>
            </a:endParaRPr>
          </a:p>
        </p:txBody>
      </p:sp>
      <p:pic>
        <p:nvPicPr>
          <p:cNvPr id="37896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92075"/>
            <a:ext cx="1182688" cy="1249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tângulo 16"/>
          <p:cNvSpPr/>
          <p:nvPr/>
        </p:nvSpPr>
        <p:spPr>
          <a:xfrm>
            <a:off x="107504" y="1704768"/>
            <a:ext cx="9036496" cy="402848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0"/>
              </a:spcAft>
              <a:buFont typeface="Arial" charset="0"/>
              <a:buChar char="•"/>
            </a:pPr>
            <a:r>
              <a:rPr lang="pt-BR" b="1" dirty="0" smtClean="0">
                <a:latin typeface="Arial"/>
                <a:cs typeface="Arial"/>
              </a:rPr>
              <a:t>Carência </a:t>
            </a:r>
            <a:r>
              <a:rPr lang="pt-BR" b="1" dirty="0" smtClean="0">
                <a:latin typeface="Arial"/>
                <a:cs typeface="Arial"/>
              </a:rPr>
              <a:t>de Formação Pedagógica para atendimento às demandas de pareceres pedagógicos;</a:t>
            </a:r>
          </a:p>
          <a:p>
            <a:pPr marL="342900" lvl="0" indent="-342900" algn="just">
              <a:lnSpc>
                <a:spcPct val="107000"/>
              </a:lnSpc>
              <a:spcAft>
                <a:spcPts val="0"/>
              </a:spcAft>
              <a:buFont typeface="Arial" charset="0"/>
              <a:buChar char="•"/>
            </a:pPr>
            <a:r>
              <a:rPr lang="pt-BR" b="1" dirty="0" smtClean="0">
                <a:latin typeface="Arial"/>
                <a:cs typeface="Arial"/>
              </a:rPr>
              <a:t>Sistemas </a:t>
            </a:r>
            <a:r>
              <a:rPr lang="pt-BR" b="1" dirty="0">
                <a:latin typeface="Arial"/>
                <a:cs typeface="Arial"/>
              </a:rPr>
              <a:t>de TI não atendendo adequadamente as necessidades </a:t>
            </a:r>
            <a:r>
              <a:rPr lang="pt-BR" b="1" dirty="0" smtClean="0">
                <a:latin typeface="Arial"/>
                <a:cs typeface="Arial"/>
              </a:rPr>
              <a:t>do Ensino;</a:t>
            </a: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b="1" dirty="0" smtClean="0">
                <a:latin typeface="Arial"/>
                <a:cs typeface="Arial"/>
              </a:rPr>
              <a:t>Pouca integração entre as </a:t>
            </a:r>
            <a:r>
              <a:rPr lang="pt-BR" b="1" dirty="0" err="1" smtClean="0">
                <a:latin typeface="Arial"/>
                <a:cs typeface="Arial"/>
              </a:rPr>
              <a:t>Pró-Reitorias</a:t>
            </a:r>
            <a:r>
              <a:rPr lang="pt-BR" b="1" dirty="0" smtClean="0">
                <a:latin typeface="Arial"/>
                <a:cs typeface="Arial"/>
              </a:rPr>
              <a:t>, causando alguns entraves na realização de ações em parceria</a:t>
            </a:r>
            <a:r>
              <a:rPr lang="pt-BR" b="1" dirty="0" smtClean="0">
                <a:latin typeface="Arial"/>
                <a:cs typeface="Arial"/>
              </a:rPr>
              <a:t>.</a:t>
            </a:r>
            <a:r>
              <a:rPr lang="pt-BR" b="1" dirty="0">
                <a:latin typeface="Arial"/>
                <a:cs typeface="Arial"/>
              </a:rPr>
              <a:t> </a:t>
            </a:r>
            <a:endParaRPr lang="pt-BR" b="1" dirty="0" smtClean="0">
              <a:latin typeface="Arial"/>
              <a:cs typeface="Arial"/>
            </a:endParaRP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b="1" dirty="0" smtClean="0">
                <a:latin typeface="Arial"/>
                <a:cs typeface="Arial"/>
              </a:rPr>
              <a:t>É </a:t>
            </a:r>
            <a:r>
              <a:rPr lang="pt-BR" b="1" dirty="0">
                <a:latin typeface="Arial"/>
                <a:cs typeface="Arial"/>
              </a:rPr>
              <a:t>necessário melhoria nas atividades referentes à área tática e estratégica a serem executadas por coordenadores de curso, de tutoria, tutores e professores no que tange à sustentação dos dados acadêmicos em tempo hábil frente ao Calendário Acadêmico corrente;</a:t>
            </a: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b="1" dirty="0">
                <a:latin typeface="Arial"/>
                <a:cs typeface="Arial"/>
              </a:rPr>
              <a:t>A demora no repasse dos recursos financeiros necessários para a sustentabilidade básica da oferta dos cursos (total dependência do fomento externo à instituição</a:t>
            </a:r>
            <a:r>
              <a:rPr lang="pt-BR" b="1" dirty="0" smtClean="0">
                <a:latin typeface="Arial"/>
                <a:cs typeface="Arial"/>
              </a:rPr>
              <a:t>);</a:t>
            </a:r>
          </a:p>
          <a:p>
            <a:pPr marL="285750" indent="-285750" algn="just">
              <a:buFont typeface="Courier New" pitchFamily="49" charset="0"/>
              <a:buChar char="o"/>
            </a:pPr>
            <a:r>
              <a:rPr lang="pt-BR" b="1" dirty="0">
                <a:latin typeface="Arial"/>
                <a:ea typeface="Calibri" panose="020F0502020204030204" pitchFamily="34" charset="0"/>
                <a:cs typeface="Arial"/>
              </a:rPr>
              <a:t>Coordenadores de curso comprometidos e engajados no desenvolvimento do trabalho.</a:t>
            </a:r>
            <a:endParaRPr lang="pt-BR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76643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7891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789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899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0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1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902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7892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8197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7894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6" name="Retângulo 15"/>
          <p:cNvSpPr/>
          <p:nvPr/>
        </p:nvSpPr>
        <p:spPr>
          <a:xfrm>
            <a:off x="2573338" y="44450"/>
            <a:ext cx="6030912" cy="16687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sz="2400" dirty="0">
                <a:ea typeface="Calibri" panose="020F0502020204030204" pitchFamily="34" charset="0"/>
              </a:rPr>
              <a:t>Avaliação das </a:t>
            </a:r>
            <a:r>
              <a:rPr lang="pt-BR" sz="2400" b="1" dirty="0">
                <a:ea typeface="Calibri" panose="020F0502020204030204" pitchFamily="34" charset="0"/>
              </a:rPr>
              <a:t>tratativas</a:t>
            </a:r>
            <a:r>
              <a:rPr lang="pt-BR" sz="2400" dirty="0">
                <a:ea typeface="Calibri" panose="020F0502020204030204" pitchFamily="34" charset="0"/>
              </a:rPr>
              <a:t> de fragilidades encontradas na Avaliação de 2016 (</a:t>
            </a:r>
            <a:r>
              <a:rPr lang="pt-BR" sz="2400" b="1" dirty="0">
                <a:ea typeface="Calibri" panose="020F0502020204030204" pitchFamily="34" charset="0"/>
              </a:rPr>
              <a:t>Pontos </a:t>
            </a:r>
            <a:r>
              <a:rPr lang="pt-BR" sz="2400" b="1" dirty="0" smtClean="0">
                <a:ea typeface="Calibri" panose="020F0502020204030204" pitchFamily="34" charset="0"/>
              </a:rPr>
              <a:t>Fracos </a:t>
            </a:r>
            <a:r>
              <a:rPr lang="pt-BR" sz="2400" dirty="0">
                <a:ea typeface="Calibri" panose="020F0502020204030204" pitchFamily="34" charset="0"/>
              </a:rPr>
              <a:t>e </a:t>
            </a:r>
            <a:r>
              <a:rPr lang="pt-BR" sz="2400" b="1" dirty="0">
                <a:ea typeface="Calibri" panose="020F0502020204030204" pitchFamily="34" charset="0"/>
              </a:rPr>
              <a:t>A</a:t>
            </a:r>
            <a:r>
              <a:rPr lang="pt-BR" sz="2400" b="1" dirty="0" smtClean="0">
                <a:ea typeface="Calibri" panose="020F0502020204030204" pitchFamily="34" charset="0"/>
              </a:rPr>
              <a:t>meaças</a:t>
            </a:r>
            <a:r>
              <a:rPr lang="pt-BR" sz="2400" dirty="0">
                <a:ea typeface="Calibri" panose="020F0502020204030204" pitchFamily="34" charset="0"/>
              </a:rPr>
              <a:t>)</a:t>
            </a:r>
          </a:p>
          <a:p>
            <a:pPr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pt-BR" sz="2400" dirty="0">
              <a:ea typeface="Calibri" panose="020F0502020204030204" pitchFamily="34" charset="0"/>
            </a:endParaRPr>
          </a:p>
        </p:txBody>
      </p:sp>
      <p:pic>
        <p:nvPicPr>
          <p:cNvPr id="37896" name="Image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92075"/>
            <a:ext cx="1182688" cy="1249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tângulo 16"/>
          <p:cNvSpPr/>
          <p:nvPr/>
        </p:nvSpPr>
        <p:spPr>
          <a:xfrm>
            <a:off x="107504" y="1704768"/>
            <a:ext cx="9036496" cy="423705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Incompatibilidade de informações entre o Sistema </a:t>
            </a:r>
            <a:r>
              <a:rPr lang="pt-BR" dirty="0" err="1">
                <a:latin typeface="Arial"/>
                <a:ea typeface="Calibri" panose="020F0502020204030204" pitchFamily="34" charset="0"/>
                <a:cs typeface="Arial"/>
              </a:rPr>
              <a:t>Q</a:t>
            </a: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-Acadêmico e as matrizes curriculares aprovadas no CONSUP</a:t>
            </a:r>
            <a:r>
              <a:rPr lang="pt-BR" dirty="0" smtClean="0">
                <a:latin typeface="Arial"/>
                <a:ea typeface="Calibri" panose="020F0502020204030204" pitchFamily="34" charset="0"/>
                <a:cs typeface="Arial"/>
              </a:rPr>
              <a:t>;</a:t>
            </a:r>
            <a:endParaRPr lang="pt-BR" dirty="0">
              <a:latin typeface="Arial"/>
              <a:ea typeface="Calibri" panose="020F0502020204030204" pitchFamily="34" charset="0"/>
              <a:cs typeface="Arial"/>
            </a:endParaRP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Ausência de ações da Comissão Própria de Avaliação.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Diversas ocorrências nas matrizes Curriculares;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Diretrizes para acesso e alimentação dos sistemas para os Coordenadores de Cursos;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Ausência de reuniões dos Colegiados de Curso e Núcleos Docentes Estruturantes, ocasionando a falta  de ATAS</a:t>
            </a:r>
            <a:r>
              <a:rPr lang="pt-BR" dirty="0" smtClean="0">
                <a:latin typeface="Arial"/>
                <a:ea typeface="Calibri" panose="020F0502020204030204" pitchFamily="34" charset="0"/>
                <a:cs typeface="Arial"/>
              </a:rPr>
              <a:t>;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Limitação de Apoio Pessoal da DDES;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Ausência de investimento  da PROEN (capacitação da gestão, eventos</a:t>
            </a:r>
            <a:r>
              <a:rPr lang="pt-BR" dirty="0" smtClean="0">
                <a:latin typeface="Arial"/>
                <a:ea typeface="Calibri" panose="020F0502020204030204" pitchFamily="34" charset="0"/>
                <a:cs typeface="Arial"/>
              </a:rPr>
              <a:t>);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 smtClean="0">
                <a:latin typeface="Arial"/>
                <a:cs typeface="Arial"/>
              </a:rPr>
              <a:t>Falta </a:t>
            </a:r>
            <a:r>
              <a:rPr lang="pt-BR" dirty="0">
                <a:latin typeface="Arial"/>
                <a:cs typeface="Arial"/>
              </a:rPr>
              <a:t>de capacitação no sistema acadêmico </a:t>
            </a:r>
            <a:r>
              <a:rPr lang="pt-BR" dirty="0" smtClean="0">
                <a:latin typeface="Arial"/>
                <a:cs typeface="Arial"/>
              </a:rPr>
              <a:t>interno;</a:t>
            </a:r>
          </a:p>
          <a:p>
            <a:pPr marL="342900" lvl="0" indent="-342900" algn="just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 smtClean="0">
                <a:latin typeface="Arial"/>
                <a:cs typeface="Arial"/>
              </a:rPr>
              <a:t>Falta </a:t>
            </a:r>
            <a:r>
              <a:rPr lang="pt-BR" dirty="0">
                <a:latin typeface="Arial"/>
                <a:cs typeface="Arial"/>
              </a:rPr>
              <a:t>de </a:t>
            </a:r>
            <a:r>
              <a:rPr lang="pt-BR" dirty="0" smtClean="0">
                <a:latin typeface="Arial"/>
                <a:cs typeface="Arial"/>
              </a:rPr>
              <a:t>comunicação</a:t>
            </a:r>
            <a:endParaRPr lang="pt-BR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39899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8915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8922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923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924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925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926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8916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1269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8918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38919" name="Retângulo 15"/>
          <p:cNvSpPr>
            <a:spLocks noChangeArrowheads="1"/>
          </p:cNvSpPr>
          <p:nvPr/>
        </p:nvSpPr>
        <p:spPr bwMode="auto">
          <a:xfrm>
            <a:off x="2268538" y="404813"/>
            <a:ext cx="6029325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/>
              <a:t>Autoavaliação, Avaliação Interpessoal da Equipe e do Ambiente de Trabalho</a:t>
            </a:r>
            <a:endParaRPr lang="pt-BR" altLang="pt-BR" sz="2000"/>
          </a:p>
        </p:txBody>
      </p:sp>
      <p:pic>
        <p:nvPicPr>
          <p:cNvPr id="38920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15888"/>
            <a:ext cx="1584325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tângulo 16"/>
          <p:cNvSpPr/>
          <p:nvPr/>
        </p:nvSpPr>
        <p:spPr>
          <a:xfrm>
            <a:off x="887184" y="3868304"/>
            <a:ext cx="7410976" cy="2369008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Arial" charset="0"/>
              <a:buChar char="•"/>
            </a:pP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Necessidade de desenvolver maior grau de paciência na articulação com outros </a:t>
            </a: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setores</a:t>
            </a:r>
            <a:r>
              <a:rPr lang="pt-BR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pt-BR" dirty="0" err="1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etc</a:t>
            </a: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;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Arial" charset="0"/>
              <a:buChar char="•"/>
            </a:pPr>
            <a:r>
              <a:rPr lang="pt-BR" dirty="0" smtClean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Preservação do espírito de cooperação entre os membros da equipe da DDEB, fundamental para efetivação exitosa de ações planejadas;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Arial" charset="0"/>
              <a:buChar char="•"/>
            </a:pP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Interação social recíproca, contribuindo para o respeito às diferenças comportamentais.</a:t>
            </a:r>
            <a:endParaRPr lang="pt-BR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6" name="Retângulo 16"/>
          <p:cNvSpPr/>
          <p:nvPr/>
        </p:nvSpPr>
        <p:spPr>
          <a:xfrm>
            <a:off x="899592" y="1639358"/>
            <a:ext cx="7410976" cy="216382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Reestruturação da PROEN e das Diretorias (Potencializar as ações da PROEN);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A DDEB ganhou importantes reforços na sua atuação (Novas Coordenações);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Equipe comprometida e articulada; </a:t>
            </a:r>
          </a:p>
          <a:p>
            <a:pPr marL="342900" indent="-342900" algn="just" fontAlgn="auto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  <a:defRPr/>
            </a:pPr>
            <a:r>
              <a:rPr lang="pt-BR" dirty="0">
                <a:latin typeface="Arial"/>
                <a:ea typeface="Calibri" panose="020F0502020204030204" pitchFamily="34" charset="0"/>
                <a:cs typeface="Arial"/>
              </a:rPr>
              <a:t>Ano de 2016 apresentou muitas demandas. Uma grande parte delas foi atendida, mas ainda há pendências. </a:t>
            </a:r>
          </a:p>
        </p:txBody>
      </p:sp>
    </p:spTree>
    <p:extLst>
      <p:ext uri="{BB962C8B-B14F-4D97-AF65-F5344CB8AC3E}">
        <p14:creationId xmlns:p14="http://schemas.microsoft.com/office/powerpoint/2010/main" val="73091497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/>
              <a:t>www.ifam.edu.br</a:t>
            </a:r>
            <a:endParaRPr lang="pt-BR" sz="1400" b="1" i="1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tx1"/>
                </a:solidFill>
              </a:rPr>
              <a:t>1</a:t>
            </a:r>
            <a:endParaRPr lang="pt-BR" sz="1400" b="1" dirty="0">
              <a:solidFill>
                <a:schemeClr val="tx1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2141985" y="338129"/>
            <a:ext cx="63184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2267744" y="404664"/>
            <a:ext cx="6030416" cy="7473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sz="2000" b="1" dirty="0" err="1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Autoavaliação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Avaliação </a:t>
            </a:r>
            <a:r>
              <a:rPr lang="pt-BR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Interpessoal da Equipe e do Ambiente de </a:t>
            </a:r>
            <a:r>
              <a:rPr lang="pt-BR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Trabalho</a:t>
            </a:r>
            <a:endParaRPr lang="pt-BR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44" y="188640"/>
            <a:ext cx="1656184" cy="1584176"/>
          </a:xfrm>
          <a:prstGeom prst="rect">
            <a:avLst/>
          </a:prstGeom>
        </p:spPr>
      </p:pic>
      <p:sp>
        <p:nvSpPr>
          <p:cNvPr id="18" name="Retângulo 16"/>
          <p:cNvSpPr/>
          <p:nvPr/>
        </p:nvSpPr>
        <p:spPr>
          <a:xfrm>
            <a:off x="899592" y="1844824"/>
            <a:ext cx="7410976" cy="386234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TAM/PDI e PDA, como o percentual orçamentário do aluno de graduação é inferior ao aluno do integrado, nos deixa aquém das possibilidades de crescimento. No entanto, o aluno do IFAM se vê no mesmo nível não importa a modalidade de ensino que ele </a:t>
            </a: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esteja;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Ambiente de trabalho prejudicado pelo excesso de ações a cumprir. 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 relação interpessoal foi, algumas vezes, prejudicada devido à ausência de </a:t>
            </a:r>
            <a:r>
              <a:rPr lang="pt-BR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liderança;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 smtClean="0">
                <a:cs typeface="Arial" pitchFamily="34" charset="0"/>
              </a:rPr>
              <a:t>Bom </a:t>
            </a:r>
            <a:r>
              <a:rPr lang="pt-BR" dirty="0">
                <a:cs typeface="Arial" pitchFamily="34" charset="0"/>
              </a:rPr>
              <a:t>ambiente de trabalho que possibilita a troca de experiência</a:t>
            </a:r>
            <a:r>
              <a:rPr lang="pt-BR" dirty="0" smtClean="0">
                <a:cs typeface="Arial" pitchFamily="34" charset="0"/>
              </a:rPr>
              <a:t>;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 smtClean="0">
                <a:cs typeface="Arial" pitchFamily="34" charset="0"/>
              </a:rPr>
              <a:t>Gestão </a:t>
            </a:r>
            <a:r>
              <a:rPr lang="pt-BR" dirty="0">
                <a:cs typeface="Arial" pitchFamily="34" charset="0"/>
              </a:rPr>
              <a:t>participativa e responsabilidade compartilhada</a:t>
            </a:r>
            <a:r>
              <a:rPr lang="pt-BR" dirty="0" smtClean="0">
                <a:cs typeface="Arial" pitchFamily="34" charset="0"/>
              </a:rPr>
              <a:t>;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dirty="0" smtClean="0">
                <a:cs typeface="Arial" pitchFamily="34" charset="0"/>
              </a:rPr>
              <a:t>Flexibilidade </a:t>
            </a:r>
            <a:r>
              <a:rPr lang="pt-BR" dirty="0">
                <a:cs typeface="Arial" pitchFamily="34" charset="0"/>
              </a:rPr>
              <a:t>no tempo e espaço para o desenvolvimento das atividades</a:t>
            </a:r>
            <a:r>
              <a:rPr lang="pt-BR" dirty="0" smtClean="0">
                <a:cs typeface="Arial" pitchFamily="34" charset="0"/>
              </a:rPr>
              <a:t>.</a:t>
            </a:r>
            <a:endParaRPr lang="pt-BR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32865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10243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10266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67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68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69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70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244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0245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10246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sp>
        <p:nvSpPr>
          <p:cNvPr id="10247" name="Retângulo 15"/>
          <p:cNvSpPr>
            <a:spLocks noChangeArrowheads="1"/>
          </p:cNvSpPr>
          <p:nvPr/>
        </p:nvSpPr>
        <p:spPr bwMode="auto">
          <a:xfrm>
            <a:off x="2806700" y="260350"/>
            <a:ext cx="6030913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07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pt-BR" altLang="pt-BR" sz="2000" b="1" dirty="0"/>
              <a:t>Apresentação da Situação das Demandas do PDA2016 </a:t>
            </a:r>
            <a:r>
              <a:rPr lang="pt-BR" altLang="pt-BR" sz="2000" dirty="0"/>
              <a:t>por situação (Em andamento, Concluídas, Atendida, Parcialmente atendida Não atendida, Rejeitada e Canceladas)</a:t>
            </a:r>
          </a:p>
        </p:txBody>
      </p:sp>
      <p:pic>
        <p:nvPicPr>
          <p:cNvPr id="1024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4450"/>
            <a:ext cx="2576513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491092"/>
              </p:ext>
            </p:extLst>
          </p:nvPr>
        </p:nvGraphicFramePr>
        <p:xfrm>
          <a:off x="35497" y="1916832"/>
          <a:ext cx="9145015" cy="42937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50"/>
                <a:gridCol w="4097089"/>
                <a:gridCol w="1909884"/>
                <a:gridCol w="2680792"/>
              </a:tblGrid>
              <a:tr h="594786"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Nº</a:t>
                      </a:r>
                      <a:endParaRPr lang="pt-BR" sz="1800" dirty="0"/>
                    </a:p>
                  </a:txBody>
                  <a:tcPr marL="91441" marR="9144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Ação</a:t>
                      </a:r>
                      <a:endParaRPr lang="pt-BR" sz="1800" dirty="0"/>
                    </a:p>
                  </a:txBody>
                  <a:tcPr marL="91441" marR="9144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Status da demanda</a:t>
                      </a:r>
                      <a:endParaRPr lang="pt-BR" sz="1800" dirty="0"/>
                    </a:p>
                  </a:txBody>
                  <a:tcPr marL="91441" marR="9144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dirty="0" smtClean="0"/>
                        <a:t>Justificativa</a:t>
                      </a:r>
                      <a:endParaRPr lang="pt-BR" sz="1800" dirty="0"/>
                    </a:p>
                  </a:txBody>
                  <a:tcPr marL="91441" marR="91441" anchor="ctr"/>
                </a:tc>
              </a:tr>
              <a:tr h="3653686">
                <a:tc>
                  <a:txBody>
                    <a:bodyPr/>
                    <a:lstStyle/>
                    <a:p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06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anchor="ctr"/>
                </a:tc>
                <a:tc>
                  <a:txBody>
                    <a:bodyPr/>
                    <a:lstStyle/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Elaborar Minuta de Normatização dos Procedimentos de Criação, Revisão </a:t>
                      </a:r>
                    </a:p>
                    <a:p>
                      <a:pPr algn="just"/>
                      <a:r>
                        <a:rPr lang="pt-BR" sz="1700" b="1" dirty="0" smtClean="0">
                          <a:latin typeface="Arial" pitchFamily="34" charset="0"/>
                          <a:cs typeface="Arial" pitchFamily="34" charset="0"/>
                        </a:rPr>
                        <a:t>e Adequação dos Planos de Cursos da EPTNM</a:t>
                      </a:r>
                      <a:endParaRPr lang="pt-BR" sz="17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700" dirty="0" smtClean="0">
                          <a:latin typeface="Arial" pitchFamily="34" charset="0"/>
                          <a:cs typeface="Arial" pitchFamily="34" charset="0"/>
                        </a:rPr>
                        <a:t>Atendida</a:t>
                      </a:r>
                      <a:endParaRPr lang="pt-BR" sz="17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anchor="ctr"/>
                </a:tc>
                <a:tc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pt-BR" sz="1600" dirty="0" smtClean="0">
                          <a:latin typeface="Arial" pitchFamily="34" charset="0"/>
                          <a:cs typeface="Arial" pitchFamily="34" charset="0"/>
                        </a:rPr>
                        <a:t> Comissão</a:t>
                      </a:r>
                      <a:r>
                        <a:rPr lang="pt-BR" sz="1600" baseline="0" dirty="0" smtClean="0">
                          <a:latin typeface="Arial" pitchFamily="34" charset="0"/>
                          <a:cs typeface="Arial" pitchFamily="34" charset="0"/>
                        </a:rPr>
                        <a:t> de </a:t>
                      </a:r>
                      <a:r>
                        <a:rPr lang="pt-BR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criação de curso, desativação temporária de curso e extinção de curso, da Educação Profissional Técnica de Nível Médio e do Ensino de Graduação</a:t>
                      </a:r>
                      <a:r>
                        <a:rPr lang="pt-BR" sz="16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(em conclusão);</a:t>
                      </a:r>
                      <a:endParaRPr lang="pt-BR" sz="16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pt-BR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 Novo Fluxograma</a:t>
                      </a:r>
                      <a:r>
                        <a:rPr lang="pt-BR" sz="16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 tramitação para  aprovação de novos cursos da EPTNM (concluído).</a:t>
                      </a:r>
                      <a:endParaRPr lang="pt-BR" sz="16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1" marR="91441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42693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5"/>
          <p:cNvSpPr>
            <a:spLocks/>
          </p:cNvSpPr>
          <p:nvPr/>
        </p:nvSpPr>
        <p:spPr bwMode="auto">
          <a:xfrm>
            <a:off x="1588" y="6276975"/>
            <a:ext cx="9140825" cy="581025"/>
          </a:xfrm>
          <a:custGeom>
            <a:avLst/>
            <a:gdLst>
              <a:gd name="T0" fmla="*/ 2147483647 w 17274"/>
              <a:gd name="T1" fmla="*/ 0 h 1098"/>
              <a:gd name="T2" fmla="*/ 2147483647 w 17274"/>
              <a:gd name="T3" fmla="*/ 2147483647 h 1098"/>
              <a:gd name="T4" fmla="*/ 2147483647 w 17274"/>
              <a:gd name="T5" fmla="*/ 2147483647 h 1098"/>
              <a:gd name="T6" fmla="*/ 2147483647 w 17274"/>
              <a:gd name="T7" fmla="*/ 2147483647 h 1098"/>
              <a:gd name="T8" fmla="*/ 2147483647 w 17274"/>
              <a:gd name="T9" fmla="*/ 2147483647 h 1098"/>
              <a:gd name="T10" fmla="*/ 2147483647 w 17274"/>
              <a:gd name="T11" fmla="*/ 2147483647 h 1098"/>
              <a:gd name="T12" fmla="*/ 2147483647 w 17274"/>
              <a:gd name="T13" fmla="*/ 2147483647 h 1098"/>
              <a:gd name="T14" fmla="*/ 2147483647 w 17274"/>
              <a:gd name="T15" fmla="*/ 2147483647 h 1098"/>
              <a:gd name="T16" fmla="*/ 2147483647 w 17274"/>
              <a:gd name="T17" fmla="*/ 2147483647 h 1098"/>
              <a:gd name="T18" fmla="*/ 2147483647 w 17274"/>
              <a:gd name="T19" fmla="*/ 2147483647 h 1098"/>
              <a:gd name="T20" fmla="*/ 2147483647 w 17274"/>
              <a:gd name="T21" fmla="*/ 2147483647 h 1098"/>
              <a:gd name="T22" fmla="*/ 2147483647 w 17274"/>
              <a:gd name="T23" fmla="*/ 2147483647 h 1098"/>
              <a:gd name="T24" fmla="*/ 2147483647 w 17274"/>
              <a:gd name="T25" fmla="*/ 2147483647 h 1098"/>
              <a:gd name="T26" fmla="*/ 2147483647 w 17274"/>
              <a:gd name="T27" fmla="*/ 2147483647 h 1098"/>
              <a:gd name="T28" fmla="*/ 2147483647 w 17274"/>
              <a:gd name="T29" fmla="*/ 2147483647 h 1098"/>
              <a:gd name="T30" fmla="*/ 2147483647 w 17274"/>
              <a:gd name="T31" fmla="*/ 2147483647 h 1098"/>
              <a:gd name="T32" fmla="*/ 2147483647 w 17274"/>
              <a:gd name="T33" fmla="*/ 2147483647 h 1098"/>
              <a:gd name="T34" fmla="*/ 2147483647 w 17274"/>
              <a:gd name="T35" fmla="*/ 2147483647 h 1098"/>
              <a:gd name="T36" fmla="*/ 2147483647 w 17274"/>
              <a:gd name="T37" fmla="*/ 2147483647 h 1098"/>
              <a:gd name="T38" fmla="*/ 2147483647 w 17274"/>
              <a:gd name="T39" fmla="*/ 2147483647 h 1098"/>
              <a:gd name="T40" fmla="*/ 2147483647 w 17274"/>
              <a:gd name="T41" fmla="*/ 2147483647 h 1098"/>
              <a:gd name="T42" fmla="*/ 2147483647 w 17274"/>
              <a:gd name="T43" fmla="*/ 2147483647 h 1098"/>
              <a:gd name="T44" fmla="*/ 2147483647 w 17274"/>
              <a:gd name="T45" fmla="*/ 2147483647 h 1098"/>
              <a:gd name="T46" fmla="*/ 2147483647 w 17274"/>
              <a:gd name="T47" fmla="*/ 2147483647 h 1098"/>
              <a:gd name="T48" fmla="*/ 2147483647 w 17274"/>
              <a:gd name="T49" fmla="*/ 2147483647 h 1098"/>
              <a:gd name="T50" fmla="*/ 2147483647 w 17274"/>
              <a:gd name="T51" fmla="*/ 2147483647 h 1098"/>
              <a:gd name="T52" fmla="*/ 2147483647 w 17274"/>
              <a:gd name="T53" fmla="*/ 2147483647 h 1098"/>
              <a:gd name="T54" fmla="*/ 2147483647 w 17274"/>
              <a:gd name="T55" fmla="*/ 2147483647 h 1098"/>
              <a:gd name="T56" fmla="*/ 2147483647 w 17274"/>
              <a:gd name="T57" fmla="*/ 2147483647 h 1098"/>
              <a:gd name="T58" fmla="*/ 2147483647 w 17274"/>
              <a:gd name="T59" fmla="*/ 2147483647 h 1098"/>
              <a:gd name="T60" fmla="*/ 2147483647 w 17274"/>
              <a:gd name="T61" fmla="*/ 2147483647 h 1098"/>
              <a:gd name="T62" fmla="*/ 2147483647 w 17274"/>
              <a:gd name="T63" fmla="*/ 0 h 1098"/>
              <a:gd name="T64" fmla="*/ 2147483647 w 17274"/>
              <a:gd name="T65" fmla="*/ 2147483647 h 1098"/>
              <a:gd name="T66" fmla="*/ 2147483647 w 17274"/>
              <a:gd name="T67" fmla="*/ 2147483647 h 1098"/>
              <a:gd name="T68" fmla="*/ 2147483647 w 17274"/>
              <a:gd name="T69" fmla="*/ 2147483647 h 1098"/>
              <a:gd name="T70" fmla="*/ 2147483647 w 17274"/>
              <a:gd name="T71" fmla="*/ 2147483647 h 1098"/>
              <a:gd name="T72" fmla="*/ 2147483647 w 17274"/>
              <a:gd name="T73" fmla="*/ 2147483647 h 1098"/>
              <a:gd name="T74" fmla="*/ 2147483647 w 17274"/>
              <a:gd name="T75" fmla="*/ 2147483647 h 1098"/>
              <a:gd name="T76" fmla="*/ 2147483647 w 17274"/>
              <a:gd name="T77" fmla="*/ 2147483647 h 1098"/>
              <a:gd name="T78" fmla="*/ 2147483647 w 17274"/>
              <a:gd name="T79" fmla="*/ 2147483647 h 1098"/>
              <a:gd name="T80" fmla="*/ 2147483647 w 17274"/>
              <a:gd name="T81" fmla="*/ 2147483647 h 1098"/>
              <a:gd name="T82" fmla="*/ 2147483647 w 17274"/>
              <a:gd name="T83" fmla="*/ 2147483647 h 1098"/>
              <a:gd name="T84" fmla="*/ 2147483647 w 17274"/>
              <a:gd name="T85" fmla="*/ 2147483647 h 1098"/>
              <a:gd name="T86" fmla="*/ 2147483647 w 17274"/>
              <a:gd name="T87" fmla="*/ 2147483647 h 1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274"/>
              <a:gd name="T133" fmla="*/ 0 h 1098"/>
              <a:gd name="T134" fmla="*/ 17274 w 17274"/>
              <a:gd name="T135" fmla="*/ 1098 h 10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9939" name="Group 8"/>
          <p:cNvGrpSpPr>
            <a:grpSpLocks noChangeAspect="1"/>
          </p:cNvGrpSpPr>
          <p:nvPr/>
        </p:nvGrpSpPr>
        <p:grpSpPr bwMode="auto">
          <a:xfrm>
            <a:off x="88900" y="6364288"/>
            <a:ext cx="1260475" cy="406400"/>
            <a:chOff x="2483" y="2032"/>
            <a:chExt cx="794" cy="256"/>
          </a:xfrm>
        </p:grpSpPr>
        <p:sp>
          <p:nvSpPr>
            <p:cNvPr id="39944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945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0 w 1424"/>
                <a:gd name="T1" fmla="*/ 0 h 1424"/>
                <a:gd name="T2" fmla="*/ 0 w 1424"/>
                <a:gd name="T3" fmla="*/ 0 h 1424"/>
                <a:gd name="T4" fmla="*/ 0 w 1424"/>
                <a:gd name="T5" fmla="*/ 0 h 1424"/>
                <a:gd name="T6" fmla="*/ 0 w 1424"/>
                <a:gd name="T7" fmla="*/ 0 h 1424"/>
                <a:gd name="T8" fmla="*/ 0 w 1424"/>
                <a:gd name="T9" fmla="*/ 0 h 1424"/>
                <a:gd name="T10" fmla="*/ 0 w 1424"/>
                <a:gd name="T11" fmla="*/ 0 h 1424"/>
                <a:gd name="T12" fmla="*/ 0 w 1424"/>
                <a:gd name="T13" fmla="*/ 0 h 1424"/>
                <a:gd name="T14" fmla="*/ 0 w 1424"/>
                <a:gd name="T15" fmla="*/ 0 h 1424"/>
                <a:gd name="T16" fmla="*/ 0 w 1424"/>
                <a:gd name="T17" fmla="*/ 0 h 1424"/>
                <a:gd name="T18" fmla="*/ 0 w 1424"/>
                <a:gd name="T19" fmla="*/ 0 h 1424"/>
                <a:gd name="T20" fmla="*/ 0 w 1424"/>
                <a:gd name="T21" fmla="*/ 0 h 1424"/>
                <a:gd name="T22" fmla="*/ 0 w 1424"/>
                <a:gd name="T23" fmla="*/ 0 h 1424"/>
                <a:gd name="T24" fmla="*/ 0 w 1424"/>
                <a:gd name="T25" fmla="*/ 0 h 1424"/>
                <a:gd name="T26" fmla="*/ 0 w 1424"/>
                <a:gd name="T27" fmla="*/ 0 h 1424"/>
                <a:gd name="T28" fmla="*/ 0 w 1424"/>
                <a:gd name="T29" fmla="*/ 0 h 1424"/>
                <a:gd name="T30" fmla="*/ 0 w 1424"/>
                <a:gd name="T31" fmla="*/ 0 h 1424"/>
                <a:gd name="T32" fmla="*/ 0 w 1424"/>
                <a:gd name="T33" fmla="*/ 0 h 1424"/>
                <a:gd name="T34" fmla="*/ 0 w 1424"/>
                <a:gd name="T35" fmla="*/ 0 h 1424"/>
                <a:gd name="T36" fmla="*/ 0 w 1424"/>
                <a:gd name="T37" fmla="*/ 0 h 1424"/>
                <a:gd name="T38" fmla="*/ 0 w 1424"/>
                <a:gd name="T39" fmla="*/ 0 h 1424"/>
                <a:gd name="T40" fmla="*/ 0 w 1424"/>
                <a:gd name="T41" fmla="*/ 0 h 1424"/>
                <a:gd name="T42" fmla="*/ 0 w 1424"/>
                <a:gd name="T43" fmla="*/ 0 h 1424"/>
                <a:gd name="T44" fmla="*/ 0 w 1424"/>
                <a:gd name="T45" fmla="*/ 0 h 1424"/>
                <a:gd name="T46" fmla="*/ 0 w 1424"/>
                <a:gd name="T47" fmla="*/ 0 h 1424"/>
                <a:gd name="T48" fmla="*/ 0 w 1424"/>
                <a:gd name="T49" fmla="*/ 0 h 1424"/>
                <a:gd name="T50" fmla="*/ 0 w 1424"/>
                <a:gd name="T51" fmla="*/ 0 h 1424"/>
                <a:gd name="T52" fmla="*/ 0 w 1424"/>
                <a:gd name="T53" fmla="*/ 0 h 1424"/>
                <a:gd name="T54" fmla="*/ 0 w 1424"/>
                <a:gd name="T55" fmla="*/ 0 h 1424"/>
                <a:gd name="T56" fmla="*/ 0 w 1424"/>
                <a:gd name="T57" fmla="*/ 0 h 1424"/>
                <a:gd name="T58" fmla="*/ 0 w 1424"/>
                <a:gd name="T59" fmla="*/ 0 h 1424"/>
                <a:gd name="T60" fmla="*/ 0 w 1424"/>
                <a:gd name="T61" fmla="*/ 0 h 1424"/>
                <a:gd name="T62" fmla="*/ 0 w 1424"/>
                <a:gd name="T63" fmla="*/ 0 h 1424"/>
                <a:gd name="T64" fmla="*/ 0 w 1424"/>
                <a:gd name="T65" fmla="*/ 0 h 1424"/>
                <a:gd name="T66" fmla="*/ 0 w 1424"/>
                <a:gd name="T67" fmla="*/ 0 h 1424"/>
                <a:gd name="T68" fmla="*/ 0 w 1424"/>
                <a:gd name="T69" fmla="*/ 0 h 1424"/>
                <a:gd name="T70" fmla="*/ 0 w 1424"/>
                <a:gd name="T71" fmla="*/ 0 h 1424"/>
                <a:gd name="T72" fmla="*/ 0 w 1424"/>
                <a:gd name="T73" fmla="*/ 0 h 1424"/>
                <a:gd name="T74" fmla="*/ 0 w 1424"/>
                <a:gd name="T75" fmla="*/ 0 h 1424"/>
                <a:gd name="T76" fmla="*/ 0 w 1424"/>
                <a:gd name="T77" fmla="*/ 0 h 1424"/>
                <a:gd name="T78" fmla="*/ 0 w 1424"/>
                <a:gd name="T79" fmla="*/ 0 h 1424"/>
                <a:gd name="T80" fmla="*/ 0 w 1424"/>
                <a:gd name="T81" fmla="*/ 0 h 1424"/>
                <a:gd name="T82" fmla="*/ 0 w 1424"/>
                <a:gd name="T83" fmla="*/ 0 h 1424"/>
                <a:gd name="T84" fmla="*/ 0 w 1424"/>
                <a:gd name="T85" fmla="*/ 0 h 1424"/>
                <a:gd name="T86" fmla="*/ 0 w 1424"/>
                <a:gd name="T87" fmla="*/ 0 h 1424"/>
                <a:gd name="T88" fmla="*/ 0 w 1424"/>
                <a:gd name="T89" fmla="*/ 0 h 1424"/>
                <a:gd name="T90" fmla="*/ 0 w 1424"/>
                <a:gd name="T91" fmla="*/ 0 h 1424"/>
                <a:gd name="T92" fmla="*/ 0 w 1424"/>
                <a:gd name="T93" fmla="*/ 0 h 1424"/>
                <a:gd name="T94" fmla="*/ 0 w 1424"/>
                <a:gd name="T95" fmla="*/ 0 h 1424"/>
                <a:gd name="T96" fmla="*/ 0 w 1424"/>
                <a:gd name="T97" fmla="*/ 0 h 1424"/>
                <a:gd name="T98" fmla="*/ 0 w 1424"/>
                <a:gd name="T99" fmla="*/ 0 h 1424"/>
                <a:gd name="T100" fmla="*/ 0 w 1424"/>
                <a:gd name="T101" fmla="*/ 0 h 14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4"/>
                <a:gd name="T154" fmla="*/ 0 h 1424"/>
                <a:gd name="T155" fmla="*/ 1424 w 1424"/>
                <a:gd name="T156" fmla="*/ 1424 h 14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946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0 w 3952"/>
                <a:gd name="T1" fmla="*/ 0 h 5313"/>
                <a:gd name="T2" fmla="*/ 0 w 3952"/>
                <a:gd name="T3" fmla="*/ 0 h 5313"/>
                <a:gd name="T4" fmla="*/ 0 w 3952"/>
                <a:gd name="T5" fmla="*/ 0 h 5313"/>
                <a:gd name="T6" fmla="*/ 0 w 3952"/>
                <a:gd name="T7" fmla="*/ 0 h 5313"/>
                <a:gd name="T8" fmla="*/ 0 w 3952"/>
                <a:gd name="T9" fmla="*/ 0 h 5313"/>
                <a:gd name="T10" fmla="*/ 0 w 3952"/>
                <a:gd name="T11" fmla="*/ 0 h 5313"/>
                <a:gd name="T12" fmla="*/ 0 w 3952"/>
                <a:gd name="T13" fmla="*/ 0 h 5313"/>
                <a:gd name="T14" fmla="*/ 0 w 3952"/>
                <a:gd name="T15" fmla="*/ 0 h 5313"/>
                <a:gd name="T16" fmla="*/ 0 w 3952"/>
                <a:gd name="T17" fmla="*/ 0 h 5313"/>
                <a:gd name="T18" fmla="*/ 0 w 3952"/>
                <a:gd name="T19" fmla="*/ 0 h 5313"/>
                <a:gd name="T20" fmla="*/ 0 w 3952"/>
                <a:gd name="T21" fmla="*/ 0 h 5313"/>
                <a:gd name="T22" fmla="*/ 0 w 3952"/>
                <a:gd name="T23" fmla="*/ 0 h 5313"/>
                <a:gd name="T24" fmla="*/ 0 w 3952"/>
                <a:gd name="T25" fmla="*/ 0 h 5313"/>
                <a:gd name="T26" fmla="*/ 0 w 3952"/>
                <a:gd name="T27" fmla="*/ 0 h 5313"/>
                <a:gd name="T28" fmla="*/ 0 w 3952"/>
                <a:gd name="T29" fmla="*/ 0 h 5313"/>
                <a:gd name="T30" fmla="*/ 0 w 3952"/>
                <a:gd name="T31" fmla="*/ 0 h 5313"/>
                <a:gd name="T32" fmla="*/ 0 w 3952"/>
                <a:gd name="T33" fmla="*/ 0 h 5313"/>
                <a:gd name="T34" fmla="*/ 0 w 3952"/>
                <a:gd name="T35" fmla="*/ 0 h 5313"/>
                <a:gd name="T36" fmla="*/ 0 w 3952"/>
                <a:gd name="T37" fmla="*/ 0 h 5313"/>
                <a:gd name="T38" fmla="*/ 0 w 3952"/>
                <a:gd name="T39" fmla="*/ 0 h 5313"/>
                <a:gd name="T40" fmla="*/ 0 w 3952"/>
                <a:gd name="T41" fmla="*/ 0 h 5313"/>
                <a:gd name="T42" fmla="*/ 0 w 3952"/>
                <a:gd name="T43" fmla="*/ 0 h 5313"/>
                <a:gd name="T44" fmla="*/ 0 w 3952"/>
                <a:gd name="T45" fmla="*/ 0 h 5313"/>
                <a:gd name="T46" fmla="*/ 0 w 3952"/>
                <a:gd name="T47" fmla="*/ 0 h 5313"/>
                <a:gd name="T48" fmla="*/ 0 w 3952"/>
                <a:gd name="T49" fmla="*/ 0 h 5313"/>
                <a:gd name="T50" fmla="*/ 0 w 3952"/>
                <a:gd name="T51" fmla="*/ 0 h 5313"/>
                <a:gd name="T52" fmla="*/ 0 w 3952"/>
                <a:gd name="T53" fmla="*/ 0 h 5313"/>
                <a:gd name="T54" fmla="*/ 0 w 3952"/>
                <a:gd name="T55" fmla="*/ 0 h 5313"/>
                <a:gd name="T56" fmla="*/ 0 w 3952"/>
                <a:gd name="T57" fmla="*/ 0 h 5313"/>
                <a:gd name="T58" fmla="*/ 0 w 3952"/>
                <a:gd name="T59" fmla="*/ 0 h 5313"/>
                <a:gd name="T60" fmla="*/ 0 w 3952"/>
                <a:gd name="T61" fmla="*/ 0 h 5313"/>
                <a:gd name="T62" fmla="*/ 0 w 3952"/>
                <a:gd name="T63" fmla="*/ 0 h 5313"/>
                <a:gd name="T64" fmla="*/ 0 w 3952"/>
                <a:gd name="T65" fmla="*/ 0 h 5313"/>
                <a:gd name="T66" fmla="*/ 0 w 3952"/>
                <a:gd name="T67" fmla="*/ 0 h 5313"/>
                <a:gd name="T68" fmla="*/ 0 w 3952"/>
                <a:gd name="T69" fmla="*/ 0 h 5313"/>
                <a:gd name="T70" fmla="*/ 0 w 3952"/>
                <a:gd name="T71" fmla="*/ 0 h 5313"/>
                <a:gd name="T72" fmla="*/ 0 w 3952"/>
                <a:gd name="T73" fmla="*/ 0 h 5313"/>
                <a:gd name="T74" fmla="*/ 0 w 3952"/>
                <a:gd name="T75" fmla="*/ 0 h 5313"/>
                <a:gd name="T76" fmla="*/ 0 w 3952"/>
                <a:gd name="T77" fmla="*/ 0 h 5313"/>
                <a:gd name="T78" fmla="*/ 0 w 3952"/>
                <a:gd name="T79" fmla="*/ 0 h 5313"/>
                <a:gd name="T80" fmla="*/ 0 w 3952"/>
                <a:gd name="T81" fmla="*/ 0 h 5313"/>
                <a:gd name="T82" fmla="*/ 0 w 3952"/>
                <a:gd name="T83" fmla="*/ 0 h 5313"/>
                <a:gd name="T84" fmla="*/ 0 w 3952"/>
                <a:gd name="T85" fmla="*/ 0 h 5313"/>
                <a:gd name="T86" fmla="*/ 0 w 3952"/>
                <a:gd name="T87" fmla="*/ 0 h 5313"/>
                <a:gd name="T88" fmla="*/ 0 w 3952"/>
                <a:gd name="T89" fmla="*/ 0 h 5313"/>
                <a:gd name="T90" fmla="*/ 0 w 3952"/>
                <a:gd name="T91" fmla="*/ 0 h 5313"/>
                <a:gd name="T92" fmla="*/ 0 w 3952"/>
                <a:gd name="T93" fmla="*/ 0 h 5313"/>
                <a:gd name="T94" fmla="*/ 0 w 3952"/>
                <a:gd name="T95" fmla="*/ 0 h 5313"/>
                <a:gd name="T96" fmla="*/ 0 w 3952"/>
                <a:gd name="T97" fmla="*/ 0 h 5313"/>
                <a:gd name="T98" fmla="*/ 0 w 3952"/>
                <a:gd name="T99" fmla="*/ 0 h 5313"/>
                <a:gd name="T100" fmla="*/ 0 w 3952"/>
                <a:gd name="T101" fmla="*/ 0 h 5313"/>
                <a:gd name="T102" fmla="*/ 0 w 3952"/>
                <a:gd name="T103" fmla="*/ 0 h 5313"/>
                <a:gd name="T104" fmla="*/ 0 w 3952"/>
                <a:gd name="T105" fmla="*/ 0 h 5313"/>
                <a:gd name="T106" fmla="*/ 0 w 3952"/>
                <a:gd name="T107" fmla="*/ 0 h 5313"/>
                <a:gd name="T108" fmla="*/ 0 w 3952"/>
                <a:gd name="T109" fmla="*/ 0 h 5313"/>
                <a:gd name="T110" fmla="*/ 0 w 3952"/>
                <a:gd name="T111" fmla="*/ 0 h 5313"/>
                <a:gd name="T112" fmla="*/ 0 w 3952"/>
                <a:gd name="T113" fmla="*/ 0 h 5313"/>
                <a:gd name="T114" fmla="*/ 0 w 3952"/>
                <a:gd name="T115" fmla="*/ 0 h 5313"/>
                <a:gd name="T116" fmla="*/ 0 w 3952"/>
                <a:gd name="T117" fmla="*/ 0 h 5313"/>
                <a:gd name="T118" fmla="*/ 0 w 3952"/>
                <a:gd name="T119" fmla="*/ 0 h 5313"/>
                <a:gd name="T120" fmla="*/ 0 w 3952"/>
                <a:gd name="T121" fmla="*/ 0 h 5313"/>
                <a:gd name="T122" fmla="*/ 0 w 3952"/>
                <a:gd name="T123" fmla="*/ 0 h 53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52"/>
                <a:gd name="T187" fmla="*/ 0 h 5313"/>
                <a:gd name="T188" fmla="*/ 3952 w 3952"/>
                <a:gd name="T189" fmla="*/ 5313 h 53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947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0 w 12215"/>
                <a:gd name="T1" fmla="*/ 0 h 948"/>
                <a:gd name="T2" fmla="*/ 0 w 12215"/>
                <a:gd name="T3" fmla="*/ 0 h 948"/>
                <a:gd name="T4" fmla="*/ 0 w 12215"/>
                <a:gd name="T5" fmla="*/ 0 h 948"/>
                <a:gd name="T6" fmla="*/ 0 w 12215"/>
                <a:gd name="T7" fmla="*/ 0 h 948"/>
                <a:gd name="T8" fmla="*/ 0 w 12215"/>
                <a:gd name="T9" fmla="*/ 0 h 948"/>
                <a:gd name="T10" fmla="*/ 0 w 12215"/>
                <a:gd name="T11" fmla="*/ 0 h 948"/>
                <a:gd name="T12" fmla="*/ 0 w 12215"/>
                <a:gd name="T13" fmla="*/ 0 h 948"/>
                <a:gd name="T14" fmla="*/ 0 w 12215"/>
                <a:gd name="T15" fmla="*/ 0 h 948"/>
                <a:gd name="T16" fmla="*/ 0 w 12215"/>
                <a:gd name="T17" fmla="*/ 0 h 948"/>
                <a:gd name="T18" fmla="*/ 0 w 12215"/>
                <a:gd name="T19" fmla="*/ 0 h 948"/>
                <a:gd name="T20" fmla="*/ 0 w 12215"/>
                <a:gd name="T21" fmla="*/ 0 h 948"/>
                <a:gd name="T22" fmla="*/ 0 w 12215"/>
                <a:gd name="T23" fmla="*/ 0 h 948"/>
                <a:gd name="T24" fmla="*/ 0 w 12215"/>
                <a:gd name="T25" fmla="*/ 0 h 948"/>
                <a:gd name="T26" fmla="*/ 0 w 12215"/>
                <a:gd name="T27" fmla="*/ 0 h 948"/>
                <a:gd name="T28" fmla="*/ 0 w 12215"/>
                <a:gd name="T29" fmla="*/ 0 h 948"/>
                <a:gd name="T30" fmla="*/ 0 w 12215"/>
                <a:gd name="T31" fmla="*/ 0 h 948"/>
                <a:gd name="T32" fmla="*/ 0 w 12215"/>
                <a:gd name="T33" fmla="*/ 0 h 948"/>
                <a:gd name="T34" fmla="*/ 0 w 12215"/>
                <a:gd name="T35" fmla="*/ 0 h 948"/>
                <a:gd name="T36" fmla="*/ 0 w 12215"/>
                <a:gd name="T37" fmla="*/ 0 h 948"/>
                <a:gd name="T38" fmla="*/ 0 w 12215"/>
                <a:gd name="T39" fmla="*/ 0 h 948"/>
                <a:gd name="T40" fmla="*/ 0 w 12215"/>
                <a:gd name="T41" fmla="*/ 0 h 948"/>
                <a:gd name="T42" fmla="*/ 0 w 12215"/>
                <a:gd name="T43" fmla="*/ 0 h 948"/>
                <a:gd name="T44" fmla="*/ 0 w 12215"/>
                <a:gd name="T45" fmla="*/ 0 h 948"/>
                <a:gd name="T46" fmla="*/ 0 w 12215"/>
                <a:gd name="T47" fmla="*/ 0 h 948"/>
                <a:gd name="T48" fmla="*/ 0 w 12215"/>
                <a:gd name="T49" fmla="*/ 0 h 948"/>
                <a:gd name="T50" fmla="*/ 0 w 12215"/>
                <a:gd name="T51" fmla="*/ 0 h 948"/>
                <a:gd name="T52" fmla="*/ 0 w 12215"/>
                <a:gd name="T53" fmla="*/ 0 h 948"/>
                <a:gd name="T54" fmla="*/ 0 w 12215"/>
                <a:gd name="T55" fmla="*/ 0 h 948"/>
                <a:gd name="T56" fmla="*/ 0 w 12215"/>
                <a:gd name="T57" fmla="*/ 0 h 948"/>
                <a:gd name="T58" fmla="*/ 0 w 12215"/>
                <a:gd name="T59" fmla="*/ 0 h 948"/>
                <a:gd name="T60" fmla="*/ 0 w 12215"/>
                <a:gd name="T61" fmla="*/ 0 h 948"/>
                <a:gd name="T62" fmla="*/ 0 w 12215"/>
                <a:gd name="T63" fmla="*/ 0 h 948"/>
                <a:gd name="T64" fmla="*/ 0 w 12215"/>
                <a:gd name="T65" fmla="*/ 0 h 948"/>
                <a:gd name="T66" fmla="*/ 0 w 12215"/>
                <a:gd name="T67" fmla="*/ 0 h 948"/>
                <a:gd name="T68" fmla="*/ 0 w 12215"/>
                <a:gd name="T69" fmla="*/ 0 h 948"/>
                <a:gd name="T70" fmla="*/ 0 w 12215"/>
                <a:gd name="T71" fmla="*/ 0 h 948"/>
                <a:gd name="T72" fmla="*/ 0 w 12215"/>
                <a:gd name="T73" fmla="*/ 0 h 948"/>
                <a:gd name="T74" fmla="*/ 0 w 12215"/>
                <a:gd name="T75" fmla="*/ 0 h 948"/>
                <a:gd name="T76" fmla="*/ 0 w 12215"/>
                <a:gd name="T77" fmla="*/ 0 h 948"/>
                <a:gd name="T78" fmla="*/ 0 w 12215"/>
                <a:gd name="T79" fmla="*/ 0 h 948"/>
                <a:gd name="T80" fmla="*/ 0 w 12215"/>
                <a:gd name="T81" fmla="*/ 0 h 948"/>
                <a:gd name="T82" fmla="*/ 0 w 12215"/>
                <a:gd name="T83" fmla="*/ 0 h 948"/>
                <a:gd name="T84" fmla="*/ 0 w 12215"/>
                <a:gd name="T85" fmla="*/ 0 h 948"/>
                <a:gd name="T86" fmla="*/ 0 w 12215"/>
                <a:gd name="T87" fmla="*/ 0 h 948"/>
                <a:gd name="T88" fmla="*/ 0 w 12215"/>
                <a:gd name="T89" fmla="*/ 0 h 948"/>
                <a:gd name="T90" fmla="*/ 0 w 12215"/>
                <a:gd name="T91" fmla="*/ 0 h 948"/>
                <a:gd name="T92" fmla="*/ 0 w 12215"/>
                <a:gd name="T93" fmla="*/ 0 h 948"/>
                <a:gd name="T94" fmla="*/ 0 w 12215"/>
                <a:gd name="T95" fmla="*/ 0 h 948"/>
                <a:gd name="T96" fmla="*/ 0 w 12215"/>
                <a:gd name="T97" fmla="*/ 0 h 948"/>
                <a:gd name="T98" fmla="*/ 0 w 12215"/>
                <a:gd name="T99" fmla="*/ 0 h 948"/>
                <a:gd name="T100" fmla="*/ 0 w 12215"/>
                <a:gd name="T101" fmla="*/ 0 h 948"/>
                <a:gd name="T102" fmla="*/ 0 w 12215"/>
                <a:gd name="T103" fmla="*/ 0 h 948"/>
                <a:gd name="T104" fmla="*/ 0 w 12215"/>
                <a:gd name="T105" fmla="*/ 0 h 948"/>
                <a:gd name="T106" fmla="*/ 0 w 12215"/>
                <a:gd name="T107" fmla="*/ 0 h 948"/>
                <a:gd name="T108" fmla="*/ 0 w 12215"/>
                <a:gd name="T109" fmla="*/ 0 h 948"/>
                <a:gd name="T110" fmla="*/ 0 w 12215"/>
                <a:gd name="T111" fmla="*/ 0 h 948"/>
                <a:gd name="T112" fmla="*/ 0 w 12215"/>
                <a:gd name="T113" fmla="*/ 0 h 948"/>
                <a:gd name="T114" fmla="*/ 0 w 12215"/>
                <a:gd name="T115" fmla="*/ 0 h 948"/>
                <a:gd name="T116" fmla="*/ 0 w 12215"/>
                <a:gd name="T117" fmla="*/ 0 h 948"/>
                <a:gd name="T118" fmla="*/ 0 w 12215"/>
                <a:gd name="T119" fmla="*/ 0 h 948"/>
                <a:gd name="T120" fmla="*/ 0 w 12215"/>
                <a:gd name="T121" fmla="*/ 0 h 9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15"/>
                <a:gd name="T184" fmla="*/ 0 h 948"/>
                <a:gd name="T185" fmla="*/ 12215 w 12215"/>
                <a:gd name="T186" fmla="*/ 948 h 9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948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0 w 5916"/>
                <a:gd name="T1" fmla="*/ 0 h 1032"/>
                <a:gd name="T2" fmla="*/ 0 w 5916"/>
                <a:gd name="T3" fmla="*/ 0 h 1032"/>
                <a:gd name="T4" fmla="*/ 0 w 5916"/>
                <a:gd name="T5" fmla="*/ 0 h 1032"/>
                <a:gd name="T6" fmla="*/ 0 w 5916"/>
                <a:gd name="T7" fmla="*/ 0 h 1032"/>
                <a:gd name="T8" fmla="*/ 0 w 5916"/>
                <a:gd name="T9" fmla="*/ 0 h 1032"/>
                <a:gd name="T10" fmla="*/ 0 w 5916"/>
                <a:gd name="T11" fmla="*/ 0 h 1032"/>
                <a:gd name="T12" fmla="*/ 0 w 5916"/>
                <a:gd name="T13" fmla="*/ 0 h 1032"/>
                <a:gd name="T14" fmla="*/ 0 w 5916"/>
                <a:gd name="T15" fmla="*/ 0 h 1032"/>
                <a:gd name="T16" fmla="*/ 0 w 5916"/>
                <a:gd name="T17" fmla="*/ 0 h 1032"/>
                <a:gd name="T18" fmla="*/ 0 w 5916"/>
                <a:gd name="T19" fmla="*/ 0 h 1032"/>
                <a:gd name="T20" fmla="*/ 0 w 5916"/>
                <a:gd name="T21" fmla="*/ 0 h 1032"/>
                <a:gd name="T22" fmla="*/ 0 w 5916"/>
                <a:gd name="T23" fmla="*/ 0 h 1032"/>
                <a:gd name="T24" fmla="*/ 0 w 5916"/>
                <a:gd name="T25" fmla="*/ 0 h 1032"/>
                <a:gd name="T26" fmla="*/ 0 w 5916"/>
                <a:gd name="T27" fmla="*/ 0 h 1032"/>
                <a:gd name="T28" fmla="*/ 0 w 5916"/>
                <a:gd name="T29" fmla="*/ 0 h 1032"/>
                <a:gd name="T30" fmla="*/ 0 w 5916"/>
                <a:gd name="T31" fmla="*/ 0 h 1032"/>
                <a:gd name="T32" fmla="*/ 0 w 5916"/>
                <a:gd name="T33" fmla="*/ 0 h 1032"/>
                <a:gd name="T34" fmla="*/ 0 w 5916"/>
                <a:gd name="T35" fmla="*/ 0 h 1032"/>
                <a:gd name="T36" fmla="*/ 0 w 5916"/>
                <a:gd name="T37" fmla="*/ 0 h 1032"/>
                <a:gd name="T38" fmla="*/ 0 w 5916"/>
                <a:gd name="T39" fmla="*/ 0 h 1032"/>
                <a:gd name="T40" fmla="*/ 0 w 5916"/>
                <a:gd name="T41" fmla="*/ 0 h 1032"/>
                <a:gd name="T42" fmla="*/ 0 w 5916"/>
                <a:gd name="T43" fmla="*/ 0 h 1032"/>
                <a:gd name="T44" fmla="*/ 0 w 5916"/>
                <a:gd name="T45" fmla="*/ 0 h 1032"/>
                <a:gd name="T46" fmla="*/ 0 w 5916"/>
                <a:gd name="T47" fmla="*/ 0 h 1032"/>
                <a:gd name="T48" fmla="*/ 0 w 5916"/>
                <a:gd name="T49" fmla="*/ 0 h 1032"/>
                <a:gd name="T50" fmla="*/ 0 w 5916"/>
                <a:gd name="T51" fmla="*/ 0 h 1032"/>
                <a:gd name="T52" fmla="*/ 0 w 5916"/>
                <a:gd name="T53" fmla="*/ 0 h 1032"/>
                <a:gd name="T54" fmla="*/ 0 w 5916"/>
                <a:gd name="T55" fmla="*/ 0 h 1032"/>
                <a:gd name="T56" fmla="*/ 0 w 5916"/>
                <a:gd name="T57" fmla="*/ 0 h 1032"/>
                <a:gd name="T58" fmla="*/ 0 w 5916"/>
                <a:gd name="T59" fmla="*/ 0 h 1032"/>
                <a:gd name="T60" fmla="*/ 0 w 5916"/>
                <a:gd name="T61" fmla="*/ 0 h 1032"/>
                <a:gd name="T62" fmla="*/ 0 w 5916"/>
                <a:gd name="T63" fmla="*/ 0 h 1032"/>
                <a:gd name="T64" fmla="*/ 0 w 5916"/>
                <a:gd name="T65" fmla="*/ 0 h 1032"/>
                <a:gd name="T66" fmla="*/ 0 w 5916"/>
                <a:gd name="T67" fmla="*/ 0 h 1032"/>
                <a:gd name="T68" fmla="*/ 0 w 5916"/>
                <a:gd name="T69" fmla="*/ 0 h 1032"/>
                <a:gd name="T70" fmla="*/ 0 w 5916"/>
                <a:gd name="T71" fmla="*/ 0 h 1032"/>
                <a:gd name="T72" fmla="*/ 0 w 5916"/>
                <a:gd name="T73" fmla="*/ 0 h 1032"/>
                <a:gd name="T74" fmla="*/ 0 w 5916"/>
                <a:gd name="T75" fmla="*/ 0 h 1032"/>
                <a:gd name="T76" fmla="*/ 0 w 5916"/>
                <a:gd name="T77" fmla="*/ 0 h 1032"/>
                <a:gd name="T78" fmla="*/ 0 w 5916"/>
                <a:gd name="T79" fmla="*/ 0 h 1032"/>
                <a:gd name="T80" fmla="*/ 0 w 5916"/>
                <a:gd name="T81" fmla="*/ 0 h 1032"/>
                <a:gd name="T82" fmla="*/ 0 w 5916"/>
                <a:gd name="T83" fmla="*/ 0 h 1032"/>
                <a:gd name="T84" fmla="*/ 0 w 5916"/>
                <a:gd name="T85" fmla="*/ 0 h 1032"/>
                <a:gd name="T86" fmla="*/ 0 w 5916"/>
                <a:gd name="T87" fmla="*/ 0 h 1032"/>
                <a:gd name="T88" fmla="*/ 0 w 5916"/>
                <a:gd name="T89" fmla="*/ 0 h 1032"/>
                <a:gd name="T90" fmla="*/ 0 w 5916"/>
                <a:gd name="T91" fmla="*/ 0 h 1032"/>
                <a:gd name="T92" fmla="*/ 0 w 5916"/>
                <a:gd name="T93" fmla="*/ 0 h 1032"/>
                <a:gd name="T94" fmla="*/ 0 w 5916"/>
                <a:gd name="T95" fmla="*/ 0 h 1032"/>
                <a:gd name="T96" fmla="*/ 0 w 5916"/>
                <a:gd name="T97" fmla="*/ 0 h 1032"/>
                <a:gd name="T98" fmla="*/ 0 w 5916"/>
                <a:gd name="T99" fmla="*/ 0 h 1032"/>
                <a:gd name="T100" fmla="*/ 0 w 5916"/>
                <a:gd name="T101" fmla="*/ 0 h 1032"/>
                <a:gd name="T102" fmla="*/ 0 w 5916"/>
                <a:gd name="T103" fmla="*/ 0 h 1032"/>
                <a:gd name="T104" fmla="*/ 0 w 5916"/>
                <a:gd name="T105" fmla="*/ 0 h 1032"/>
                <a:gd name="T106" fmla="*/ 0 w 5916"/>
                <a:gd name="T107" fmla="*/ 0 h 1032"/>
                <a:gd name="T108" fmla="*/ 0 w 5916"/>
                <a:gd name="T109" fmla="*/ 0 h 1032"/>
                <a:gd name="T110" fmla="*/ 0 w 5916"/>
                <a:gd name="T111" fmla="*/ 0 h 1032"/>
                <a:gd name="T112" fmla="*/ 0 w 5916"/>
                <a:gd name="T113" fmla="*/ 0 h 1032"/>
                <a:gd name="T114" fmla="*/ 0 w 5916"/>
                <a:gd name="T115" fmla="*/ 0 h 1032"/>
                <a:gd name="T116" fmla="*/ 0 w 5916"/>
                <a:gd name="T117" fmla="*/ 0 h 1032"/>
                <a:gd name="T118" fmla="*/ 0 w 5916"/>
                <a:gd name="T119" fmla="*/ 0 h 10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16"/>
                <a:gd name="T181" fmla="*/ 0 h 1032"/>
                <a:gd name="T182" fmla="*/ 5916 w 5916"/>
                <a:gd name="T183" fmla="*/ 1032 h 10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39940" name="CaixaDeTexto 14"/>
          <p:cNvSpPr txBox="1">
            <a:spLocks noChangeArrowheads="1"/>
          </p:cNvSpPr>
          <p:nvPr/>
        </p:nvSpPr>
        <p:spPr bwMode="auto">
          <a:xfrm>
            <a:off x="5651500" y="6416675"/>
            <a:ext cx="2808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r>
              <a:rPr lang="pt-BR" altLang="pt-BR" sz="1400" b="1" i="1">
                <a:latin typeface="Calibri" panose="020F0502020204030204" pitchFamily="34" charset="0"/>
              </a:rPr>
              <a:t>www.ifam.edu.br</a:t>
            </a:r>
          </a:p>
        </p:txBody>
      </p:sp>
      <p:sp>
        <p:nvSpPr>
          <p:cNvPr id="11269" name="Espaço Reservado para Número de Slide 18"/>
          <p:cNvSpPr>
            <a:spLocks noGrp="1"/>
          </p:cNvSpPr>
          <p:nvPr>
            <p:ph type="sldNum" sz="quarter" idx="12"/>
          </p:nvPr>
        </p:nvSpPr>
        <p:spPr bwMode="auto">
          <a:xfrm>
            <a:off x="8604250" y="6376988"/>
            <a:ext cx="538163" cy="365125"/>
          </a:xfrm>
          <a:ln>
            <a:miter lim="800000"/>
            <a:headEnd/>
            <a:tailEnd/>
          </a:ln>
        </p:spPr>
        <p:txBody>
          <a:bodyPr rtlCol="0"/>
          <a:lstStyle/>
          <a:p>
            <a:pPr algn="ctr">
              <a:defRPr/>
            </a:pPr>
            <a:r>
              <a:rPr lang="pt-BR" sz="1400" b="1">
                <a:solidFill>
                  <a:schemeClr val="tx1"/>
                </a:solidFill>
                <a:latin typeface="+mn-lt"/>
                <a:cs typeface="+mn-cs"/>
              </a:rPr>
              <a:t>1</a:t>
            </a:r>
          </a:p>
        </p:txBody>
      </p:sp>
      <p:sp>
        <p:nvSpPr>
          <p:cNvPr id="39942" name="Retângulo 7"/>
          <p:cNvSpPr>
            <a:spLocks noChangeArrowheads="1"/>
          </p:cNvSpPr>
          <p:nvPr/>
        </p:nvSpPr>
        <p:spPr bwMode="auto">
          <a:xfrm>
            <a:off x="2141538" y="338138"/>
            <a:ext cx="6318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Calibri" panose="020F0502020204030204" pitchFamily="34" charset="0"/>
            </a:endParaRPr>
          </a:p>
        </p:txBody>
      </p:sp>
      <p:pic>
        <p:nvPicPr>
          <p:cNvPr id="39943" name="Picture 2" descr="Imagem relacionad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46050"/>
            <a:ext cx="8207375" cy="5946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72569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Avaliações de Açoes do Ensino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Escritório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Escritório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Escritório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Avaliações de Açoes do Ensino.potx</Template>
  <TotalTime>946</TotalTime>
  <Words>7314</Words>
  <Application>Microsoft Macintosh PowerPoint</Application>
  <PresentationFormat>On-screen Show (4:3)</PresentationFormat>
  <Paragraphs>1382</Paragraphs>
  <Slides>90</Slides>
  <Notes>85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90</vt:i4>
      </vt:variant>
    </vt:vector>
  </HeadingPairs>
  <TitlesOfParts>
    <vt:vector size="91" baseType="lpstr">
      <vt:lpstr>Avaliações de Açoes do Ensino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Erlison Soares Lima</dc:creator>
  <cp:lastModifiedBy>Antonio Ribeiro da Costa Neto</cp:lastModifiedBy>
  <cp:revision>86</cp:revision>
  <dcterms:created xsi:type="dcterms:W3CDTF">2015-03-03T18:02:17Z</dcterms:created>
  <dcterms:modified xsi:type="dcterms:W3CDTF">2017-02-23T06:36:50Z</dcterms:modified>
</cp:coreProperties>
</file>