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81" r:id="rId4"/>
    <p:sldId id="283" r:id="rId5"/>
    <p:sldId id="282" r:id="rId6"/>
    <p:sldId id="284" r:id="rId7"/>
    <p:sldId id="285" r:id="rId8"/>
    <p:sldId id="262" r:id="rId9"/>
    <p:sldId id="272" r:id="rId10"/>
    <p:sldId id="260" r:id="rId11"/>
    <p:sldId id="271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58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1B6FA-0625-4B6B-A424-B6FA84B4F25F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27E39-25EC-4DA7-AE67-2E61C85BC9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66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7E39-25EC-4DA7-AE67-2E61C85BC99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54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65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5C33-B783-47B4-9DA8-05590517E834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3A0-5C55-4923-A866-67F5B10D0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53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5C33-B783-47B4-9DA8-05590517E834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3A0-5C55-4923-A866-67F5B10D0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86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5C33-B783-47B4-9DA8-05590517E834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3A0-5C55-4923-A866-67F5B10D0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5C33-B783-47B4-9DA8-05590517E834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3A0-5C55-4923-A866-67F5B10D0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4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719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5C33-B783-47B4-9DA8-05590517E834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3A0-5C55-4923-A866-67F5B10D0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9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5C33-B783-47B4-9DA8-05590517E834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3A0-5C55-4923-A866-67F5B10D0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10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5C33-B783-47B4-9DA8-05590517E834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3A0-5C55-4923-A866-67F5B10D0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40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5C33-B783-47B4-9DA8-05590517E834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3A0-5C55-4923-A866-67F5B10D0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22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5C33-B783-47B4-9DA8-05590517E834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3A0-5C55-4923-A866-67F5B10D0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9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5C33-B783-47B4-9DA8-05590517E834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3A0-5C55-4923-A866-67F5B10D0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20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5C33-B783-47B4-9DA8-05590517E834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3A0-5C55-4923-A866-67F5B10D0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14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35C33-B783-47B4-9DA8-05590517E834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5F3A0-5C55-4923-A866-67F5B10D0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14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2" name="CaixaDeTexto 41"/>
          <p:cNvSpPr txBox="1"/>
          <p:nvPr/>
        </p:nvSpPr>
        <p:spPr>
          <a:xfrm>
            <a:off x="323528" y="4725144"/>
            <a:ext cx="88204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39º COLDI – AVALIAÇÃO DA GESTÃO –  2016</a:t>
            </a:r>
          </a:p>
          <a:p>
            <a:pPr algn="ctr"/>
            <a:r>
              <a:rPr lang="pt-BR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PARINTINS</a:t>
            </a:r>
            <a:endParaRPr lang="pt-BR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34" y="1988841"/>
            <a:ext cx="4819141" cy="133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30304"/>
            <a:ext cx="82296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Avaliação das tratativas de fragilidades encontradas na Avaliação de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(Pontos fracos e ameaças) (Foco Reitoria)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95134"/>
            <a:ext cx="8568952" cy="502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30304"/>
            <a:ext cx="82296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Avaliação das tratativas de fragilidades encontradas na Avaliação de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(Pontos fracos e ameaças) (Foco Reitoria)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497839"/>
              </p:ext>
            </p:extLst>
          </p:nvPr>
        </p:nvGraphicFramePr>
        <p:xfrm>
          <a:off x="827584" y="1484784"/>
          <a:ext cx="7704855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6570"/>
                <a:gridCol w="256828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Fragilidade Pontos</a:t>
                      </a:r>
                      <a:r>
                        <a:rPr lang="pt-BR" baseline="0" dirty="0" smtClean="0"/>
                        <a:t> Fracos  (Erro amostral de 8%)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Resultado (Soma de Conceitos </a:t>
                      </a:r>
                      <a:r>
                        <a:rPr lang="pt-BR" dirty="0" err="1" smtClean="0"/>
                        <a:t>Regular+Bom+Ótimo</a:t>
                      </a:r>
                      <a:r>
                        <a:rPr lang="pt-BR" dirty="0" smtClean="0"/>
                        <a:t>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Controle de demandas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56,51%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Capacitação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35,90%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Bem estar do Servidor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53,84%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Incentivo</a:t>
                      </a:r>
                      <a:r>
                        <a:rPr lang="pt-BR" baseline="0" dirty="0" smtClean="0"/>
                        <a:t> a pesquisa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51,29%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Planejamento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43,59%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Recursos Humanos</a:t>
                      </a:r>
                      <a:r>
                        <a:rPr lang="pt-BR" baseline="0" dirty="0" smtClean="0"/>
                        <a:t> Limitados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58,97%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3176"/>
            <a:ext cx="1004841" cy="12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6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30304"/>
            <a:ext cx="82296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Avaliação das tratativas de fragilidades encontradas na Avaliação </a:t>
            </a: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(Pontos fracos e ameaças) (Foco Reitoria)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3176"/>
            <a:ext cx="1004841" cy="1211369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756502"/>
              </p:ext>
            </p:extLst>
          </p:nvPr>
        </p:nvGraphicFramePr>
        <p:xfrm>
          <a:off x="1004841" y="1412776"/>
          <a:ext cx="7704855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6570"/>
                <a:gridCol w="256828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Fragilidade Ameaças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Resultado (Soma de Conceitos </a:t>
                      </a:r>
                      <a:r>
                        <a:rPr lang="pt-BR" dirty="0" err="1" smtClean="0"/>
                        <a:t>Regular+Bom+Ótimo</a:t>
                      </a:r>
                      <a:r>
                        <a:rPr lang="pt-BR" dirty="0" smtClean="0"/>
                        <a:t>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Andamento das Obras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61,11%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Andamento de Projetos de Engenharia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47,23%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Limitação de Recursos Financeiros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44,44%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Logística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58,34%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Permanência do Servidor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61,11%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7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30304"/>
            <a:ext cx="82296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 – Análise Situacional do PDA 2016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1460848" cy="150918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r="52642" b="82621"/>
          <a:stretch/>
        </p:blipFill>
        <p:spPr>
          <a:xfrm>
            <a:off x="1640360" y="980728"/>
            <a:ext cx="4540477" cy="1368152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424056"/>
              </p:ext>
            </p:extLst>
          </p:nvPr>
        </p:nvGraphicFramePr>
        <p:xfrm>
          <a:off x="1691680" y="2804640"/>
          <a:ext cx="41044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86409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Ações Planejadas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Ações Não Planejadas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9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30304"/>
            <a:ext cx="82296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 – Análise Situacional do PDA 2016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24031"/>
            <a:ext cx="1109251" cy="114595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r="65051" b="74549"/>
          <a:stretch/>
        </p:blipFill>
        <p:spPr>
          <a:xfrm>
            <a:off x="1404273" y="1059941"/>
            <a:ext cx="3599775" cy="1672170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250086"/>
              </p:ext>
            </p:extLst>
          </p:nvPr>
        </p:nvGraphicFramePr>
        <p:xfrm>
          <a:off x="1216757" y="3669985"/>
          <a:ext cx="7367983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987"/>
                <a:gridCol w="648072"/>
                <a:gridCol w="648072"/>
                <a:gridCol w="720080"/>
                <a:gridCol w="720080"/>
                <a:gridCol w="792088"/>
                <a:gridCol w="648072"/>
                <a:gridCol w="613252"/>
                <a:gridCol w="884256"/>
                <a:gridCol w="6430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Descrição Unidade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 smtClean="0"/>
                        <a:t>Unidade</a:t>
                      </a:r>
                      <a:endParaRPr lang="pt-B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 smtClean="0"/>
                        <a:t>Atendida</a:t>
                      </a:r>
                      <a:endParaRPr lang="pt-B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 smtClean="0"/>
                        <a:t>Cancelada</a:t>
                      </a:r>
                      <a:endParaRPr lang="pt-B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 smtClean="0"/>
                        <a:t>Concluída</a:t>
                      </a:r>
                      <a:endParaRPr lang="pt-B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 smtClean="0"/>
                        <a:t>Em Andamento</a:t>
                      </a:r>
                      <a:endParaRPr lang="pt-B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 smtClean="0"/>
                        <a:t>Não</a:t>
                      </a:r>
                      <a:r>
                        <a:rPr lang="pt-BR" sz="900" baseline="0" dirty="0" smtClean="0"/>
                        <a:t> Atendida</a:t>
                      </a:r>
                      <a:endParaRPr lang="pt-B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 smtClean="0"/>
                        <a:t>Não Iniciada</a:t>
                      </a:r>
                      <a:endParaRPr lang="pt-B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 smtClean="0"/>
                        <a:t>Parcialmente Atendida</a:t>
                      </a:r>
                      <a:endParaRPr lang="pt-B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 smtClean="0"/>
                        <a:t>Total Geral</a:t>
                      </a:r>
                      <a:endParaRPr lang="pt-BR" sz="9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Campus</a:t>
                      </a:r>
                      <a:r>
                        <a:rPr lang="pt-BR" sz="1400" baseline="0" dirty="0" smtClean="0"/>
                        <a:t> Parintins</a:t>
                      </a:r>
                      <a:endParaRPr lang="pt-B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PDA 2016 CPIN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31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62</a:t>
                      </a:r>
                      <a:endParaRPr lang="pt-BR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90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30304"/>
            <a:ext cx="82296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 – Análise Situacional do PDA 2016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6" y="2924944"/>
            <a:ext cx="1109251" cy="114595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4" t="18815" r="30679" b="4985"/>
          <a:stretch/>
        </p:blipFill>
        <p:spPr bwMode="auto">
          <a:xfrm>
            <a:off x="1763688" y="818006"/>
            <a:ext cx="6480720" cy="537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9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88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30304"/>
            <a:ext cx="82296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 – Análise Situacional do PDA 2016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6" y="2924944"/>
            <a:ext cx="1109251" cy="114595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r="40412" b="76495"/>
          <a:stretch/>
        </p:blipFill>
        <p:spPr>
          <a:xfrm>
            <a:off x="1525551" y="836711"/>
            <a:ext cx="4846649" cy="1378009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466978"/>
              </p:ext>
            </p:extLst>
          </p:nvPr>
        </p:nvGraphicFramePr>
        <p:xfrm>
          <a:off x="1542615" y="2894112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Aberta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Fechada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Total Geral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Campus Parintins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PDA</a:t>
                      </a:r>
                      <a:r>
                        <a:rPr lang="pt-BR" baseline="0" dirty="0" smtClean="0"/>
                        <a:t> 2016 CPIN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62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9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30304"/>
            <a:ext cx="82296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 – Análise Situacional do PDA 2016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5184"/>
            <a:ext cx="1109251" cy="114595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1" t="15993" r="30785" b="5830"/>
          <a:stretch/>
        </p:blipFill>
        <p:spPr bwMode="auto">
          <a:xfrm>
            <a:off x="1691680" y="680931"/>
            <a:ext cx="6408712" cy="554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8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30304"/>
            <a:ext cx="82296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 – Análise Situacional do PDA 2016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5184"/>
            <a:ext cx="1109251" cy="114595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t="15993" r="23694" b="5830"/>
          <a:stretch/>
        </p:blipFill>
        <p:spPr bwMode="auto">
          <a:xfrm>
            <a:off x="1475656" y="764704"/>
            <a:ext cx="6984776" cy="520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ta para a direita 7"/>
          <p:cNvSpPr/>
          <p:nvPr/>
        </p:nvSpPr>
        <p:spPr>
          <a:xfrm>
            <a:off x="461179" y="3645024"/>
            <a:ext cx="1158493" cy="108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740790" y="1124744"/>
            <a:ext cx="17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 pela Atenção! 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35" y="3032845"/>
            <a:ext cx="3230551" cy="28504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2051720" y="5013176"/>
            <a:ext cx="5107581" cy="864096"/>
            <a:chOff x="2051720" y="5013176"/>
            <a:chExt cx="5107581" cy="864096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5013176"/>
              <a:ext cx="5107581" cy="864096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178" y="5335087"/>
              <a:ext cx="1432251" cy="398169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6303" y="5393362"/>
              <a:ext cx="828000" cy="271636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5085184"/>
              <a:ext cx="1243148" cy="648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76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30304"/>
            <a:ext cx="82296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I - Avaliação do acompanhamento das Metas do Termo de Acordos e Metas (TAM) e PDI;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291542"/>
              </p:ext>
            </p:extLst>
          </p:nvPr>
        </p:nvGraphicFramePr>
        <p:xfrm>
          <a:off x="539554" y="1484784"/>
          <a:ext cx="8147247" cy="3096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784"/>
                <a:gridCol w="639784"/>
                <a:gridCol w="3767902"/>
                <a:gridCol w="1512086"/>
                <a:gridCol w="1587691"/>
              </a:tblGrid>
              <a:tr h="3870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ITEM (TAM)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Acadêmicos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 smtClean="0">
                          <a:effectLst/>
                        </a:rPr>
                        <a:t>INDICADORES IFAM – Fonte SISTEC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 smtClean="0">
                          <a:effectLst/>
                        </a:rPr>
                        <a:t>EXERCÍCIO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70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2015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 smtClean="0">
                          <a:effectLst/>
                        </a:rPr>
                        <a:t>2016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0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>
                          <a:effectLst/>
                        </a:rPr>
                        <a:t>Índice </a:t>
                      </a:r>
                      <a:r>
                        <a:rPr lang="pt-BR" sz="1100" u="none" strike="noStrike" dirty="0">
                          <a:effectLst/>
                        </a:rPr>
                        <a:t>de Eficiência da </a:t>
                      </a:r>
                      <a:r>
                        <a:rPr lang="pt-BR" sz="1100" u="none" strike="noStrike" dirty="0" smtClean="0">
                          <a:effectLst/>
                        </a:rPr>
                        <a:t>Instituição (Meta 80,00%)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85,07</a:t>
                      </a:r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83,30%</a:t>
                      </a:r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3501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5040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Relação alunos matriculados em relação a força de </a:t>
                      </a:r>
                      <a:r>
                        <a:rPr lang="pt-BR" sz="1100" u="none" strike="noStrike" dirty="0" smtClean="0">
                          <a:effectLst/>
                        </a:rPr>
                        <a:t>trabalho (Meta=20)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21,70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22,49</a:t>
                      </a:r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350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Percentual de vagas em cursos </a:t>
                      </a:r>
                      <a:r>
                        <a:rPr lang="pt-BR" sz="1100" u="none" strike="noStrike" dirty="0" smtClean="0">
                          <a:effectLst/>
                        </a:rPr>
                        <a:t>técnicos (meta 50%)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81,09</a:t>
                      </a:r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83,73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0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0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Percentual de vagas em cursos de formação de </a:t>
                      </a:r>
                      <a:r>
                        <a:rPr lang="pt-BR" sz="1100" u="none" strike="noStrike" dirty="0" smtClean="0">
                          <a:effectLst/>
                        </a:rPr>
                        <a:t>Professores (Meta 20%)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5,97%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4,44%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0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Percentual de vagas em cursos </a:t>
                      </a:r>
                      <a:r>
                        <a:rPr lang="pt-BR" sz="1100" u="none" strike="noStrike" dirty="0" smtClean="0">
                          <a:effectLst/>
                        </a:rPr>
                        <a:t>PROEJA (Meta 10%)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457200" y="5085184"/>
            <a:ext cx="8147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cs typeface="Arial" panose="020B0604020202020204" pitchFamily="34" charset="0"/>
              </a:rPr>
              <a:t>As fórmulas para apresentação desses indicadores estão nos itens de 1 a 5</a:t>
            </a:r>
            <a:r>
              <a:rPr lang="pt-BR" sz="1600" dirty="0" smtClean="0">
                <a:cs typeface="Arial" panose="020B0604020202020204" pitchFamily="34" charset="0"/>
              </a:rPr>
              <a:t> </a:t>
            </a:r>
            <a:r>
              <a:rPr lang="pt-BR" sz="1600" dirty="0">
                <a:cs typeface="Arial" panose="020B0604020202020204" pitchFamily="34" charset="0"/>
              </a:rPr>
              <a:t>do TAM – Termo de Acordo e </a:t>
            </a:r>
            <a:r>
              <a:rPr lang="pt-BR" sz="1600" dirty="0" smtClean="0">
                <a:cs typeface="Arial" panose="020B0604020202020204" pitchFamily="34" charset="0"/>
              </a:rPr>
              <a:t>Metas</a:t>
            </a:r>
            <a:r>
              <a:rPr lang="pt-BR" sz="1600" dirty="0"/>
              <a:t>.</a:t>
            </a:r>
          </a:p>
          <a:p>
            <a:endParaRPr lang="pt-BR" sz="1600" dirty="0"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895575"/>
              </p:ext>
            </p:extLst>
          </p:nvPr>
        </p:nvGraphicFramePr>
        <p:xfrm>
          <a:off x="1835696" y="4581128"/>
          <a:ext cx="6851104" cy="256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4416"/>
                <a:gridCol w="1512168"/>
                <a:gridCol w="1594520"/>
              </a:tblGrid>
              <a:tr h="256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Forma de acesso ao ensino </a:t>
                      </a:r>
                      <a:r>
                        <a:rPr lang="pt-BR" sz="1100" u="none" strike="noStrike" dirty="0" err="1">
                          <a:effectLst/>
                        </a:rPr>
                        <a:t>Tecnico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processo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seletivo-prova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processo seletivo-prova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8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" y="30336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30304"/>
            <a:ext cx="82296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I - Avaliação do acompanhamento das Metas do Termo de Acordos e Metas (TAM) e PDI;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441810"/>
              </p:ext>
            </p:extLst>
          </p:nvPr>
        </p:nvGraphicFramePr>
        <p:xfrm>
          <a:off x="179513" y="1844824"/>
          <a:ext cx="8495979" cy="3212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2348"/>
                <a:gridCol w="3947279"/>
                <a:gridCol w="1315141"/>
                <a:gridCol w="1181492"/>
                <a:gridCol w="1449719"/>
              </a:tblGrid>
              <a:tr h="542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Ord.</a:t>
                      </a:r>
                      <a:endParaRPr lang="pt-BR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Título do Projeto</a:t>
                      </a:r>
                      <a:endParaRPr lang="pt-BR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Coordenador</a:t>
                      </a:r>
                      <a:endParaRPr lang="pt-BR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Orientador</a:t>
                      </a:r>
                      <a:endParaRPr lang="pt-BR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Bolsista</a:t>
                      </a:r>
                      <a:endParaRPr lang="pt-BR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26703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effectLst/>
                        </a:rPr>
                        <a:t>INTEGRAÇÃO LAVOURA-PECUÁRIA NA REGIÃO DO BAIXO AMAZONAS: UMA ALTERNATIVA PARA O DESENVOLVIMENTO DA AGROPECUÁRIA REGIONAL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Lucas Vinicius Andrade Oliveira</a:t>
                      </a:r>
                      <a:endParaRPr lang="pt-BR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Érika Cristina Dias de Oliveira</a:t>
                      </a:r>
                      <a:endParaRPr lang="pt-BR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effectLst/>
                        </a:rPr>
                        <a:t>Sara Machado Gonçalves</a:t>
                      </a:r>
                      <a:endParaRPr lang="pt-BR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effectLst/>
                        </a:rPr>
                        <a:t>Thiago Reis Bitencourt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26334" y="1406178"/>
            <a:ext cx="82381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Programa de Apoio ao Desenvolvimento Científico e de Inovação Tecnológica (PADCIT)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327058" y="899428"/>
            <a:ext cx="250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dirty="0" smtClean="0"/>
              <a:t>PESQUISA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87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1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30304"/>
            <a:ext cx="82296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I - Avaliação do acompanhamento das Metas do Termo de Acordos e Metas (TAM) e PDI;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488391"/>
              </p:ext>
            </p:extLst>
          </p:nvPr>
        </p:nvGraphicFramePr>
        <p:xfrm>
          <a:off x="3275857" y="620688"/>
          <a:ext cx="5868143" cy="6048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579"/>
                <a:gridCol w="2750105"/>
                <a:gridCol w="916271"/>
                <a:gridCol w="823156"/>
                <a:gridCol w="1010032"/>
              </a:tblGrid>
              <a:tr h="37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 dirty="0">
                          <a:effectLst/>
                        </a:rPr>
                        <a:t>Ord.</a:t>
                      </a:r>
                      <a:endParaRPr lang="pt-BR" sz="7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Título do Projeto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Orientador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Coorientador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Bolsista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</a:tr>
              <a:tr h="378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Peixes comerciais de Parintins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Mizael dos Santos Seixas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-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Ariel Valente da Silva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</a:tr>
              <a:tr h="567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2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EnventIF: Um aplicativo para auxiliar participantes e organizadores de eventos do IFAM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 dirty="0">
                          <a:effectLst/>
                        </a:rPr>
                        <a:t>David Brito Ramos</a:t>
                      </a:r>
                      <a:endParaRPr lang="pt-BR" sz="7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-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Thaís de Souza Quaresma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</a:tr>
              <a:tr h="756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3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 dirty="0">
                          <a:effectLst/>
                        </a:rPr>
                        <a:t>Irrigador Solar e sua aplicação na cultura de hortaliças na Região do Baixo Amazonas no município de Parintins</a:t>
                      </a:r>
                      <a:endParaRPr lang="pt-BR" sz="7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Patrik Marques dos Santos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 dirty="0">
                          <a:effectLst/>
                        </a:rPr>
                        <a:t>Lucas </a:t>
                      </a:r>
                      <a:r>
                        <a:rPr lang="pt-BR" sz="600" dirty="0" err="1">
                          <a:effectLst/>
                        </a:rPr>
                        <a:t>Vinicus</a:t>
                      </a:r>
                      <a:r>
                        <a:rPr lang="pt-BR" sz="600" dirty="0">
                          <a:effectLst/>
                        </a:rPr>
                        <a:t> Andrade Oliveira</a:t>
                      </a:r>
                      <a:endParaRPr lang="pt-BR" sz="7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Sebastião Marcolino de Souza Júnior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</a:tr>
              <a:tr h="13231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4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ESTRATÉGIA COMPETITIVA EM LANCHONETES DO LADO AZUL DA PRAÇA DOS BOIS, CIDADE DE PARINTINS-AM: Eficácia das estratégias para conquistar e fidelizar clientes, e a influência das medidas adotadas no faturamento do negócio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 dirty="0">
                          <a:effectLst/>
                        </a:rPr>
                        <a:t>Gerson Teixeira Cardoso Filho</a:t>
                      </a:r>
                      <a:endParaRPr lang="pt-BR" sz="7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Elieder de Oliveira Farias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Naldreson Alves dos Santos Souza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</a:tr>
              <a:tr h="756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5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Mapeamento e análise ambiental de três nascentes na área urbana e de expansão urbana da cidade de Parintins-AM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Marcus Wilson T. Lopes Cursino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Arqleydsson de Lima Pinheiro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Patrícia Jacaúna Consentine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</a:tr>
              <a:tr h="13231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6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MODELOS MATEMÁTICOS APLICADOS À PRODUÇÃO: UM ESTUDO DE CASO EM UMA EMPRESA DO DISTRITO INDUSTRIAL DE PARINTINS SOBRE A PRODUÇÃO E VENDA DE BLOCOS DE CONCRETO UTILIZADOS NA CONSTRUÇÃO CIVIL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Euderley de Castro Nunes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-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Josué Osmar Lima Alfaia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</a:tr>
              <a:tr h="567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7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Densidade de estocagem para cultivo de camarão de água doce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Mizael dos Santos Seixas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Eyner Godinho de Andrade</a:t>
                      </a:r>
                      <a:endParaRPr lang="pt-BR" sz="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600" dirty="0">
                          <a:effectLst/>
                        </a:rPr>
                        <a:t>José Pessoa Nunes</a:t>
                      </a:r>
                      <a:endParaRPr lang="pt-BR" sz="7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01" marR="25001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1450668"/>
            <a:ext cx="2808312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Processo Seletivo do Programa Institucional de Bolsas de Iniciação Científica do IFAM</a:t>
            </a:r>
            <a:endParaRPr lang="pt-BR" sz="11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" y="30336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30304"/>
            <a:ext cx="82296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I - Avaliação do acompanhamento das Metas do Termo de Acordos e Metas (TAM) e PDI;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821140"/>
              </p:ext>
            </p:extLst>
          </p:nvPr>
        </p:nvGraphicFramePr>
        <p:xfrm>
          <a:off x="1331641" y="908717"/>
          <a:ext cx="7704855" cy="5760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941"/>
                <a:gridCol w="3610881"/>
                <a:gridCol w="1203062"/>
                <a:gridCol w="1080802"/>
                <a:gridCol w="1326169"/>
              </a:tblGrid>
              <a:tr h="8736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 dirty="0">
                          <a:effectLst/>
                        </a:rPr>
                        <a:t>8</a:t>
                      </a:r>
                      <a:endParaRPr lang="pt-BR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 dirty="0">
                          <a:effectLst/>
                        </a:rPr>
                        <a:t>Algoritmo Premium como elemento motivador para o ensino de algoritmos</a:t>
                      </a:r>
                      <a:endParaRPr lang="pt-BR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Lia Alessandra da Silva Martins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-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Larissa de Souza Monsalve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</a:tr>
              <a:tr h="666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9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Linguagem de Programação Java: O funcionamento da linguagem de programação Java e a sua aplicação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Hudson da Silva Castro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Eliéder de Oliveira Farias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Rosemere Marques Monteiro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</a:tr>
              <a:tr h="666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10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A influência da marca na compra de refrigerante em Parintins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Ricardo Santos Fonseca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-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Felipe Nascimento Marques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</a:tr>
              <a:tr h="666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11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Avaliação da qualidade do pescado salgado seco comercializado na Feira do Paulo Corrêa em Parintins-AM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Eyner Godinho de Andrade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Mizael dos Santos Seixas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Gislayne Ribeiro Serrão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</a:tr>
              <a:tr h="666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12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Avaliação da satisfação do usuário do Serviço Público de Saúde na cidade de Parintins/AM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Gerson Teixeira Cardoso Flho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Ricardo Santos Fonseca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Ihasmim Costa dos Reis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</a:tr>
              <a:tr h="666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13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Os números em nossa vida: Fatos curiosos sobre números presentes em nosso cotidiano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Yury dos Santos Bezerra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Bruno Lopes dos Reis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Ellen Cristina Veloso Porto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</a:tr>
              <a:tr h="666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14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Avaliação do nível de proteína bruta para o camarão canela cultivados em tanques rede no município de Parintins - AM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Eyner Godinho de Andrade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Mizael dos Santos Seixas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Gustavo dos Santos Ferreira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</a:tr>
              <a:tr h="8885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15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A etnomatemática na construção de móveis para embarcações no baixo Amazonas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Yury dos Santos Bezerra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Bruno Lopes dos Reis</a:t>
                      </a:r>
                      <a:endParaRPr lang="pt-BR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800" dirty="0">
                          <a:effectLst/>
                        </a:rPr>
                        <a:t>Marcus Vinícius Ribeiro de Souza </a:t>
                      </a:r>
                      <a:endParaRPr lang="pt-BR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002" marR="3200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7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30304"/>
            <a:ext cx="82296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II - Apresentação dos Indicadores 2016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39752" y="89942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PROGRAMAS E PROJETOS DE EXTENSÃO</a:t>
            </a:r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280038"/>
              </p:ext>
            </p:extLst>
          </p:nvPr>
        </p:nvGraphicFramePr>
        <p:xfrm>
          <a:off x="251521" y="1556793"/>
          <a:ext cx="8712968" cy="187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6020"/>
                <a:gridCol w="2228474"/>
                <a:gridCol w="2228474"/>
              </a:tblGrid>
              <a:tr h="2498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TÍTULO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COORDENADOR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ÁREA TEMÁTICA*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447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Clube da Música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Wender da Silva Garcia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Educação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47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IFAM Centro de Idiomas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Rosângela Telma de Jesus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Educação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47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Combate a </a:t>
                      </a:r>
                      <a:r>
                        <a:rPr lang="pt-BR" sz="900" u="none" strike="noStrike" dirty="0" smtClean="0">
                          <a:effectLst/>
                        </a:rPr>
                        <a:t>Dengue uma</a:t>
                      </a:r>
                      <a:r>
                        <a:rPr lang="pt-BR" sz="900" u="none" strike="noStrike" baseline="0" dirty="0" smtClean="0">
                          <a:effectLst/>
                        </a:rPr>
                        <a:t> ação de todos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Romison de Souza Teixeira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Educação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47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Lançamento de Foguetes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Francisca Moraes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Educação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47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Horta na Escola: Ciência em Redes de Informação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Marcelo Ramos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Educação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947891"/>
              </p:ext>
            </p:extLst>
          </p:nvPr>
        </p:nvGraphicFramePr>
        <p:xfrm>
          <a:off x="287524" y="4293096"/>
          <a:ext cx="8568952" cy="1656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5621"/>
                <a:gridCol w="2395621"/>
                <a:gridCol w="1888855"/>
                <a:gridCol w="1888855"/>
              </a:tblGrid>
              <a:tr h="3728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COORDENADOR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ÁREA TEMÁTICA*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TIPO *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CARGA HORÁRIA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9903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Rodrigo Soares Maués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Educação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IV MOSTRA DE EXTENSÃO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32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426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Rogério Nakauth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Educação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r>
                        <a:rPr lang="pt-BR" sz="900" u="none" strike="noStrike" dirty="0" smtClean="0">
                          <a:effectLst/>
                        </a:rPr>
                        <a:t>I SEMINÁRIO DO NUPA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24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319084" y="367638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EVENTOS DE EXTENSÃO COM RECURSOS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4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30304"/>
            <a:ext cx="82296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II - Apresentação dos Indicadores 2016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059832" y="1087533"/>
            <a:ext cx="262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ESTÁGIO E PCCT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58868"/>
              </p:ext>
            </p:extLst>
          </p:nvPr>
        </p:nvGraphicFramePr>
        <p:xfrm>
          <a:off x="500037" y="1484784"/>
          <a:ext cx="8208914" cy="4752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1224"/>
                <a:gridCol w="982086"/>
                <a:gridCol w="961367"/>
                <a:gridCol w="845339"/>
                <a:gridCol w="795614"/>
                <a:gridCol w="911642"/>
                <a:gridCol w="911642"/>
              </a:tblGrid>
              <a:tr h="77277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ESTÁGIO OBRIGATÓRIO OU PCCT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375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CURSO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N° ESTUDANTES MATRICULADOS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N° ESTUDANTES ENCAMINHADOS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N° ESTUDANTES QUE CONCLUÍRAM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63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Estágio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PCCT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Estágio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PCCT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Estágio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PCCT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638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TÉCNICO EM AGROPECUÁRIA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46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46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638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TÉCNICO EM ADMINISTRAÇÃO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71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71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39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638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TÉCNICO EM INFORMÁTICA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31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31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35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638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TÉCNICO EM MEIO AMBIENTE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638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TÉCNICO EM RECURSOS PESQUEIROS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638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TÉCNICO EM REDES DE COMPUTADOES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3753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TÉCNICO EM AGENTE COMUNITÁRIO DE SAÚDE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7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30304"/>
            <a:ext cx="82296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II - Apresentação dos Indicadores 2016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135905"/>
              </p:ext>
            </p:extLst>
          </p:nvPr>
        </p:nvGraphicFramePr>
        <p:xfrm>
          <a:off x="971600" y="633461"/>
          <a:ext cx="7200799" cy="5690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6410"/>
                <a:gridCol w="3255155"/>
                <a:gridCol w="887770"/>
                <a:gridCol w="986411"/>
                <a:gridCol w="1085053"/>
              </a:tblGrid>
              <a:tr h="56774">
                <a:tc grid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400" dirty="0">
                          <a:effectLst/>
                          <a:highlight>
                            <a:srgbClr val="D3D3D3"/>
                          </a:highlight>
                        </a:rPr>
                        <a:t>Indicadores</a:t>
                      </a:r>
                      <a:endParaRPr lang="pt-BR" sz="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400" dirty="0">
                          <a:effectLst/>
                          <a:highlight>
                            <a:srgbClr val="D3D3D3"/>
                          </a:highlight>
                        </a:rPr>
                        <a:t>Exercícios</a:t>
                      </a:r>
                      <a:endParaRPr lang="pt-BR" sz="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6173">
                <a:tc gridSpan="2"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400" dirty="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pt-BR" sz="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  <a:highlight>
                            <a:srgbClr val="D3D3D3"/>
                          </a:highlight>
                        </a:rPr>
                        <a:t>2016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  <a:highlight>
                            <a:srgbClr val="D3D3D3"/>
                          </a:highlight>
                        </a:rPr>
                        <a:t>2015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  <a:highlight>
                            <a:srgbClr val="D3D3D3"/>
                          </a:highlight>
                        </a:rPr>
                        <a:t>2014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</a:tr>
              <a:tr h="340474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400" dirty="0">
                          <a:effectLst/>
                        </a:rPr>
                        <a:t>Acadêmicos</a:t>
                      </a:r>
                      <a:endParaRPr lang="pt-BR" sz="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  <a:highlight>
                            <a:srgbClr val="D3D3D3"/>
                          </a:highlight>
                        </a:rPr>
                        <a:t>Relação Candidato/Vaga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  <a:highlight>
                            <a:srgbClr val="D3D3D3"/>
                          </a:highlight>
                        </a:rPr>
                        <a:t>4,14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  <a:highlight>
                            <a:srgbClr val="D3D3D3"/>
                          </a:highlight>
                        </a:rPr>
                        <a:t>6,09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  <a:highlight>
                            <a:srgbClr val="D3D3D3"/>
                          </a:highlight>
                        </a:rPr>
                        <a:t>3,67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</a:tr>
              <a:tr h="2827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  <a:highlight>
                            <a:srgbClr val="D3D3D3"/>
                          </a:highlight>
                        </a:rPr>
                        <a:t>Relação Ingressos/Aluno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  <a:highlight>
                            <a:srgbClr val="D3D3D3"/>
                          </a:highlight>
                        </a:rPr>
                        <a:t>46,10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  <a:highlight>
                            <a:srgbClr val="D3D3D3"/>
                          </a:highlight>
                        </a:rPr>
                        <a:t>29,5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  <a:highlight>
                            <a:srgbClr val="D3D3D3"/>
                          </a:highlight>
                        </a:rPr>
                        <a:t>29,09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</a:tr>
              <a:tr h="2827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  <a:highlight>
                            <a:srgbClr val="D3D3D3"/>
                          </a:highlight>
                        </a:rPr>
                        <a:t>Relação Concluintes/Aluno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  <a:highlight>
                            <a:srgbClr val="D3D3D3"/>
                          </a:highlight>
                        </a:rPr>
                        <a:t>29,50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  <a:highlight>
                            <a:srgbClr val="D3D3D3"/>
                          </a:highlight>
                        </a:rPr>
                        <a:t>12,85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  <a:highlight>
                            <a:srgbClr val="D3D3D3"/>
                          </a:highlight>
                        </a:rPr>
                        <a:t>41,15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</a:tr>
              <a:tr h="2827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  <a:highlight>
                            <a:srgbClr val="D3D3D3"/>
                          </a:highlight>
                        </a:rPr>
                        <a:t>Índice de Eficiência Acadêmica – Concluintes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  <a:highlight>
                            <a:srgbClr val="D3D3D3"/>
                          </a:highlight>
                        </a:rPr>
                        <a:t>93,18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  <a:highlight>
                            <a:srgbClr val="D3D3D3"/>
                          </a:highlight>
                        </a:rPr>
                        <a:t>74,39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  <a:highlight>
                            <a:srgbClr val="D3D3D3"/>
                          </a:highlight>
                        </a:rPr>
                        <a:t>93,79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</a:tr>
              <a:tr h="2827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  <a:highlight>
                            <a:srgbClr val="D3D3D3"/>
                          </a:highlight>
                        </a:rPr>
                        <a:t>Índice de Retenção do Fluxo Escolar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  <a:highlight>
                            <a:srgbClr val="D3D3D3"/>
                          </a:highlight>
                        </a:rPr>
                        <a:t>6,08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  <a:highlight>
                            <a:srgbClr val="D3D3D3"/>
                          </a:highlight>
                        </a:rPr>
                        <a:t>12,81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  <a:highlight>
                            <a:srgbClr val="D3D3D3"/>
                          </a:highlight>
                        </a:rPr>
                        <a:t>13,54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</a:tr>
              <a:tr h="2827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  <a:highlight>
                            <a:srgbClr val="D3D3D3"/>
                          </a:highlight>
                        </a:rPr>
                        <a:t>Relação de Alunos/Docente em Tempo Integral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  <a:highlight>
                            <a:srgbClr val="D3D3D3"/>
                          </a:highlight>
                        </a:rPr>
                        <a:t>20,36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  <a:highlight>
                            <a:srgbClr val="D3D3D3"/>
                          </a:highlight>
                        </a:rPr>
                        <a:t>24,19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  <a:highlight>
                            <a:srgbClr val="D3D3D3"/>
                          </a:highlight>
                        </a:rPr>
                        <a:t>33,21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</a:tr>
              <a:tr h="452345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400">
                          <a:effectLst/>
                        </a:rPr>
                        <a:t>Administrativos</a:t>
                      </a:r>
                      <a:endParaRPr lang="pt-BR" sz="5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</a:rPr>
                        <a:t>Gastos Correntes por Aluno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</a:rPr>
                        <a:t>-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6.913,41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</a:rPr>
                        <a:t>8.172,82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</a:tr>
              <a:tr h="2827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</a:rPr>
                        <a:t>Percentual de Gastos com Pessoal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77,23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71,30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</a:tr>
              <a:tr h="2827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</a:rPr>
                        <a:t>Percentual de Gastos com outros Custeios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18,60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23,94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</a:tr>
              <a:tr h="2827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</a:rPr>
                        <a:t>Percentual de Gastos com Investimentos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10,57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4,76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</a:tr>
              <a:tr h="283928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400">
                          <a:effectLst/>
                        </a:rPr>
                        <a:t>Socioeconômico</a:t>
                      </a:r>
                      <a:endParaRPr lang="pt-BR" sz="500">
                        <a:effectLst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400">
                          <a:effectLst/>
                        </a:rPr>
                        <a:t/>
                      </a:r>
                      <a:br>
                        <a:rPr lang="pt-BR" sz="400">
                          <a:effectLst/>
                        </a:rPr>
                      </a:br>
                      <a:r>
                        <a:rPr lang="pt-BR" sz="400">
                          <a:effectLst/>
                        </a:rPr>
                        <a:t> </a:t>
                      </a:r>
                      <a:endParaRPr lang="pt-BR" sz="5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</a:rPr>
                        <a:t>Número de Alunos Matriculados por Renda per Capita Familiar (0 – 0,5SM)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</a:rPr>
                        <a:t>35,71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57,95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</a:tr>
              <a:tr h="4390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Número de Alunos Matriculados por Renda per Capita Familiar (0,5 – 1SM) 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</a:rPr>
                        <a:t>23,04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30,54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</a:tr>
              <a:tr h="4390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Número de Alunos Matriculados por Renda per Capita Familiar (1 – 1,5SM) 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23,45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9,81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</a:tr>
              <a:tr h="4390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Número de Alunos Matriculados por Renda per Capita Familiar (1,5 – 2,5SM) 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9,92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1,49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</a:tr>
              <a:tr h="4390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Número de Alunos Matriculados por Renda per Capita Familiar (2,5 – 3SM) 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7,87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0,16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</a:tr>
              <a:tr h="22617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400">
                          <a:effectLst/>
                        </a:rPr>
                        <a:t>Gestão de Pessoas</a:t>
                      </a:r>
                      <a:endParaRPr lang="pt-BR" sz="5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</a:rPr>
                        <a:t>Índice de Titulação do Corpo Docente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</a:rPr>
                        <a:t>3,37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>
                          <a:effectLst/>
                        </a:rPr>
                        <a:t>3,28</a:t>
                      </a:r>
                      <a:endParaRPr lang="pt-BR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t-BR" sz="1000" dirty="0">
                          <a:effectLst/>
                        </a:rPr>
                        <a:t>3,28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0459" marR="3045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2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30304"/>
            <a:ext cx="8229600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Avaliação das tratativas de fragilidades encontradas na Avaliação de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(Pontos fracos e ameaças)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(Auto Avaliação)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861370"/>
            <a:ext cx="7677670" cy="536797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84176" y="6075460"/>
            <a:ext cx="7821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https://public.tableau.com/profile/publish/PDA2016AVALIAO/PDA2016AVALIAO#!/publish-confirm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323528" y="5373216"/>
            <a:ext cx="834965" cy="108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1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1346</Words>
  <Application>Microsoft Office PowerPoint</Application>
  <PresentationFormat>Apresentação na tela (4:3)</PresentationFormat>
  <Paragraphs>370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Karoline da Silveira Cabral</dc:creator>
  <cp:lastModifiedBy>IFAM</cp:lastModifiedBy>
  <cp:revision>78</cp:revision>
  <dcterms:created xsi:type="dcterms:W3CDTF">2015-11-17T19:48:28Z</dcterms:created>
  <dcterms:modified xsi:type="dcterms:W3CDTF">2017-02-23T17:04:32Z</dcterms:modified>
</cp:coreProperties>
</file>