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notesSlides/notesSlide11.xml" ContentType="application/vnd.openxmlformats-officedocument.presentationml.notesSlide+xml"/>
  <Override PartName="/ppt/notesSlides/_rels/notesSlide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23.jpeg" ContentType="image/jpeg"/>
  <Override PartName="/ppt/media/image8.png" ContentType="image/png"/>
  <Override PartName="/ppt/media/image10.jpeg" ContentType="image/jpe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jpeg" ContentType="image/jpeg"/>
  <Override PartName="/ppt/media/image22.png" ContentType="image/png"/>
  <Override PartName="/ppt/media/image24.png" ContentType="image/png"/>
  <Override PartName="/ppt/media/image25.jpeg" ContentType="image/jpeg"/>
  <Override PartName="/ppt/media/image26.png" ContentType="image/png"/>
  <Override PartName="/ppt/media/image27.jpeg" ContentType="image/jpeg"/>
  <Override PartName="/ppt/media/image28.png" ContentType="image/png"/>
  <Override PartName="/ppt/media/image29.png" ContentType="image/png"/>
  <Override PartName="/ppt/media/image32.png" ContentType="image/png"/>
  <Override PartName="/ppt/media/image30.jpeg" ContentType="image/jpeg"/>
  <Override PartName="/ppt/media/image31.png" ContentType="image/png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
</Relationships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Coluna B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spPr>
              <a:solidFill>
                <a:srgbClr val="83caff"/>
              </a:solidFill>
              <a:ln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showLegendKey val="0"/>
              <c:showVal val="0"/>
              <c:showCatName val="0"/>
              <c:showSerName val="0"/>
              <c:showPercent val="0"/>
            </c:dLbl>
            <c:dLbl>
              <c:idx val="4"/>
              <c:showLegendKey val="0"/>
              <c:showVal val="0"/>
              <c:showCatName val="0"/>
              <c:showSerName val="0"/>
              <c:showPercent val="0"/>
            </c:dLbl>
            <c:dLbl>
              <c:idx val="5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6"/>
                <c:pt idx="0">
                  <c:v>ATENDIDA</c:v>
                </c:pt>
                <c:pt idx="1">
                  <c:v>CANCELADA</c:v>
                </c:pt>
                <c:pt idx="2">
                  <c:v>CONCLUIDA</c:v>
                </c:pt>
                <c:pt idx="3">
                  <c:v>ANAO ATENDIDA</c:v>
                </c:pt>
                <c:pt idx="4">
                  <c:v>NAO INCIADA</c:v>
                </c:pt>
                <c:pt idx="5">
                  <c:v>PARCIALMENTE ATENDIDA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11</c:v>
                </c:pt>
                <c:pt idx="1">
                  <c:v>1</c:v>
                </c:pt>
                <c:pt idx="2">
                  <c:v>19</c:v>
                </c:pt>
                <c:pt idx="3">
                  <c:v>1</c:v>
                </c:pt>
                <c:pt idx="4">
                  <c:v>16</c:v>
                </c:pt>
                <c:pt idx="5">
                  <c:v>1</c:v>
                </c:pt>
              </c:numCache>
            </c:numRef>
          </c:val>
        </c:ser>
        <c:firstSliceAng val="0"/>
      </c:pieChart>
      <c:spPr>
        <a:noFill/>
        <a:ln>
          <a:solidFill>
            <a:srgbClr val="b3b3b3"/>
          </a:solidFill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solidFill>
      <a:srgbClr val="ffffff"/>
    </a:solidFill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spPr>
              <a:solidFill>
                <a:srgbClr val="ff420e"/>
              </a:solidFill>
              <a:ln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ABERTAS</c:v>
                </c:pt>
                <c:pt idx="1">
                  <c:v>FECHADAS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16</c:v>
                </c:pt>
                <c:pt idx="1">
                  <c:v>49</c:v>
                </c:pt>
              </c:numCache>
            </c:numRef>
          </c:val>
        </c:ser>
        <c:firstSliceAng val="0"/>
      </c:pieChart>
      <c:spPr>
        <a:noFill/>
        <a:ln>
          <a:solidFill>
            <a:srgbClr val="b3b3b3"/>
          </a:solidFill>
        </a:ln>
      </c:spPr>
    </c:plotArea>
    <c:legend>
      <c:legendPos val="r"/>
      <c:overlay val="0"/>
      <c:spPr>
        <a:noFill/>
        <a:ln>
          <a:noFill/>
        </a:ln>
      </c:spPr>
    </c:legend>
    <c:plotVisOnly val="1"/>
  </c:chart>
  <c:spPr>
    <a:solidFill>
      <a:srgbClr val="ffffff"/>
    </a:solidFill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DD22934D-10F2-4682-9D91-30F3199C2ABC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7548299-E074-4A8A-9A58-1F21715D1486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jpe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jpeg"/><Relationship Id="rId3" Type="http://schemas.openxmlformats.org/officeDocument/2006/relationships/chart" Target="../charts/chart3.xml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jpeg"/><Relationship Id="rId3" Type="http://schemas.openxmlformats.org/officeDocument/2006/relationships/image" Target="../media/image28.png"/><Relationship Id="rId4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image" Target="../media/image30.jpeg"/><Relationship Id="rId3" Type="http://schemas.openxmlformats.org/officeDocument/2006/relationships/chart" Target="../charts/chart4.xml"/><Relationship Id="rId4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m 3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14" name="CustomShape 1"/>
          <p:cNvSpPr/>
          <p:nvPr/>
        </p:nvSpPr>
        <p:spPr>
          <a:xfrm>
            <a:off x="323640" y="4725000"/>
            <a:ext cx="8819640" cy="103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39º COLDI – AVALIAÇÃO DA GESTÃO – 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1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PROPLAD-DIPLAN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Imagem 2" descr=""/>
          <p:cNvPicPr/>
          <p:nvPr/>
        </p:nvPicPr>
        <p:blipFill>
          <a:blip r:embed="rId2"/>
          <a:stretch/>
        </p:blipFill>
        <p:spPr>
          <a:xfrm>
            <a:off x="2198520" y="1989000"/>
            <a:ext cx="4818600" cy="1338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 additive="repl">
                                        <p:cTn id="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50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IV – Análise Situacional do PDA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1" name="Imagem 6" descr=""/>
          <p:cNvPicPr/>
          <p:nvPr/>
        </p:nvPicPr>
        <p:blipFill>
          <a:blip r:embed="rId2"/>
          <a:stretch/>
        </p:blipFill>
        <p:spPr>
          <a:xfrm>
            <a:off x="107640" y="2523960"/>
            <a:ext cx="1108440" cy="1145160"/>
          </a:xfrm>
          <a:prstGeom prst="rect">
            <a:avLst/>
          </a:prstGeom>
          <a:ln>
            <a:noFill/>
          </a:ln>
        </p:spPr>
      </p:pic>
      <p:graphicFrame>
        <p:nvGraphicFramePr>
          <p:cNvPr id="152" name="Table 2"/>
          <p:cNvGraphicFramePr/>
          <p:nvPr/>
        </p:nvGraphicFramePr>
        <p:xfrm>
          <a:off x="2109960" y="1488600"/>
          <a:ext cx="5075280" cy="4739400"/>
        </p:xfrm>
        <a:graphic>
          <a:graphicData uri="http://schemas.openxmlformats.org/drawingml/2006/table">
            <a:tbl>
              <a:tblPr/>
              <a:tblGrid>
                <a:gridCol w="2537640"/>
                <a:gridCol w="2538000"/>
              </a:tblGrid>
              <a:tr h="444600">
                <a:tc gridSpan="2">
                  <a:txBody>
                    <a:bodyPr lIns="90000" rIns="90000" tIns="46800" bIns="46800"/>
                    <a:p>
                      <a:r>
                        <a:rPr b="1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DEMANDA POR SITUAÇÃO</a:t>
                      </a:r>
                      <a:endParaRPr b="1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44460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ATENDIDA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4460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CANCELADA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4460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CONCLUÍDA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19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44460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NÃO ATENDIDA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4460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NÃO INICIADA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60588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PARCIALMENTE ATENDIDA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4568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TOTAL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49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8" dur="indefinite" restart="never" nodeType="tmRoot">
          <p:childTnLst>
            <p:seq>
              <p:cTn id="2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54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IV – Análise Situacional do PDA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Imagem 6" descr=""/>
          <p:cNvPicPr/>
          <p:nvPr/>
        </p:nvPicPr>
        <p:blipFill>
          <a:blip r:embed="rId2"/>
          <a:stretch/>
        </p:blipFill>
        <p:spPr>
          <a:xfrm>
            <a:off x="398160" y="2925000"/>
            <a:ext cx="1108440" cy="1145160"/>
          </a:xfrm>
          <a:prstGeom prst="rect">
            <a:avLst/>
          </a:prstGeom>
          <a:ln>
            <a:noFill/>
          </a:ln>
        </p:spPr>
      </p:pic>
      <p:graphicFrame>
        <p:nvGraphicFramePr>
          <p:cNvPr id="156" name=""/>
          <p:cNvGraphicFramePr/>
          <p:nvPr/>
        </p:nvGraphicFramePr>
        <p:xfrm>
          <a:off x="1728360" y="2448360"/>
          <a:ext cx="5759640" cy="32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7" name="Table 2"/>
          <p:cNvGraphicFramePr/>
          <p:nvPr/>
        </p:nvGraphicFramePr>
        <p:xfrm>
          <a:off x="2559960" y="1332000"/>
          <a:ext cx="3289680" cy="419400"/>
        </p:xfrm>
        <a:graphic>
          <a:graphicData uri="http://schemas.openxmlformats.org/drawingml/2006/table">
            <a:tbl>
              <a:tblPr/>
              <a:tblGrid>
                <a:gridCol w="3290040"/>
              </a:tblGrid>
              <a:tr h="41940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DEMANDA POR SITUAÇÃO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0" dur="indefinite" restart="never" nodeType="tmRoot">
          <p:childTnLst>
            <p:seq>
              <p:cTn id="3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IV – Análise Situacional do PDA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0" name="Imagem 6" descr=""/>
          <p:cNvPicPr/>
          <p:nvPr/>
        </p:nvPicPr>
        <p:blipFill>
          <a:blip r:embed="rId2"/>
          <a:stretch/>
        </p:blipFill>
        <p:spPr>
          <a:xfrm>
            <a:off x="398160" y="2925000"/>
            <a:ext cx="1108440" cy="1145160"/>
          </a:xfrm>
          <a:prstGeom prst="rect">
            <a:avLst/>
          </a:prstGeom>
          <a:ln>
            <a:noFill/>
          </a:ln>
        </p:spPr>
      </p:pic>
      <p:pic>
        <p:nvPicPr>
          <p:cNvPr id="161" name="Imagem 3" descr=""/>
          <p:cNvPicPr/>
          <p:nvPr/>
        </p:nvPicPr>
        <p:blipFill>
          <a:blip r:embed="rId3"/>
          <a:stretch/>
        </p:blipFill>
        <p:spPr>
          <a:xfrm>
            <a:off x="1525680" y="836640"/>
            <a:ext cx="7294320" cy="5257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2" dur="indefinite" restart="never" nodeType="tmRoot">
          <p:childTnLst>
            <p:seq>
              <p:cTn id="3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63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IV – Análise Situacional do PDA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4" name="Imagem 6" descr=""/>
          <p:cNvPicPr/>
          <p:nvPr/>
        </p:nvPicPr>
        <p:blipFill>
          <a:blip r:embed="rId2"/>
          <a:stretch/>
        </p:blipFill>
        <p:spPr>
          <a:xfrm>
            <a:off x="0" y="5085360"/>
            <a:ext cx="1108440" cy="1145160"/>
          </a:xfrm>
          <a:prstGeom prst="rect">
            <a:avLst/>
          </a:prstGeom>
          <a:ln>
            <a:noFill/>
          </a:ln>
        </p:spPr>
      </p:pic>
      <p:sp>
        <p:nvSpPr>
          <p:cNvPr id="165" name="CustomShape 2"/>
          <p:cNvSpPr/>
          <p:nvPr/>
        </p:nvSpPr>
        <p:spPr>
          <a:xfrm>
            <a:off x="2772000" y="1080000"/>
            <a:ext cx="3312000" cy="57600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DEMANDAS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6" name=""/>
          <p:cNvGraphicFramePr/>
          <p:nvPr/>
        </p:nvGraphicFramePr>
        <p:xfrm>
          <a:off x="2808360" y="1944000"/>
          <a:ext cx="5759640" cy="32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7" name="Table 3"/>
          <p:cNvGraphicFramePr/>
          <p:nvPr/>
        </p:nvGraphicFramePr>
        <p:xfrm>
          <a:off x="1368000" y="4824000"/>
          <a:ext cx="3095640" cy="955440"/>
        </p:xfrm>
        <a:graphic>
          <a:graphicData uri="http://schemas.openxmlformats.org/drawingml/2006/table">
            <a:tbl>
              <a:tblPr/>
              <a:tblGrid>
                <a:gridCol w="1548000"/>
                <a:gridCol w="804960"/>
              </a:tblGrid>
              <a:tr h="34992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ABERTAS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992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FECHADAS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49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4" dur="indefinite" restart="never" nodeType="tmRoot">
          <p:childTnLst>
            <p:seq>
              <p:cTn id="3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Imagem 4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69" name="CustomShape 1"/>
          <p:cNvSpPr/>
          <p:nvPr/>
        </p:nvSpPr>
        <p:spPr>
          <a:xfrm>
            <a:off x="3748680" y="1124640"/>
            <a:ext cx="1712520" cy="27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pt-BR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Obrigado pela Atenção!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0" name="Imagem 7" descr=""/>
          <p:cNvPicPr/>
          <p:nvPr/>
        </p:nvPicPr>
        <p:blipFill>
          <a:blip r:embed="rId2"/>
          <a:stretch/>
        </p:blipFill>
        <p:spPr>
          <a:xfrm>
            <a:off x="2990160" y="3033000"/>
            <a:ext cx="3229920" cy="284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6" dur="indefinite" restart="never" nodeType="tmRoot">
          <p:childTnLst>
            <p:seq>
              <p:cTn id="3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17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Temas a serem apresentados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2483640" y="1340640"/>
            <a:ext cx="6219000" cy="295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TEMA I - </a:t>
            </a: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Avaliação do acompanhamento das Metas do Termo de Acordos e Metas (TAM) e PDI 2014-  2018;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TEMA II - </a:t>
            </a: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Apresentação dos Indicadores referentes ao 1º e 2º Semestre de 2016;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TEMA III - </a:t>
            </a: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Avaliação das tratativas de fragilidades encontradas na Avaliação de 2015 (Pontos fracos e ameaças);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TEMA IV - </a:t>
            </a: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Apresentação da Situação das Demandas do PDA2016 por situação (Em andamento, Concluídas, Atendida, Parcialmente atendida Não atendida, Rejeitada e Canceladas).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2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Picture 2" descr=""/>
          <p:cNvPicPr/>
          <p:nvPr/>
        </p:nvPicPr>
        <p:blipFill>
          <a:blip r:embed="rId2"/>
          <a:stretch/>
        </p:blipFill>
        <p:spPr>
          <a:xfrm>
            <a:off x="169200" y="1980720"/>
            <a:ext cx="2327400" cy="2057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2" dur="indefinite" restart="never" nodeType="tmRoot">
          <p:childTnLst>
            <p:seq>
              <p:cTn id="1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21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TEMA I - Avaliação do acompanhamento das Metas do Termo de Acordos e Metas (TAM) e PDI;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2" name="Table 2"/>
          <p:cNvGraphicFramePr/>
          <p:nvPr/>
        </p:nvGraphicFramePr>
        <p:xfrm>
          <a:off x="539640" y="1484640"/>
          <a:ext cx="8146440" cy="3095640"/>
        </p:xfrm>
        <a:graphic>
          <a:graphicData uri="http://schemas.openxmlformats.org/drawingml/2006/table">
            <a:tbl>
              <a:tblPr/>
              <a:tblGrid>
                <a:gridCol w="639720"/>
                <a:gridCol w="639720"/>
                <a:gridCol w="3767760"/>
                <a:gridCol w="1512000"/>
                <a:gridCol w="1587600"/>
              </a:tblGrid>
              <a:tr h="311400">
                <a:tc row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ITEM (TAM)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9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Acadêmicos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INDICADORES IFAM – Fonte SISTEC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grid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EXERCÍCIO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3668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2015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1140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 rowSpan="2"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Índice de Eficiência da Instituição (Meta 80,00%)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85,07 %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83,30%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08720">
                <a:tc rowSpan="3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</a:tr>
              <a:tr h="405720">
                <a:tc vMerge="1"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Relação alunos matriculados em relação a força de trabalho (Meta=20)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21,70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22,49 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337320">
                <a:tc vMerge="1"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Percentual de vagas em cursos técnicos (meta 50%)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81,09 %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row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83,73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31140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43668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Percentual de vagas em cursos de formação de Professores (Meta 20%)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5,97%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4,44%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3668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Percentual de vagas em cursos PROEJA (Meta 10%)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5,08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1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3,90%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23" name="CustomShape 3"/>
          <p:cNvSpPr/>
          <p:nvPr/>
        </p:nvSpPr>
        <p:spPr>
          <a:xfrm>
            <a:off x="457200" y="5085360"/>
            <a:ext cx="8146440" cy="82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As fórmulas para apresentação desses indicadores estão nos itens de 1 a 5 do TAM – Termo de Acordo e Metas.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4" dur="indefinite" restart="never" nodeType="tmRoot">
          <p:childTnLst>
            <p:seq>
              <p:cTn id="1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TEMA II - Apresentação dos Indicadores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6" name="Table 2"/>
          <p:cNvGraphicFramePr/>
          <p:nvPr/>
        </p:nvGraphicFramePr>
        <p:xfrm>
          <a:off x="360000" y="1052640"/>
          <a:ext cx="8351640" cy="5811840"/>
        </p:xfrm>
        <a:graphic>
          <a:graphicData uri="http://schemas.openxmlformats.org/drawingml/2006/table">
            <a:tbl>
              <a:tblPr/>
              <a:tblGrid>
                <a:gridCol w="1467720"/>
                <a:gridCol w="4712040"/>
                <a:gridCol w="723240"/>
                <a:gridCol w="723240"/>
                <a:gridCol w="725400"/>
              </a:tblGrid>
              <a:tr h="216720">
                <a:tc gridSpan="2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Indicadores (IFAM – Fonte SISTEC)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 gridSpan="3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Exercícios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 gridSpan="2"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2014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2015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2016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 rowSpan="6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Acadêmicos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Relação Candidato/Vaga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2,3 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1,04 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1,6 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Relação Ingressos/Aluno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--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51,31 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--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Relação Concluintes/Aluno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52,8%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18,30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Índice de Eficiência Acadêmica – Concluintes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70,00 %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91,03%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---%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Índice de retenção escolar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26,4,%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--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26748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Relação alunos/docente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--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24,36%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216720">
                <a:tc rowSpan="4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Administrativos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Gastos Correntes por Aluno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Não se aplica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1672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63,33 %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66,14%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0" rIns="0" tIns="0" bIns="0"/>
                    <a:p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Não se aplica</a:t>
                      </a:r>
                      <a:endParaRPr b="0" lang="pt-BR" sz="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216720"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0" rIns="0" tIns="0" bIns="0"/>
                    <a:p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Não se aplica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254880"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0" rIns="0" tIns="0" bIns="0"/>
                    <a:p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Não se aplica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303840">
                <a:tc rowSpan="5"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Socioeconômico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Número de Alunos Matriculados por Renda per Capita Familiar (0 – 0,5SM)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57,95 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35,71 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0384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30,54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23,04 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30384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9,81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23,45 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30384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1,49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9,92 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30384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0,16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7,87 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>
                    <a:solidFill>
                      <a:srgbClr val="729fcf"/>
                    </a:solidFill>
                  </a:tcPr>
                </a:tc>
              </a:tr>
              <a:tr h="471960"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Gestão de Pessoas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Índice de Titulação do Corpo Docente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 </a:t>
                      </a: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3,09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3,30 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9360" rIns="9360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3,40 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27" name="CustomShape 3"/>
          <p:cNvSpPr/>
          <p:nvPr/>
        </p:nvSpPr>
        <p:spPr>
          <a:xfrm>
            <a:off x="1584000" y="5976000"/>
            <a:ext cx="1800000" cy="216000"/>
          </a:xfrm>
          <a:prstGeom prst="flowChartProcess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pt-B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Dados ainda em revisão para possível correção</a:t>
            </a:r>
            <a:endParaRPr b="0" lang="pt-BR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6" dur="indefinite" restart="never" nodeType="tmRoot">
          <p:childTnLst>
            <p:seq>
              <p:cTn id="1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III - Avaliação das tratativas de fragilidades encontradas na Avaliação de 2015 (Pontos fracos e ameaças) (Foco Reitoria)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864000" y="972000"/>
            <a:ext cx="4752000" cy="1152000"/>
          </a:xfrm>
          <a:prstGeom prst="flowChartProcess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Análise SWOT - CMA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Somente 09 servidores responderam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 respostas = 4,41% dos servidores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1" name="Table 3"/>
          <p:cNvGraphicFramePr/>
          <p:nvPr/>
        </p:nvGraphicFramePr>
        <p:xfrm>
          <a:off x="864000" y="2232000"/>
          <a:ext cx="6037200" cy="936000"/>
        </p:xfrm>
        <a:graphic>
          <a:graphicData uri="http://schemas.openxmlformats.org/drawingml/2006/table">
            <a:tbl>
              <a:tblPr/>
              <a:tblGrid>
                <a:gridCol w="1354680"/>
                <a:gridCol w="907560"/>
                <a:gridCol w="705960"/>
                <a:gridCol w="862920"/>
                <a:gridCol w="851760"/>
                <a:gridCol w="862920"/>
                <a:gridCol w="491760"/>
              </a:tblGrid>
              <a:tr h="490680">
                <a:tc>
                  <a:txBody>
                    <a:bodyPr lIns="90000" rIns="90000" tIns="46800" bIns="46800"/>
                    <a:p>
                      <a:r>
                        <a:rPr b="0" lang="pt-BR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Pontos fortes</a:t>
                      </a:r>
                      <a:endParaRPr b="0" lang="pt-BR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992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12,5%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62,5%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25,0%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Table 4"/>
          <p:cNvGraphicFramePr/>
          <p:nvPr/>
        </p:nvGraphicFramePr>
        <p:xfrm>
          <a:off x="864360" y="3168360"/>
          <a:ext cx="6038280" cy="841320"/>
        </p:xfrm>
        <a:graphic>
          <a:graphicData uri="http://schemas.openxmlformats.org/drawingml/2006/table">
            <a:tbl>
              <a:tblPr/>
              <a:tblGrid>
                <a:gridCol w="1354680"/>
                <a:gridCol w="907560"/>
                <a:gridCol w="705960"/>
                <a:gridCol w="862920"/>
                <a:gridCol w="851760"/>
                <a:gridCol w="862920"/>
                <a:gridCol w="492480"/>
              </a:tblGrid>
              <a:tr h="491040">
                <a:tc>
                  <a:txBody>
                    <a:bodyPr lIns="90000" rIns="90000" tIns="46800" bIns="46800"/>
                    <a:p>
                      <a:r>
                        <a:rPr b="0" lang="pt-BR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Pontos fracos</a:t>
                      </a:r>
                      <a:endParaRPr b="0" lang="pt-BR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5028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25,0%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37,5%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37,5%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8" dur="indefinite" restart="never" nodeType="tmRoot">
          <p:childTnLst>
            <p:seq>
              <p:cTn id="1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34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III - Avaliação das tratativas de fragilidades encontradas na Avaliação de 2015 (Pontos fracos e ameaças) CMA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827640" y="1484640"/>
          <a:ext cx="7704360" cy="3524040"/>
        </p:xfrm>
        <a:graphic>
          <a:graphicData uri="http://schemas.openxmlformats.org/drawingml/2006/table">
            <a:tbl>
              <a:tblPr/>
              <a:tblGrid>
                <a:gridCol w="5136480"/>
                <a:gridCol w="2568240"/>
              </a:tblGrid>
              <a:tr h="928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Fragilidade Pontos Fracos  (Erro amostral de 8%)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Resultado (Soma de Conceitos Regular+Bom+Ótimo)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Controle de demandas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33,0%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Capacitação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70,0%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Bem estar do Servidor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70,53%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Incentivo a pesquisa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25,00%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Planejamento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75,0%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Recursos Humanos Limitados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65,26%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 gridSpan="2"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Houver melhorias nestas fragilidades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  <p:pic>
        <p:nvPicPr>
          <p:cNvPr id="136" name="Imagem 7" descr=""/>
          <p:cNvPicPr/>
          <p:nvPr/>
        </p:nvPicPr>
        <p:blipFill>
          <a:blip r:embed="rId2"/>
          <a:stretch/>
        </p:blipFill>
        <p:spPr>
          <a:xfrm>
            <a:off x="0" y="5013000"/>
            <a:ext cx="1004040" cy="1210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0" dur="indefinite" restart="never" nodeType="tmRoot">
          <p:childTnLst>
            <p:seq>
              <p:cTn id="2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38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III - Avaliação das tratativas de fragilidades encontradas na Avaliação de 2015 (Pontos fracos e ameaças) CMA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9" name="Imagem 7" descr=""/>
          <p:cNvPicPr/>
          <p:nvPr/>
        </p:nvPicPr>
        <p:blipFill>
          <a:blip r:embed="rId2"/>
          <a:stretch/>
        </p:blipFill>
        <p:spPr>
          <a:xfrm>
            <a:off x="0" y="5013000"/>
            <a:ext cx="1004040" cy="1210680"/>
          </a:xfrm>
          <a:prstGeom prst="rect">
            <a:avLst/>
          </a:prstGeom>
          <a:ln>
            <a:noFill/>
          </a:ln>
        </p:spPr>
      </p:pic>
      <p:graphicFrame>
        <p:nvGraphicFramePr>
          <p:cNvPr id="140" name="Table 2"/>
          <p:cNvGraphicFramePr/>
          <p:nvPr/>
        </p:nvGraphicFramePr>
        <p:xfrm>
          <a:off x="1004760" y="1412640"/>
          <a:ext cx="7704360" cy="3639960"/>
        </p:xfrm>
        <a:graphic>
          <a:graphicData uri="http://schemas.openxmlformats.org/drawingml/2006/table">
            <a:tbl>
              <a:tblPr/>
              <a:tblGrid>
                <a:gridCol w="5136480"/>
                <a:gridCol w="2568240"/>
              </a:tblGrid>
              <a:tr h="928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Fragilidade Ameaças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Resultado (Soma de Conceitos Regular+Bom+Ótimo)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Andamento das Obras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--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Andamento de Projetos de Engenharia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r>
                        <a:rPr b="0" lang="pt-B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--</a:t>
                      </a:r>
                      <a:endParaRPr b="0" lang="pt-BR" sz="2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Limitação de Recursos Financeiros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b="0" lang="pt-B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--</a:t>
                      </a:r>
                      <a:endParaRPr b="0" lang="pt-BR" sz="2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Logística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r>
                        <a:rPr b="0" lang="pt-B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--</a:t>
                      </a:r>
                      <a:endParaRPr b="0" lang="pt-BR" sz="2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Permanência do Servidor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b="0" lang="pt-BR" sz="2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--</a:t>
                      </a:r>
                      <a:endParaRPr b="0" lang="pt-BR" sz="2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28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28760">
                <a:tc gridSpan="2"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 hMerge="1"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2" dur="indefinite" restart="never" nodeType="tmRoot">
          <p:childTnLst>
            <p:seq>
              <p:cTn id="2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42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III - Avaliação das tratativas de fragilidades encontradas na Avaliação de 2015 (Pontos fracos, ameaças) (Auto Avaliação) CMA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3" name="Imagem 3" descr=""/>
          <p:cNvPicPr/>
          <p:nvPr/>
        </p:nvPicPr>
        <p:blipFill>
          <a:blip r:embed="rId2"/>
          <a:stretch/>
        </p:blipFill>
        <p:spPr>
          <a:xfrm>
            <a:off x="899640" y="861480"/>
            <a:ext cx="7677000" cy="5367240"/>
          </a:xfrm>
          <a:prstGeom prst="rect">
            <a:avLst/>
          </a:prstGeom>
          <a:ln>
            <a:noFill/>
          </a:ln>
        </p:spPr>
      </p:pic>
      <p:sp>
        <p:nvSpPr>
          <p:cNvPr id="144" name="CustomShape 2"/>
          <p:cNvSpPr/>
          <p:nvPr/>
        </p:nvSpPr>
        <p:spPr>
          <a:xfrm>
            <a:off x="784080" y="6075360"/>
            <a:ext cx="7821000" cy="303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https://public.tableau.com/profile/publish/PDA2016AVALIAO/PDA2016AVALIAO#!/publish-confirm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4" dur="indefinite" restart="never" nodeType="tmRoot">
          <p:childTnLst>
            <p:seq>
              <p:cTn id="2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Imagem 1" descr=""/>
          <p:cNvPicPr/>
          <p:nvPr/>
        </p:nvPicPr>
        <p:blipFill>
          <a:blip r:embed="rId1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  <p:sp>
        <p:nvSpPr>
          <p:cNvPr id="146" name="CustomShape 1"/>
          <p:cNvSpPr/>
          <p:nvPr/>
        </p:nvSpPr>
        <p:spPr>
          <a:xfrm>
            <a:off x="457200" y="130320"/>
            <a:ext cx="82288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 IV – Análise Situacional do PDA 2016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Imagem 6" descr=""/>
          <p:cNvPicPr/>
          <p:nvPr/>
        </p:nvPicPr>
        <p:blipFill>
          <a:blip r:embed="rId2"/>
          <a:stretch/>
        </p:blipFill>
        <p:spPr>
          <a:xfrm>
            <a:off x="179640" y="2421000"/>
            <a:ext cx="1460160" cy="1508400"/>
          </a:xfrm>
          <a:prstGeom prst="rect">
            <a:avLst/>
          </a:prstGeom>
          <a:ln>
            <a:noFill/>
          </a:ln>
        </p:spPr>
      </p:pic>
      <p:graphicFrame>
        <p:nvGraphicFramePr>
          <p:cNvPr id="148" name="Table 2"/>
          <p:cNvGraphicFramePr/>
          <p:nvPr/>
        </p:nvGraphicFramePr>
        <p:xfrm>
          <a:off x="2109960" y="2113200"/>
          <a:ext cx="5075280" cy="719280"/>
        </p:xfrm>
        <a:graphic>
          <a:graphicData uri="http://schemas.openxmlformats.org/drawingml/2006/table">
            <a:tbl>
              <a:tblPr/>
              <a:tblGrid>
                <a:gridCol w="2537640"/>
                <a:gridCol w="2538000"/>
              </a:tblGrid>
              <a:tr h="71964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AÇÕES PLANEJADAS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AÇÕES NÃO PLANEJADAS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19640"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            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61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           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04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6" dur="indefinite" restart="never" nodeType="tmRoot">
          <p:childTnLst>
            <p:seq>
              <p:cTn id="2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Application>LibreOffice/5.2.3.3$Windows_x86 LibreOffice_project/d54a8868f08a7b39642414cf2c8ef2f228f780cf</Application>
  <Words>552</Words>
  <Paragraphs>147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2015-11-17T19:48:28Z</dcterms:created>
  <dc:creator>Anne Karoline da Silveira Cabral</dc:creator>
  <dc:description/>
  <dc:language>pt-BR</dc:language>
  <cp:lastModifiedBy/>
  <dcterms:modified xsi:type="dcterms:W3CDTF">2017-02-23T12:29:26Z</dcterms:modified>
  <cp:revision>52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