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0" r:id="rId6"/>
    <p:sldId id="272" r:id="rId7"/>
    <p:sldId id="274" r:id="rId8"/>
    <p:sldId id="273" r:id="rId9"/>
    <p:sldId id="275" r:id="rId10"/>
    <p:sldId id="25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722790164887202"/>
          <c:y val="7.348720512535644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Demandas por Situação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A4-465B-ADCB-7297000D90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BA4-465B-ADCB-7297000D90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A4-465B-ADCB-7297000D90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A4-465B-ADCB-7297000D90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BA4-465B-ADCB-7297000D90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BA4-465B-ADCB-7297000D90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A4-465B-ADCB-7297000D90F7}"/>
              </c:ext>
            </c:extLst>
          </c:dPt>
          <c:dLbls>
            <c:dLbl>
              <c:idx val="0"/>
              <c:layout>
                <c:manualLayout>
                  <c:x val="1.3210219977467153E-2"/>
                  <c:y val="-1.10230807688034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4676827440851432E-2"/>
                  <c:y val="-1.10230807688034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Planilha1!$A$2:$A$8</c:f>
              <c:strCache>
                <c:ptCount val="7"/>
                <c:pt idx="0">
                  <c:v>Atendidas</c:v>
                </c:pt>
                <c:pt idx="1">
                  <c:v>Cancelada</c:v>
                </c:pt>
                <c:pt idx="2">
                  <c:v>Concluída</c:v>
                </c:pt>
                <c:pt idx="3">
                  <c:v>Em andamento</c:v>
                </c:pt>
                <c:pt idx="4">
                  <c:v>Não atendida</c:v>
                </c:pt>
                <c:pt idx="5">
                  <c:v>Não iniciada</c:v>
                </c:pt>
                <c:pt idx="6">
                  <c:v>Parcialmente atendida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>
                  <c:v>3</c:v>
                </c:pt>
                <c:pt idx="1">
                  <c:v>16</c:v>
                </c:pt>
                <c:pt idx="2">
                  <c:v>55</c:v>
                </c:pt>
                <c:pt idx="3">
                  <c:v>32</c:v>
                </c:pt>
                <c:pt idx="4">
                  <c:v>14</c:v>
                </c:pt>
                <c:pt idx="5">
                  <c:v>25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A4-465B-ADCB-7297000D9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722790164887202"/>
          <c:y val="7.348720512535644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Demandas por Situação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A4-465B-ADCB-7297000D90F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BA4-465B-ADCB-7297000D90F7}"/>
              </c:ext>
            </c:extLst>
          </c:dPt>
          <c:dLbls>
            <c:dLbl>
              <c:idx val="0"/>
              <c:layout>
                <c:manualLayout>
                  <c:x val="1.3210219977467153E-2"/>
                  <c:y val="-1.10230807688034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A4-465B-ADCB-7297000D90F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BA4-465B-ADCB-7297000D90F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A4-465B-ADCB-7297000D90F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BA4-465B-ADCB-7297000D90F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4676827440851432E-2"/>
                  <c:y val="-1.10230807688034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BA4-465B-ADCB-7297000D90F7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Planilha1!$A$2:$A$3</c:f>
              <c:strCache>
                <c:ptCount val="2"/>
                <c:pt idx="0">
                  <c:v>Abertas</c:v>
                </c:pt>
                <c:pt idx="1">
                  <c:v>Fechadas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25</c:v>
                </c:pt>
                <c:pt idx="1">
                  <c:v>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A4-465B-ADCB-7297000D9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722790164887202"/>
          <c:y val="7.348720512535644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Desempenho Orçamentário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A4-465B-ADCB-7297000D90F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BA4-465B-ADCB-7297000D90F7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A4-465B-ADCB-7297000D90F7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A4-465B-ADCB-7297000D90F7}"/>
              </c:ext>
            </c:extLst>
          </c:dPt>
          <c:dLbls>
            <c:dLbl>
              <c:idx val="0"/>
              <c:layout>
                <c:manualLayout>
                  <c:x val="1.3210219977467153E-2"/>
                  <c:y val="-1.10230807688034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BA4-465B-ADCB-7297000D90F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A4-465B-ADCB-7297000D90F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BA4-465B-ADCB-7297000D90F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4676827440851432E-2"/>
                  <c:y val="-1.102308076880346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BA4-465B-ADCB-7297000D90F7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Planilha1!$A$2:$A$5</c:f>
              <c:strCache>
                <c:ptCount val="4"/>
                <c:pt idx="0">
                  <c:v>Custeio</c:v>
                </c:pt>
                <c:pt idx="1">
                  <c:v>Investimento</c:v>
                </c:pt>
                <c:pt idx="2">
                  <c:v>Assistência Estudantil</c:v>
                </c:pt>
                <c:pt idx="3">
                  <c:v>Capacitação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1189807.33</c:v>
                </c:pt>
                <c:pt idx="1">
                  <c:v>140545.29999999999</c:v>
                </c:pt>
                <c:pt idx="2">
                  <c:v>563496.31000000006</c:v>
                </c:pt>
                <c:pt idx="3">
                  <c:v>48061.78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A4-465B-ADCB-7297000D9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7-02-21T14:39:30.53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5 0,'0'-6'140,"27"6"-124,-1 0 0,1 0-16,26 0 15,-27 0 1,0 0-1,1-6-15,-1 6 16,1 0-16,26 0 16,0 0-1,-27 0-15,1 0 16,-1 0 0,27 0-16,-27 0 0,1 0 15,-1 0 16,1 0-31,-1 0 16,1 0-16,-1 0 16,1 0-16,52 0 15,-53 0-15,1 0 0,-1 0 32,1 0-32,26 0 15,-27 0 1,1 0-16,-1 0 31,1 0-31,25 0 16,-25 0-16,52 0 15,-26 0 1,-26 0-16,26 0 16,-27 0-1,27 0-15,0 0 16,0 0-1,-27 6-15,1-6 16,-1 0-16,1 6 0,26-6 16,-27 0 15,0 0-15,1 0-16,-1 0 15,27 0 1,-26 0-16,26 7 15,-27-7 1,27 0 0,-26 0-1,25 6 1,-25-6 0,26 0 15,-27 0-16,27 0 1,-26 0 0,-1 0 15,1 0-15,-1 0-1,0 0 16,1 0-31,-1 0 32,1 0-32,-1 0 15,1 0 1,-1 0-16,1 0 16,-1 0-16,1 0 15,-1 0-15,1 0 16,25 0-1,-25 0-15,-1 0 0,1 0 16,-1 0-16,1 0 31,26 0-15,0 0-16,-27 0 16,0 0-16,27 0 15,-26 0 1,-1 0-1,1 0-15,26 0 16,0 0 0,0 0-16,26 0 15,-53 0 1,1 0 0,26 0-16,-27 0 15,1 0-15,-1 0 16,1 0-16,-1 0 31,0 0-31,1 0 16,-1 0-1,1 0-15,26 0 32,-27 0-32,1 0 15,26 0-15,0 0 16,-1 0-16,1 0 15,-26 0 1,-1 0-16,27 0 16,-26 0-16,78 0 15,-52 0-15,0 0 16,0 0-16,-26 0 16,26 0-16,-27 0 15,27 0-15,-27 0 16,27 0-16,-26 0 15,-1 0-15,1 0 0,-1 0 32,1 0-1,-1 0 0,1 0-15,-1 0-16,0 0 15,1 0-15,-1 0 16,1 0-16,-1 0 16,27 0-1,-26 0-15,-1 0 16,27 0-16,-26 0 16,25 0-1,-25 0-15,26 0 0,-27 0 16,1 0-1,-1 0 1,1 0 15,-1 0-31,1 0 16,-1 0 0,27 0-1,-27 0 16,27 0 1,-26 0-17,-1 0 17,1 0-17,-1 0 1,1 0-1,26 0-15,-27 0 16,0 0-16,1 0 16,-1 0 15,1 0-15,26 0-1,-27 0-15,1 0 16,-1 0-16,27 0 15,0 0 1,0 0-16,26 0 16,-26 0-16,0 0 15,0 0-15,-27 0 16,1 0-16,26 0 16,0 0-1,-27 0 16,1 0 1,26 0-17,-1 0 17,-25 0-17,26 0 1,-27 0-16,1 0 15,26 0 1,0 0 0,-27 0-1,27 0 17,-27 0-17,27 0-15,-26 0 16,26 0 15,-27 0-15,27 0 15,-26 0-15,-1 0-1,0 0 1,1 0-16,-1 0 15,27 0 1,0 0 0,-26 0-16,-1 0 15,27 0-15,-26 0 16,-1 0-16,0 0 16,1 0-16,-1 0 0,1 0 15,-1 0 1,27 0-16,-26 0 15,26 0-15,-27 0 16,0 0-16,1 0 16,-1 0-1,27 0 1,-26 0-16,26 0 16,0 0-1,-27 0 1,1 0-16,25 0 15,1 0-15,0 0 16,0 0 0,0 0-16,-26 0 15,25 0-15,-25 0 0,26 0 16,-27 0-16,1 0 16,26 0-1,-27 0 1,1 0-16,-1 0 15,1 0 1,-1 0 0,0 0-1,27 0 1,-26 0 0,52 0-1,-26 0 1,-26 0-16,-1 0 15,27 0-15,-27 0 16,27 0-16,-26 0 16,26 0-16,0 0 15,0 0 1,-1 0-16,1 0 16,0 0-1,0 0-15,27 0 0,-1 0 16,-26 0-16,0 0 0,0 0 31,0 0-31,0 0 16,-27 0-16,53 0 15,-52 0 1,26 0-16,-27 0 16,27 0-1,-26 0 16,-1 0-15,0 0-16,1 0 16,-1 0-1,27 0-15,0 0 16,-26 0 0,26 0-16,-27 0 15,27 0-15,-27 0 16,1 0-16,26 0 15,0 0-15,0 0 32,-27 0-32,1 0 15,-1 0-15,27 0 16,-27 0-16,27 0 0,-26 0 16,-1 0-1,27 0-15,-26 0 16,-1 0-1,27 0-15,0 0 16,-27 0-16,27 0 16,-26 0-1,26 0 1,-27 0-16,1 0 16,-1 0-16,0 0 15,1 0-15,-1 0 16,1 0 31,-1 0-32,1 0-15,-1 0 32,1 0-17,-1 0 1,1 0-1,26 0-15,-27 0 16,0 0 0,1 0-16,-1 0 15,27 0 1,-26 0 0,26 0-16,-27 0 31,1 0-16,-1 0-15,0 0 16,1 0-16,-1 0 16,1 0-1,-1 0 1,1 0 0,-1 0-1,1 0-15,-1 0 16,1 0-16,-1 0 15,27 0-15,-27 0 16,1 0-16,-1 0 16,27 0-16,-26 0 15,26 0 1,0 0 265,-1 0-265,1 0-1,-26 0-15,-1 0 32,1-6-1,-1 6-15,1 0-1,-1-7-15,1 7 16,-1 0 15,-26-6-31,27 6 141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7-02-21T14:50:44.274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0-63 0,'27'0'157,"-1"0"-157,27 0 15,-26 0-15,52 0 16,-26 0-16,0 0 15,26 0-15,-26-12 16,-26 12 0,-1 0-1,27 0-15,-27 0 16,1 0 0,26 0-16,0 0 15,-27 0-15,1 0 0,26 0 16,-27 0-1,0 0 1,1 0 0,-1 0-16,1 0 15,-1 0-15,1 0 16,52 0-16,-26 0 16,0 0-1,0 0-15,-27 0 16,27 0-16,-26 0 15,26 0-15,-27 0 16,1 0-16,-1 0 16,0 0-16,1 0 15,26 0-15,-27 0 16,27 0 0,-26 0-16,-1 0 15,1 0-15,26 0 16,-27 0-1,0 0-15,1 0 16,-1 0 0,-26-12-16,27 12 15,-1 0-15,1 0 16,-1 0-16,27 0 16,-26 0-16,25 0 15,-25 0-15,52 0 16,-52 0-16,52 0 15,1 0-15,-54 0 16,27 0 0,-27 0-16,54 0 15,-54 0-15,27 0 16,-26 0-16,-1 0 16,27 0-16,0 0 15,-27 0-15,54 0 16,-1 0-16,-52 0 15,52 0-15,-26 0 16,26 0-16,-26 0 16,0 0-16,0 0 15,0 0-15,0 0 16,-27 0-16,1 0 16,-1 0-16,54 0 15,-54 0 1,0 0 15,1 0-15,-1 0-1,1 0 48,-1 0-48,1 0 1,-1 0 0,1 0-16,-1 0 15,27 0 1,-27 0-16,1 0 16,-1 0-1,1 0 1,-1 0-1,27 0-15,0 0 16,0 0 0,0 0-16,-27 0 15,1 0-15,-1 0 16,27 0 15,-26 0-31,-1 0 16,1 0-1,-1 0 1,1 0 0,-1 0-1,0 0-15,1 0 16,26 0 0,-27 0-1,27 0-15,0 0 16,-26 0-1,26 0 1,-1 0-16,1 0 31,-26 0-31,-1 0 32,1 0-32,-1 0 15,27 0-15,-26 0 31,-1 0-31,0 0 16,1 0 0,26 0-16,-27 0 15,27 0 1,0 0-16,27 0 16,-28 0-1,-25 0-15,26 0 16,0 0-16,26 0 0,-26 0 15,0 0 1,26 0-16,-52 0 16,26 0-16,-27 0 15,54 0-15,-54 0 16,0 0-16,1 0 16,-1 0 15,1 0 0,-1 0 78,1 0-93,-1 0 0,27 0-1,-26 0-15,-1 0 0,0 0 16,54 0 0,-27 0-16,-27 0 15,27 0-15,-26 0 16,-1 0-1,1 0-15,25 0 16,-25 0 0,-1 0-1,1 0 1,-1 0-16,27 0 16,-26 0-1,-1 0 1,1 0-1,-1 0-15,0 0 16,1 0-16,-1 0 16,27 0-16,-26 0 31,-1 0-31,1 0 16,-1 0-16,27 0 15,0 0 1,-27 0-1,27 0-15,-26 0 16,-1 0 15,1 0-31,-1 0 16,27 0-16,-26 0 16,-1 0-1,0 0 1,1 0-16,-1 0 15,1 0-15,-1 0 16,27 0-16,-26 0 16,26 0-1,-27 0-15,27 0 16,0 0 0,0 0-16,-27 0 15,1 0-15,26 0 16,0 0-1,-27 0 1,53 0-16,-52 0 0,-1 0 16,1 0-1,-1 0-15,27 0 16,-26 0-16,26 0 16,-27 0-1,0 0-15,1 0 16,-1 12-16,1-12 15,-1 0-15,1 0 16,26 0 0,-27 12-1,1-12-15,-1 0 16,27 0 0,-27 0-16,1 0 15,-1 0-15,1 0 16,26 0-1,0 12-15,-27-12 32,1 0-17,-1 0-15,27 12 32,-27-12-17,27 11 16,-26-11-15,26 0-16,-27 0 0,1 0 16,25 0-1,-25 0 1,-1 0 0,1 0-1,-1 0-15,1 0 16,26 0-1,-27 0 48,1 0 78,-1 0-126,1 0 16,-1 0-31,0 0 16,1 0 31,-1 0 0,1 0 62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17-02-21T14:50:48.407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45 0,'26'0'250,"1"0"-234,-1 0-16,1 0 15,-1 0 17,1 0 15,-1 0-16,27 0-16,-26 0 1,-1 0 15,27 0 32,-27 0-16,27 0-16,-26 0-15,-1-23-1,1 23 1,-1 0-1,1 0 1,-1-23-16,1 23 31,-1 0 47,0 0-31,1 0 16,-1 0-48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B6FA-0625-4B6B-A424-B6FA84B4F25F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7E39-25EC-4DA7-AE67-2E61C85BC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6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27865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69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41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54671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0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2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9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20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1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14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.xml"/><Relationship Id="rId5" Type="http://schemas.openxmlformats.org/officeDocument/2006/relationships/image" Target="../media/image8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323528" y="4725144"/>
            <a:ext cx="88204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39º COLDI – AVALIAÇÃO DA GESTÃO –  2016</a:t>
            </a:r>
          </a:p>
          <a:p>
            <a:pPr algn="ctr"/>
            <a:r>
              <a:rPr lang="pt-BR" sz="3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TEFÉ</a:t>
            </a:r>
            <a:endParaRPr lang="pt-BR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34" y="1988841"/>
            <a:ext cx="4819141" cy="133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740790" y="1124744"/>
            <a:ext cx="17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Atenção! 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35" y="3032845"/>
            <a:ext cx="3230551" cy="285048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051720" y="5013176"/>
            <a:ext cx="5107581" cy="864096"/>
            <a:chOff x="2051720" y="5013176"/>
            <a:chExt cx="5107581" cy="864096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5013176"/>
              <a:ext cx="5107581" cy="864096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7178" y="5335087"/>
              <a:ext cx="1432251" cy="398169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303" y="5393362"/>
              <a:ext cx="828000" cy="271636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5085184"/>
              <a:ext cx="1243148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6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497269" y="1196752"/>
            <a:ext cx="6219794" cy="367240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do acompanhamento das Metas do Termo de Acordos e Metas (TAM) e PDI 2014-  2018;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dos Indicadores referentes ao 1º e 2º Semestre de 2016;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das tratativas de fragilidades encontradas na Avaliação de 2015 (Pontos fracos e ameaças);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Canceladas).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V –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Desempenho Orçamentário - 2016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  <p:pic>
        <p:nvPicPr>
          <p:cNvPr id="7" name="Picture 2" descr="Resultado de imagem para PA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" y="1980548"/>
            <a:ext cx="2328193" cy="2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9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 - Avaliação do acompanhamento das Metas do Termo de Acordos e Metas (TAM) e PDI;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066066"/>
              </p:ext>
            </p:extLst>
          </p:nvPr>
        </p:nvGraphicFramePr>
        <p:xfrm>
          <a:off x="539554" y="1484784"/>
          <a:ext cx="8147247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7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7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679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0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76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70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ITEM (TAM)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Acadêmicos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INDICADORES IFAM CAMPUS TEFÉ – Fonte SISTEC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EXERCÍCIO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Índice de Eficiência da Instituição (Meta 80,00%)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121,62%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101,73%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01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Relação alunos matriculados em relação a força de trabalho (Meta=20)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50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técnicos (meta 50%)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92,46%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de formação de Professores (Meta 20%)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PROEJA (Meta 10%)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57200" y="5085184"/>
            <a:ext cx="8147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</a:rPr>
              <a:t>As fórmulas para apresentação desses indicadores estão nos itens de 1 a 5 do TAM – Termo de Acordo e Metas</a:t>
            </a:r>
            <a:r>
              <a:rPr lang="pt-BR" sz="1600" dirty="0"/>
              <a:t>.</a:t>
            </a:r>
          </a:p>
          <a:p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II - Apresentação dos Indicadores 2016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001004"/>
              </p:ext>
            </p:extLst>
          </p:nvPr>
        </p:nvGraphicFramePr>
        <p:xfrm>
          <a:off x="1043608" y="1052736"/>
          <a:ext cx="7200801" cy="4681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6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238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38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38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19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Indicadores (IFAM Campus Tefé – Fonte SISTEC)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</a:rPr>
                        <a:t>Exercícios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7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800" b="1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2016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9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Acadêmicos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Candidato/Vaga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3,77 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Ingressos/Aluno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43,29%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65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Concluintes/Aluno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Eficiência Acadêmica – Concluintes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59,46%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Retenção do Fluxo Escolar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13,86%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46,40%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56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de Alunos/Docente em Tempo Integral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30,89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Administrativos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Gastos Correntes por 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-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Pessoal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-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outros Custeios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-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2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Investimentos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-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291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Socioeconômico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 – 0,5SM)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341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(0,5 – 1SM)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75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 – 1,5SM)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15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(1,5 – 2,5SM)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4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(2,5 – 3SM)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3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4845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Gestão de Pessoas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Titulação do Corpo Docente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2,96 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2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III - Avaliação das tratativas de fragilidades encontradas na Avaliação de 2015 (Pontos fracos e ameaças) (Foco Reitoria)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995134"/>
            <a:ext cx="8568952" cy="502615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Tinta 3"/>
              <p14:cNvContentPartPr/>
              <p14:nvPr/>
            </p14:nvContentPartPr>
            <p14:xfrm>
              <a:off x="495210" y="3391050"/>
              <a:ext cx="4848840" cy="38160"/>
            </p14:xfrm>
          </p:contentPart>
        </mc:Choice>
        <mc:Fallback xmlns="">
          <p:pic>
            <p:nvPicPr>
              <p:cNvPr id="4" name="Tinta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9210" y="3315810"/>
                <a:ext cx="4920840" cy="30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77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III - Avaliação das tratativas de fragilidades encontradas na Avaliação de 2015 (Pontos fracos e ameaças) (Auto Avaliação)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861370"/>
            <a:ext cx="7677670" cy="536797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784176" y="6075460"/>
            <a:ext cx="78216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https://public.tableau.com/profile/publish/PDA2016AVALIAO/PDA2016AVALIAO#!/publish-confirm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Tinta 2"/>
              <p14:cNvContentPartPr/>
              <p14:nvPr/>
            </p14:nvContentPartPr>
            <p14:xfrm>
              <a:off x="1266690" y="4705305"/>
              <a:ext cx="3667680" cy="47880"/>
            </p14:xfrm>
          </p:contentPart>
        </mc:Choice>
        <mc:Fallback xmlns="">
          <p:pic>
            <p:nvPicPr>
              <p:cNvPr id="3" name="Tinta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0690" y="4577145"/>
                <a:ext cx="373968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Tinta 6"/>
              <p14:cNvContentPartPr/>
              <p14:nvPr/>
            </p14:nvContentPartPr>
            <p14:xfrm>
              <a:off x="7286610" y="4438545"/>
              <a:ext cx="257400" cy="19440"/>
            </p14:xfrm>
          </p:contentPart>
        </mc:Choice>
        <mc:Fallback xmlns="">
          <p:pic>
            <p:nvPicPr>
              <p:cNvPr id="7" name="Tint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50610" y="4364745"/>
                <a:ext cx="329400" cy="16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81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IV – Análise Situacional do PDA 2016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88448" y="980728"/>
          <a:ext cx="876709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xmlns="" val="2597740649"/>
                    </a:ext>
                  </a:extLst>
                </a:gridCol>
                <a:gridCol w="1203642">
                  <a:extLst>
                    <a:ext uri="{9D8B030D-6E8A-4147-A177-3AD203B41FA5}">
                      <a16:colId xmlns:a16="http://schemas.microsoft.com/office/drawing/2014/main" xmlns="" val="3274854638"/>
                    </a:ext>
                  </a:extLst>
                </a:gridCol>
                <a:gridCol w="1163955">
                  <a:extLst>
                    <a:ext uri="{9D8B030D-6E8A-4147-A177-3AD203B41FA5}">
                      <a16:colId xmlns:a16="http://schemas.microsoft.com/office/drawing/2014/main" xmlns="" val="4089668334"/>
                    </a:ext>
                  </a:extLst>
                </a:gridCol>
                <a:gridCol w="1371046">
                  <a:extLst>
                    <a:ext uri="{9D8B030D-6E8A-4147-A177-3AD203B41FA5}">
                      <a16:colId xmlns:a16="http://schemas.microsoft.com/office/drawing/2014/main" xmlns="" val="369574523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327505458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319391382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90182132"/>
                    </a:ext>
                  </a:extLst>
                </a:gridCol>
                <a:gridCol w="695896">
                  <a:extLst>
                    <a:ext uri="{9D8B030D-6E8A-4147-A177-3AD203B41FA5}">
                      <a16:colId xmlns:a16="http://schemas.microsoft.com/office/drawing/2014/main" xmlns="" val="1255709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Atendida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Cancelada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Concluída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Em andamento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Não atendida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Não iniciada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Parcialmente atendida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904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10898043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/>
          <p:nvPr/>
        </p:nvGraphicFramePr>
        <p:xfrm>
          <a:off x="726491" y="2348880"/>
          <a:ext cx="769101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85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IV – Análise Situacional do PDA 2016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457297"/>
              </p:ext>
            </p:extLst>
          </p:nvPr>
        </p:nvGraphicFramePr>
        <p:xfrm>
          <a:off x="3076129" y="1005215"/>
          <a:ext cx="29917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xmlns="" val="2597740649"/>
                    </a:ext>
                  </a:extLst>
                </a:gridCol>
                <a:gridCol w="1203642">
                  <a:extLst>
                    <a:ext uri="{9D8B030D-6E8A-4147-A177-3AD203B41FA5}">
                      <a16:colId xmlns:a16="http://schemas.microsoft.com/office/drawing/2014/main" xmlns="" val="3274854638"/>
                    </a:ext>
                  </a:extLst>
                </a:gridCol>
                <a:gridCol w="695896">
                  <a:extLst>
                    <a:ext uri="{9D8B030D-6E8A-4147-A177-3AD203B41FA5}">
                      <a16:colId xmlns:a16="http://schemas.microsoft.com/office/drawing/2014/main" xmlns="" val="1255709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Abertas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Fechadas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904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10898043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972261318"/>
              </p:ext>
            </p:extLst>
          </p:nvPr>
        </p:nvGraphicFramePr>
        <p:xfrm>
          <a:off x="726490" y="2204864"/>
          <a:ext cx="769101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79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V – Desempenho Orçamentário - 2016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130217"/>
              </p:ext>
            </p:extLst>
          </p:nvPr>
        </p:nvGraphicFramePr>
        <p:xfrm>
          <a:off x="579530" y="980728"/>
          <a:ext cx="798493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344">
                  <a:extLst>
                    <a:ext uri="{9D8B030D-6E8A-4147-A177-3AD203B41FA5}">
                      <a16:colId xmlns:a16="http://schemas.microsoft.com/office/drawing/2014/main" xmlns="" val="1160038962"/>
                    </a:ext>
                  </a:extLst>
                </a:gridCol>
                <a:gridCol w="1502093">
                  <a:extLst>
                    <a:ext uri="{9D8B030D-6E8A-4147-A177-3AD203B41FA5}">
                      <a16:colId xmlns:a16="http://schemas.microsoft.com/office/drawing/2014/main" xmlns="" val="2597740649"/>
                    </a:ext>
                  </a:extLst>
                </a:gridCol>
                <a:gridCol w="1477200">
                  <a:extLst>
                    <a:ext uri="{9D8B030D-6E8A-4147-A177-3AD203B41FA5}">
                      <a16:colId xmlns:a16="http://schemas.microsoft.com/office/drawing/2014/main" xmlns="" val="3274854638"/>
                    </a:ext>
                  </a:extLst>
                </a:gridCol>
                <a:gridCol w="2273173">
                  <a:extLst>
                    <a:ext uri="{9D8B030D-6E8A-4147-A177-3AD203B41FA5}">
                      <a16:colId xmlns:a16="http://schemas.microsoft.com/office/drawing/2014/main" xmlns="" val="1255709910"/>
                    </a:ext>
                  </a:extLst>
                </a:gridCol>
                <a:gridCol w="1373124">
                  <a:extLst>
                    <a:ext uri="{9D8B030D-6E8A-4147-A177-3AD203B41FA5}">
                      <a16:colId xmlns:a16="http://schemas.microsoft.com/office/drawing/2014/main" xmlns="" val="241446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Situação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Custeio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Investimento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Assistência Estudantil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Capacitação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9904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REPASSADO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1.196.825,33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167.533,71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563.496,31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79.749,68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10898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EXECUTADO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1.189.807,77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140.545,30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563.496,31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48.061,78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39801611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007856862"/>
              </p:ext>
            </p:extLst>
          </p:nvPr>
        </p:nvGraphicFramePr>
        <p:xfrm>
          <a:off x="726490" y="2204864"/>
          <a:ext cx="769101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40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483</Words>
  <Application>Microsoft Office PowerPoint</Application>
  <PresentationFormat>Apresentação na tela (4:3)</PresentationFormat>
  <Paragraphs>167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Tema do Office</vt:lpstr>
      <vt:lpstr>Apresentação do PowerPoint</vt:lpstr>
      <vt:lpstr>  TEMA I - Avaliação do acompanhamento das Metas do Termo de Acordos e Metas (TAM) e PDI 2014-  2018; TEMA II - Apresentação dos Indicadores referentes ao 1º e 2º Semestre de 2016; TEMA III - Avaliação das tratativas de fragilidades encontradas na Avaliação de 2015 (Pontos fracos e ameaças); TEMA IV - Apresentação da Situação das Demandas do PDA2016 por situação (Em andamento, Concluídas, Atendida, Parcialmente atendida Não atendida, Rejeitada e Canceladas). TEMA V – Desempenho Orçamentário - 2016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Karoline da Silveira Cabral</dc:creator>
  <cp:lastModifiedBy>GAB-CTEFE</cp:lastModifiedBy>
  <cp:revision>79</cp:revision>
  <dcterms:created xsi:type="dcterms:W3CDTF">2015-11-17T19:48:28Z</dcterms:created>
  <dcterms:modified xsi:type="dcterms:W3CDTF">2017-02-23T11:03:58Z</dcterms:modified>
</cp:coreProperties>
</file>