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56" r:id="rId2"/>
    <p:sldId id="278" r:id="rId3"/>
    <p:sldId id="280" r:id="rId4"/>
    <p:sldId id="287" r:id="rId5"/>
    <p:sldId id="285" r:id="rId6"/>
    <p:sldId id="276" r:id="rId7"/>
    <p:sldId id="281" r:id="rId8"/>
    <p:sldId id="282" r:id="rId9"/>
    <p:sldId id="288" r:id="rId10"/>
    <p:sldId id="289" r:id="rId11"/>
    <p:sldId id="283" r:id="rId12"/>
    <p:sldId id="258" r:id="rId13"/>
  </p:sldIdLst>
  <p:sldSz cx="9144000" cy="6858000" type="screen4x3"/>
  <p:notesSz cx="6858000" cy="9945688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109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990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811B6FA-0625-4B6B-A424-B6FA84B4F25F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90625" y="1243013"/>
            <a:ext cx="447675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786362"/>
            <a:ext cx="5486400" cy="391611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9446678"/>
            <a:ext cx="2971800" cy="4990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27E39-25EC-4DA7-AE67-2E61C85BC99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7667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86595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585335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82869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141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654129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467194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595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510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24094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062215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1916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752025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9147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935C33-B783-47B4-9DA8-05590517E834}" type="datetimeFigureOut">
              <a:rPr lang="pt-BR" smtClean="0"/>
              <a:t>23/02/2017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05F3A0-5C55-4923-A866-67F5B10D0AF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13141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6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42" name="CaixaDeTexto 41"/>
          <p:cNvSpPr txBox="1"/>
          <p:nvPr/>
        </p:nvSpPr>
        <p:spPr>
          <a:xfrm>
            <a:off x="323528" y="4471030"/>
            <a:ext cx="8820472" cy="11233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1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39º COLDI – AVALIAÇÃO DA GESTÃO –  </a:t>
            </a:r>
            <a:r>
              <a:rPr lang="pt-BR" sz="31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2016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CAMPUS AVANÇADO </a:t>
            </a:r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MANACAPURU</a:t>
            </a:r>
          </a:p>
          <a:p>
            <a:pPr algn="ctr"/>
            <a:r>
              <a:rPr lang="pt-BR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Gestão Francisco das Chagas Mendes dos Santos</a:t>
            </a:r>
            <a:endParaRPr lang="pt-BR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8434" y="1988841"/>
            <a:ext cx="4819141" cy="1339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85676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63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84176" y="6075460"/>
            <a:ext cx="78216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https://public.tableau.com/profile/publish/PDA2016AVALIAO/PDA2016AVALIAO#!/publish-confirm</a:t>
            </a:r>
          </a:p>
        </p:txBody>
      </p:sp>
      <p:pic>
        <p:nvPicPr>
          <p:cNvPr id="7" name="Imagem 6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104" t="11198" r="10118" b="66010"/>
          <a:stretch/>
        </p:blipFill>
        <p:spPr bwMode="auto">
          <a:xfrm>
            <a:off x="683568" y="2375736"/>
            <a:ext cx="7848871" cy="210652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503125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63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84176" y="6075460"/>
            <a:ext cx="78216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https://public.tableau.com/profile/publish/PDA2016AVALIAO/PDA2016AVALIAO#!/publish-confirm</a:t>
            </a:r>
          </a:p>
        </p:txBody>
      </p:sp>
      <p:pic>
        <p:nvPicPr>
          <p:cNvPr id="8" name="Imagem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7" t="10840" r="14973" b="9484"/>
          <a:stretch/>
        </p:blipFill>
        <p:spPr bwMode="auto">
          <a:xfrm>
            <a:off x="784176" y="1294130"/>
            <a:ext cx="7460232" cy="4439126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492344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3740790" y="1124744"/>
            <a:ext cx="172944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pt-BR" sz="12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Obrigado pela Atenção! </a:t>
            </a:r>
            <a:endParaRPr lang="pt-BR" sz="12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90235" y="3032845"/>
            <a:ext cx="3230551" cy="285048"/>
          </a:xfrm>
          <a:prstGeom prst="rect">
            <a:avLst/>
          </a:prstGeom>
        </p:spPr>
      </p:pic>
      <p:grpSp>
        <p:nvGrpSpPr>
          <p:cNvPr id="3" name="Grupo 2"/>
          <p:cNvGrpSpPr/>
          <p:nvPr/>
        </p:nvGrpSpPr>
        <p:grpSpPr>
          <a:xfrm>
            <a:off x="2051720" y="5013176"/>
            <a:ext cx="5107581" cy="864096"/>
            <a:chOff x="2051720" y="5013176"/>
            <a:chExt cx="5107581" cy="864096"/>
          </a:xfrm>
        </p:grpSpPr>
        <p:pic>
          <p:nvPicPr>
            <p:cNvPr id="11" name="Imagem 10"/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51720" y="5013176"/>
              <a:ext cx="5107581" cy="864096"/>
            </a:xfrm>
            <a:prstGeom prst="rect">
              <a:avLst/>
            </a:prstGeom>
          </p:spPr>
        </p:pic>
        <p:pic>
          <p:nvPicPr>
            <p:cNvPr id="12" name="Imagem 11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347178" y="5335087"/>
              <a:ext cx="1432251" cy="398169"/>
            </a:xfrm>
            <a:prstGeom prst="rect">
              <a:avLst/>
            </a:prstGeom>
          </p:spPr>
        </p:pic>
        <p:pic>
          <p:nvPicPr>
            <p:cNvPr id="13" name="Imagem 12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76303" y="5393362"/>
              <a:ext cx="828000" cy="271636"/>
            </a:xfrm>
            <a:prstGeom prst="rect">
              <a:avLst/>
            </a:prstGeom>
          </p:spPr>
        </p:pic>
        <p:pic>
          <p:nvPicPr>
            <p:cNvPr id="2" name="Imagem 1"/>
            <p:cNvPicPr>
              <a:picLocks noChangeAspect="1"/>
            </p:cNvPicPr>
            <p:nvPr/>
          </p:nvPicPr>
          <p:blipFill>
            <a:blip r:embed="rId7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580112" y="5085184"/>
              <a:ext cx="1243148" cy="64807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476022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Temas a serem apresentados</a:t>
            </a:r>
          </a:p>
        </p:txBody>
      </p:sp>
      <p:sp>
        <p:nvSpPr>
          <p:cNvPr id="6" name="Título 5"/>
          <p:cNvSpPr>
            <a:spLocks noGrp="1"/>
          </p:cNvSpPr>
          <p:nvPr>
            <p:ph type="title"/>
          </p:nvPr>
        </p:nvSpPr>
        <p:spPr>
          <a:xfrm>
            <a:off x="2483768" y="1340768"/>
            <a:ext cx="6219794" cy="2952328"/>
          </a:xfrm>
        </p:spPr>
        <p:txBody>
          <a:bodyPr>
            <a:normAutofit fontScale="90000"/>
          </a:bodyPr>
          <a:lstStyle/>
          <a:p>
            <a:pPr lvl="0" algn="l">
              <a:lnSpc>
                <a:spcPct val="200000"/>
              </a:lnSpc>
              <a:tabLst>
                <a:tab pos="8229600" algn="l"/>
                <a:tab pos="9144000" algn="l"/>
                <a:tab pos="10058400" algn="l"/>
                <a:tab pos="10331450" algn="l"/>
                <a:tab pos="10780713" algn="l"/>
              </a:tabLst>
            </a:pP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18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do acompanhamento das Metas do Termo de Acordos e Metas (TAM) e PDI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2014-  2018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dos Indicadores referentes ao 1º e 2º Semestre de 2016;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III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Avaliação das tratativas de fragilidades encontradas na Avaliação de </a:t>
            </a:r>
            <a:r>
              <a:rPr lang="pt-BR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2016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(Pontos fracos e ameaças);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16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 por situação (Em andamento, Concluídas, Atendida, Parcialmente atendida Não atendida, Rejeitada e Canceladas).</a:t>
            </a:r>
            <a:br>
              <a:rPr lang="pt-BR" sz="16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pt-BR" sz="3000" dirty="0"/>
          </a:p>
        </p:txBody>
      </p:sp>
      <p:pic>
        <p:nvPicPr>
          <p:cNvPr id="7" name="Picture 2" descr="Resultado de imagem para PAUT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076" y="1980548"/>
            <a:ext cx="2328193" cy="205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4368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 - Avaliação do acompanhamento das Metas do Termo de Acordos e Metas (TAM) e PDI;</a:t>
            </a: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47616517"/>
              </p:ext>
            </p:extLst>
          </p:nvPr>
        </p:nvGraphicFramePr>
        <p:xfrm>
          <a:off x="539554" y="1484784"/>
          <a:ext cx="7704854" cy="309634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39784"/>
                <a:gridCol w="639784"/>
                <a:gridCol w="4481070"/>
                <a:gridCol w="1944216"/>
              </a:tblGrid>
              <a:tr h="387043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ITEM (TAM)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9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>
                          <a:effectLst/>
                        </a:rPr>
                        <a:t>Acadêmicos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vert="vert27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pt-BR" sz="1100" b="1" u="none" strike="noStrike" dirty="0" smtClean="0">
                          <a:effectLst/>
                        </a:rPr>
                        <a:t>INDICADORES IFAM – Fonte SISTEC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EXERCÍCIO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b="1" u="none" strike="noStrike" dirty="0" smtClean="0">
                          <a:effectLst/>
                        </a:rPr>
                        <a:t>2016</a:t>
                      </a:r>
                      <a:endParaRPr lang="pt-BR" sz="11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1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 smtClean="0">
                          <a:effectLst/>
                        </a:rPr>
                        <a:t>Índice </a:t>
                      </a:r>
                      <a:r>
                        <a:rPr lang="pt-BR" sz="1100" u="none" strike="noStrike" dirty="0">
                          <a:effectLst/>
                        </a:rPr>
                        <a:t>de Eficiência da </a:t>
                      </a:r>
                      <a:r>
                        <a:rPr lang="pt-BR" sz="1100" u="none" strike="noStrike" dirty="0" smtClean="0">
                          <a:effectLst/>
                        </a:rPr>
                        <a:t>Instituição (Meta 80,00%)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marL="0" marR="0" lvl="2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dirty="0" smtClean="0">
                          <a:latin typeface="+mj-lt"/>
                        </a:rPr>
                        <a:t>108,89% </a:t>
                      </a:r>
                      <a:r>
                        <a:rPr lang="pt-BR" sz="1600" dirty="0" smtClean="0">
                          <a:latin typeface="Arial Narrow" panose="020B0606020202030204" pitchFamily="34" charset="0"/>
                        </a:rPr>
                        <a:t> </a:t>
                      </a:r>
                    </a:p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135015">
                <a:tc rowSpan="3"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endParaRPr lang="pt-BR" sz="11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b"/>
                </a:tc>
              </a:tr>
              <a:tr h="50405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Relação alunos matriculados em relação a força de </a:t>
                      </a:r>
                      <a:r>
                        <a:rPr lang="pt-BR" sz="1100" u="none" strike="noStrike" dirty="0" smtClean="0">
                          <a:effectLst/>
                        </a:rPr>
                        <a:t>trabalho (Meta=20)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18,19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135016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técnicos (meta 50%)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 rowSpan="2">
                  <a:txBody>
                    <a:bodyPr/>
                    <a:lstStyle/>
                    <a:p>
                      <a:pPr algn="ctr" fontAlgn="b"/>
                      <a:r>
                        <a:rPr lang="pt-BR" sz="11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100%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3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pPr algn="ctr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4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de formação de </a:t>
                      </a:r>
                      <a:r>
                        <a:rPr lang="pt-BR" sz="1100" u="none" strike="noStrike" dirty="0" smtClean="0">
                          <a:effectLst/>
                        </a:rPr>
                        <a:t>Professores (Meta 20%)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r>
                        <a:rPr lang="pt-BR" sz="1100" u="none" strike="noStrike" dirty="0" smtClean="0">
                          <a:effectLst/>
                        </a:rPr>
                        <a:t>0,00%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  <a:tr h="387043"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5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Percentual de vagas em cursos </a:t>
                      </a:r>
                      <a:r>
                        <a:rPr lang="pt-BR" sz="1100" u="none" strike="noStrike" dirty="0" smtClean="0">
                          <a:effectLst/>
                        </a:rPr>
                        <a:t>PROEJA (Meta 10%)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pt-BR" sz="1100" u="none" strike="noStrike" dirty="0" smtClean="0">
                          <a:effectLst/>
                        </a:rPr>
                        <a:t>0,00%</a:t>
                      </a:r>
                      <a:r>
                        <a:rPr lang="pt-BR" sz="1100" u="none" strike="noStrike" dirty="0">
                          <a:effectLst/>
                        </a:rPr>
                        <a:t> 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  <p:sp>
        <p:nvSpPr>
          <p:cNvPr id="4" name="Retângulo 3"/>
          <p:cNvSpPr/>
          <p:nvPr/>
        </p:nvSpPr>
        <p:spPr>
          <a:xfrm>
            <a:off x="457200" y="5085184"/>
            <a:ext cx="814724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600" dirty="0">
                <a:cs typeface="Arial" panose="020B0604020202020204" pitchFamily="34" charset="0"/>
              </a:rPr>
              <a:t>As fórmulas para apresentação desses indicadores estão nos itens de 1 a 5</a:t>
            </a:r>
            <a:r>
              <a:rPr lang="pt-BR" sz="1600" dirty="0" smtClean="0">
                <a:cs typeface="Arial" panose="020B0604020202020204" pitchFamily="34" charset="0"/>
              </a:rPr>
              <a:t> </a:t>
            </a:r>
            <a:r>
              <a:rPr lang="pt-BR" sz="1600" dirty="0">
                <a:cs typeface="Arial" panose="020B0604020202020204" pitchFamily="34" charset="0"/>
              </a:rPr>
              <a:t>do TAM – Termo de Acordo e </a:t>
            </a:r>
            <a:r>
              <a:rPr lang="pt-BR" sz="1600" dirty="0" smtClean="0">
                <a:cs typeface="Arial" panose="020B0604020202020204" pitchFamily="34" charset="0"/>
              </a:rPr>
              <a:t>Metas</a:t>
            </a:r>
            <a:r>
              <a:rPr lang="pt-BR" sz="1600" dirty="0"/>
              <a:t>.</a:t>
            </a:r>
          </a:p>
          <a:p>
            <a:endParaRPr lang="pt-BR" sz="16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2407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TEMA II - Apresentação dos Indicadores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1º e 2º Semestre de 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6" name="Tabela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9111903"/>
              </p:ext>
            </p:extLst>
          </p:nvPr>
        </p:nvGraphicFramePr>
        <p:xfrm>
          <a:off x="1187624" y="1052736"/>
          <a:ext cx="6374658" cy="468146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40754"/>
                <a:gridCol w="3981776"/>
                <a:gridCol w="1152128"/>
              </a:tblGrid>
              <a:tr h="211974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Indicadores (IFAM – Fonte SISTEC)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Exercício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gridSpan="2">
                  <a:txBody>
                    <a:bodyPr/>
                    <a:lstStyle/>
                    <a:p>
                      <a:pPr algn="just" fontAlgn="ctr"/>
                      <a:r>
                        <a:rPr lang="pt-BR" sz="800" b="1" u="none" strike="noStrike" dirty="0">
                          <a:effectLst/>
                        </a:rPr>
                        <a:t> 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 smtClean="0">
                          <a:effectLst/>
                        </a:rPr>
                        <a:t>2016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rowSpan="6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Acadêmicos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Candidato/Vaga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2,49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Ingressos/Aluno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59,11%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186568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Concluintes/Aluno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30,58%</a:t>
                      </a:r>
                      <a:endParaRPr lang="pt-BR" sz="800" u="none" strike="noStrike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Eficiência Acadêmica – Concluintes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74,79%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>
                          <a:effectLst/>
                        </a:rPr>
                        <a:t>Índice de Retenção do Fluxo Escolar</a:t>
                      </a:r>
                      <a:endParaRPr lang="pt-BR" sz="800" b="0" i="0" u="none" strike="noStrike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10,31%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75607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Relação de Alunos/Docente em Tempo Integral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</a:rPr>
                        <a:t>18,19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rowSpan="4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Administrativos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Gastos Correntes por Aluno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Pessoal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effectLst/>
                        </a:rPr>
                        <a:t> 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1197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outros Custeios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 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26244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Percentual de Gastos com Investimentos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effectLst/>
                        </a:rPr>
                        <a:t> 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rowSpan="5"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Socioeconômico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 – 0,5SM)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 smtClean="0">
                          <a:effectLst/>
                        </a:rPr>
                        <a:t> 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(0,5 – 1SM)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 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 – 1,5SM)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 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(1,5 – 2,5SM)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 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endParaRPr lang="pt-BR" sz="800" b="0" i="0" u="none" strike="noStrike" dirty="0" smtClean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312914">
                <a:tc v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Número de Alunos Matriculados por Renda per Capita Familiar (2,5 – 3SM) 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800" u="none" strike="noStrike" dirty="0">
                          <a:effectLst/>
                        </a:rPr>
                        <a:t> </a:t>
                      </a:r>
                      <a:r>
                        <a:rPr lang="pt-BR" sz="800" u="none" strike="noStrike" dirty="0" smtClean="0">
                          <a:effectLst/>
                        </a:rPr>
                        <a:t> Não</a:t>
                      </a:r>
                      <a:r>
                        <a:rPr lang="pt-BR" sz="800" u="none" strike="noStrike" baseline="0" dirty="0" smtClean="0">
                          <a:effectLst/>
                        </a:rPr>
                        <a:t> se aplica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  <a:tr h="484511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b="1" u="none" strike="noStrike" dirty="0">
                          <a:effectLst/>
                        </a:rPr>
                        <a:t>Gestão de Pessoas</a:t>
                      </a:r>
                      <a:endParaRPr lang="pt-BR" sz="8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vert="vert270" anchor="ctr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pt-BR" sz="800" u="none" strike="noStrike" dirty="0">
                          <a:effectLst/>
                        </a:rPr>
                        <a:t>Índice de Titulação do Corpo Docente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800" u="none" strike="noStrike" dirty="0" smtClean="0">
                          <a:effectLst/>
                        </a:rPr>
                        <a:t>3,25</a:t>
                      </a:r>
                      <a:endParaRPr lang="pt-BR" sz="8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45905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- Avaliação das tratativas de fragilidades encontradas na Avaliação de 2015 (Pontos fracos e ameaças) (Auto Avaliação)</a:t>
            </a:r>
          </a:p>
          <a:p>
            <a:pPr algn="l"/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aphicFrame>
        <p:nvGraphicFramePr>
          <p:cNvPr id="7" name="Tabe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4676075"/>
              </p:ext>
            </p:extLst>
          </p:nvPr>
        </p:nvGraphicFramePr>
        <p:xfrm>
          <a:off x="827584" y="1621673"/>
          <a:ext cx="7289800" cy="361465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422400"/>
                <a:gridCol w="1155700"/>
                <a:gridCol w="1155700"/>
                <a:gridCol w="1282700"/>
                <a:gridCol w="2273300"/>
              </a:tblGrid>
              <a:tr h="18288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0500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4">
                  <a:txBody>
                    <a:bodyPr/>
                    <a:lstStyle/>
                    <a:p>
                      <a:pPr algn="l" fontAlgn="b"/>
                      <a:r>
                        <a:rPr lang="pt-BR" sz="1100" u="none" strike="noStrike" dirty="0">
                          <a:effectLst/>
                        </a:rPr>
                        <a:t>RESULTADO DA AVALIAÇÃO DE GESTÃO CAMPUS MANACAPURU - 2016/2</a:t>
                      </a:r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</a:tr>
              <a:tr h="34290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ANO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QUANTIDADE (A)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RESPOSTAS (B )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 dirty="0">
                          <a:effectLst/>
                        </a:rPr>
                        <a:t>CONCLUIDO POR UNIDADE %</a:t>
                      </a:r>
                      <a:endParaRPr lang="pt-BR" sz="10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000" u="none" strike="noStrike">
                          <a:effectLst/>
                        </a:rPr>
                        <a:t>TAXA DE ERRO AMOSTRAL ( A/B ) NÍVEL DE CONFIANÇA 95 %</a:t>
                      </a:r>
                      <a:endParaRPr lang="pt-BR" sz="10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2016/2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41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19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 dirty="0">
                          <a:effectLst/>
                        </a:rPr>
                        <a:t>46,34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pt-BR" sz="1200" u="none" strike="noStrike">
                          <a:effectLst/>
                        </a:rPr>
                        <a:t>17,0%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198120"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 dirty="0">
                          <a:effectLst/>
                        </a:rPr>
                        <a:t> </a:t>
                      </a:r>
                      <a:endParaRPr lang="pt-BR" sz="1200" b="0" i="0" u="none" strike="noStrike" dirty="0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pt-BR" sz="1200" u="none" strike="noStrike">
                          <a:effectLst/>
                        </a:rPr>
                        <a:t> </a:t>
                      </a:r>
                      <a:endParaRPr lang="pt-BR" sz="1200" b="0" i="0" u="none" strike="noStrike">
                        <a:solidFill>
                          <a:srgbClr val="000000"/>
                        </a:solidFill>
                        <a:effectLst/>
                        <a:latin typeface="Arial"/>
                      </a:endParaRPr>
                    </a:p>
                  </a:txBody>
                  <a:tcPr marL="7620" marR="7620" marT="7620" marB="0" anchor="ctr"/>
                </a:tc>
              </a:tr>
              <a:tr h="182880">
                <a:tc gridSpan="5">
                  <a:txBody>
                    <a:bodyPr/>
                    <a:lstStyle/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Esta pesquisa teve por finalidade identificar o resultado das tratativas de pontos fracos e ameaças no ano de 2016.</a:t>
                      </a:r>
                    </a:p>
                    <a:p>
                      <a:pPr algn="l" fontAlgn="b"/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Observa-se que o Campus Manacapuru teve participação de 46,34% por unidade e uma taxa de erro amostral de 17% o que foi positivo. Dentro da variação geral que foi entre 9% a 37% de participação o que demonstra que a cultura de responder questionário de coleta de informações precisa ser melhorada, uma vez que o tamanho da amostra apresenta um alto índice de erro amostral.</a:t>
                      </a:r>
                    </a:p>
                    <a:p>
                      <a:pPr algn="l" fontAlgn="b"/>
                      <a:endParaRPr lang="pt-BR" sz="1100" b="0" i="0" u="none" strike="noStrike" dirty="0" smtClean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t-BR" sz="11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Fonte : DIPLAN (</a:t>
                      </a:r>
                      <a:r>
                        <a:rPr lang="pt-BR" sz="1100" dirty="0" smtClean="0"/>
                        <a:t>https://public.tableau.com/profile/publish/PDA2016AVALIAO/PDA2016AVALIAO#!/publish-confirm)</a:t>
                      </a:r>
                    </a:p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  <a:tr h="757153"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pt-B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66712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49038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- Avaliação das tratativas de fragilidades encontradas na Avaliação de 2015 (Pontos fracos e ameaças) (Auto Avaliação)</a:t>
            </a:r>
          </a:p>
          <a:p>
            <a:pPr algn="l"/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" name="Picture 2" descr="C:\Users\reitoria\Documents\JOSIMAR\PAG 2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682" y="1816547"/>
            <a:ext cx="8500636" cy="32249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693895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63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TEMA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III </a:t>
            </a:r>
            <a:r>
              <a:rPr lang="pt-BR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- Avaliação das tratativas de fragilidades encontradas na Avaliação de 2015 (Pontos fracos e ameaças) </a:t>
            </a:r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(Auto Avaliação)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84176" y="6075460"/>
            <a:ext cx="78216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https://public.tableau.com/profile/publish/PDA2016AVALIAO/PDA2016AVALIAO#!/publish-confirm</a:t>
            </a:r>
          </a:p>
        </p:txBody>
      </p:sp>
      <p:pic>
        <p:nvPicPr>
          <p:cNvPr id="1026" name="Picture 2" descr="C:\Users\2105213\Documents\JOSIMAR\sugestões de pontos fracos e forte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012" y="1694749"/>
            <a:ext cx="8413976" cy="3468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3904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63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84176" y="6075460"/>
            <a:ext cx="78216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https://public.tableau.com/profile/publish/PDA2016AVALIAO/PDA2016AVALIAO#!/publish-confirm</a:t>
            </a:r>
          </a:p>
        </p:txBody>
      </p:sp>
      <p:pic>
        <p:nvPicPr>
          <p:cNvPr id="2050" name="Picture 2" descr="C:\Users\2105213\Documents\JOSIMAR\demandas planejadas e não planejada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2420888"/>
            <a:ext cx="7848872" cy="24989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1017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457200" y="130304"/>
            <a:ext cx="8229600" cy="63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sz="2000" b="1" dirty="0">
                <a:latin typeface="Arial" panose="020B0604020202020204" pitchFamily="34" charset="0"/>
                <a:cs typeface="Arial" panose="020B0604020202020204" pitchFamily="34" charset="0"/>
              </a:rPr>
              <a:t>TEMA IV - </a:t>
            </a:r>
            <a:r>
              <a:rPr lang="pt-BR" sz="2000" dirty="0">
                <a:latin typeface="Arial" panose="020B0604020202020204" pitchFamily="34" charset="0"/>
                <a:cs typeface="Arial" panose="020B0604020202020204" pitchFamily="34" charset="0"/>
              </a:rPr>
              <a:t>Apresentação da Situação das Demandas do PDA2016</a:t>
            </a:r>
            <a:endParaRPr lang="pt-BR" sz="2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784176" y="6075460"/>
            <a:ext cx="782168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1400" dirty="0"/>
              <a:t>https://public.tableau.com/profile/publish/PDA2016AVALIAO/PDA2016AVALIAO#!/publish-confirm</a:t>
            </a:r>
          </a:p>
        </p:txBody>
      </p:sp>
      <p:pic>
        <p:nvPicPr>
          <p:cNvPr id="8" name="Imagem 7"/>
          <p:cNvPicPr/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366" t="11592" r="12328" b="9031"/>
          <a:stretch/>
        </p:blipFill>
        <p:spPr bwMode="auto">
          <a:xfrm>
            <a:off x="1187624" y="1492250"/>
            <a:ext cx="6552728" cy="409699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842093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1255</TotalTime>
  <Words>584</Words>
  <Application>Microsoft Office PowerPoint</Application>
  <PresentationFormat>Apresentação na tela (4:3)</PresentationFormat>
  <Paragraphs>114</Paragraphs>
  <Slides>12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12</vt:i4>
      </vt:variant>
    </vt:vector>
  </HeadingPairs>
  <TitlesOfParts>
    <vt:vector size="17" baseType="lpstr">
      <vt:lpstr>Arial</vt:lpstr>
      <vt:lpstr>Arial Narrow</vt:lpstr>
      <vt:lpstr>Calibri</vt:lpstr>
      <vt:lpstr>Times New Roman</vt:lpstr>
      <vt:lpstr>Tema do Office</vt:lpstr>
      <vt:lpstr>Apresentação do PowerPoint</vt:lpstr>
      <vt:lpstr>  TEMA I - Avaliação do acompanhamento das Metas do Termo de Acordos e Metas (TAM) e PDI 2014-  2018; TEMA II - Apresentação dos Indicadores referentes ao 1º e 2º Semestre de 2016; TEMA III - Avaliação das tratativas de fragilidades encontradas na Avaliação de 2016 (Pontos fracos e ameaças); TEMA IV - Apresentação da Situação das Demandas do PDA2016 por situação (Em andamento, Concluídas, Atendida, Parcialmente atendida Não atendida, Rejeitada e Canceladas).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Anne Karoline da Silveira Cabral</dc:creator>
  <cp:lastModifiedBy>Joao Luiz Cavalcante Ferreira</cp:lastModifiedBy>
  <cp:revision>73</cp:revision>
  <cp:lastPrinted>2017-02-23T03:23:06Z</cp:lastPrinted>
  <dcterms:created xsi:type="dcterms:W3CDTF">2015-11-17T19:48:28Z</dcterms:created>
  <dcterms:modified xsi:type="dcterms:W3CDTF">2017-02-23T17:26:12Z</dcterms:modified>
</cp:coreProperties>
</file>