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68" r:id="rId3"/>
    <p:sldId id="264" r:id="rId4"/>
    <p:sldId id="269" r:id="rId5"/>
    <p:sldId id="266" r:id="rId6"/>
    <p:sldId id="270" r:id="rId7"/>
    <p:sldId id="272" r:id="rId8"/>
    <p:sldId id="271" r:id="rId9"/>
    <p:sldId id="27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0474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689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429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235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235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235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235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235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23/02/2017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23/02/2017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23/02/2017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23/02/2017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23/02/2017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23/02/2017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leonor.toro@ifam.edu.br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546" y="1445418"/>
            <a:ext cx="3592678" cy="115763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503040" y="3445952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39º COLD – AVALIAÇÃO DA GESTÃO –  2016</a:t>
            </a:r>
          </a:p>
          <a:p>
            <a:pPr algn="ctr"/>
            <a:r>
              <a:rPr lang="pt-BR" dirty="0" smtClean="0"/>
              <a:t>CAMPUS ITACOATIARA</a:t>
            </a:r>
          </a:p>
          <a:p>
            <a:pPr algn="ctr"/>
            <a:r>
              <a:rPr lang="pt-BR" dirty="0" smtClean="0"/>
              <a:t> </a:t>
            </a:r>
          </a:p>
          <a:p>
            <a:pPr algn="ctr"/>
            <a:r>
              <a:rPr lang="pt-BR" dirty="0" smtClean="0"/>
              <a:t>1º semestre: Professor Allen Bitencourt</a:t>
            </a:r>
          </a:p>
          <a:p>
            <a:pPr algn="ctr"/>
            <a:r>
              <a:rPr lang="pt-BR" dirty="0" smtClean="0"/>
              <a:t>2º semestre: Professora Leonor Toro (1º /08/2016)</a:t>
            </a:r>
          </a:p>
        </p:txBody>
      </p:sp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sz="2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</a:t>
            </a: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-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acompanhamento das Metas do Termo de Acordos e Metas (TAM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e PDI;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https://intranet.ufpr.br/sigea/img/acord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8" y="689970"/>
            <a:ext cx="1896145" cy="10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68350"/>
              </p:ext>
            </p:extLst>
          </p:nvPr>
        </p:nvGraphicFramePr>
        <p:xfrm>
          <a:off x="644296" y="1916832"/>
          <a:ext cx="8248183" cy="3888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3845"/>
                <a:gridCol w="703845"/>
                <a:gridCol w="4476014"/>
                <a:gridCol w="2364479"/>
              </a:tblGrid>
              <a:tr h="43682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ITEM (TAM)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Acadêmicos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INDICADORES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EXERCÍCIO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43682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2016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43682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Pesquisa e Inovação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r>
                        <a:rPr lang="pt-BR" sz="1600" u="none" strike="noStrike" dirty="0" smtClean="0">
                          <a:effectLst/>
                        </a:rPr>
                        <a:t>05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43682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Projetos de Ação Social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r>
                        <a:rPr lang="pt-BR" sz="1600" u="none" strike="noStrike" dirty="0" smtClean="0">
                          <a:effectLst/>
                        </a:rPr>
                        <a:t>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43682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Núcleo de Inovação Tecnológica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r>
                        <a:rPr lang="pt-BR" sz="1600" u="none" strike="noStrike" dirty="0" smtClean="0">
                          <a:effectLst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63373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 smtClean="0">
                          <a:effectLst/>
                        </a:rPr>
                        <a:t>Programas </a:t>
                      </a:r>
                      <a:r>
                        <a:rPr lang="pt-BR" sz="2000" u="none" strike="noStrike" dirty="0">
                          <a:effectLst/>
                        </a:rPr>
                        <a:t>de Ensino, Pesquisa e Extensão </a:t>
                      </a:r>
                      <a:r>
                        <a:rPr lang="pt-BR" sz="2000" u="none" strike="noStrike" dirty="0" err="1">
                          <a:effectLst/>
                        </a:rPr>
                        <a:t>Intercampi</a:t>
                      </a:r>
                      <a:r>
                        <a:rPr lang="pt-BR" sz="2000" u="none" strike="noStrike" dirty="0">
                          <a:effectLst/>
                        </a:rPr>
                        <a:t> e Inter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smtClean="0">
                          <a:effectLst/>
                        </a:rPr>
                        <a:t> 0</a:t>
                      </a:r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63373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SIMEC, </a:t>
                      </a:r>
                      <a:r>
                        <a:rPr lang="pt-BR" sz="2000" u="none" strike="noStrike" dirty="0" err="1">
                          <a:effectLst/>
                        </a:rPr>
                        <a:t>SISTec</a:t>
                      </a:r>
                      <a:r>
                        <a:rPr lang="pt-BR" sz="2000" u="none" strike="noStrike" dirty="0">
                          <a:effectLst/>
                        </a:rPr>
                        <a:t> e Sistema de Registro de Preços do MEC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r>
                        <a:rPr lang="pt-BR" sz="1600" u="none" strike="noStrike" dirty="0" smtClean="0">
                          <a:effectLst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  <a:tr h="43682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19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SIGA-EPT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r>
                        <a:rPr lang="pt-BR" sz="1600" u="none" strike="noStrike" dirty="0" smtClean="0">
                          <a:effectLst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7" marR="8537" marT="853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19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602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II -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Avaliação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tratativas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fragilidades encontradas na Avaliação de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2016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Pontos fracos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Espaço físico limitado;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O campus funciona em dois espaços;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Nº reduzido de servidores administrativos;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Falta de professores em várias áreas;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Vários contratos vencidos;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Recursos financeiros reduzidos;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Entraves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Banco do Brasil na atualização de dados;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Ameaças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 qualidade dos serviços fica comprometido;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O espaço reduzido impossibilita o aumento do número de alunos do campus;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34" y="338129"/>
            <a:ext cx="1543254" cy="185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3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188640"/>
            <a:ext cx="6030416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III -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Apresentação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 Indicadores referentes ao 1º Semestre de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2016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719306"/>
              </p:ext>
            </p:extLst>
          </p:nvPr>
        </p:nvGraphicFramePr>
        <p:xfrm>
          <a:off x="1259632" y="1196752"/>
          <a:ext cx="7704856" cy="4634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31"/>
                <a:gridCol w="4656781"/>
                <a:gridCol w="1778044"/>
              </a:tblGrid>
              <a:tr h="28862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Indicadores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Exercícios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8621"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pt-BR" sz="1600" b="1" u="none" strike="noStrike" dirty="0">
                          <a:effectLst/>
                        </a:rPr>
                        <a:t> 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2016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4979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Acadêmicos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u="none" strike="noStrike" dirty="0">
                          <a:effectLst/>
                        </a:rPr>
                        <a:t>Relação Candidato/Vaga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69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u="none" strike="noStrike" dirty="0">
                          <a:effectLst/>
                        </a:rPr>
                        <a:t>Relação Ingressos/Aluno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r>
                        <a:rPr lang="pt-BR" sz="1600" u="none" strike="noStrike" dirty="0" smtClean="0">
                          <a:effectLst/>
                        </a:rPr>
                        <a:t>61,10 %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49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u="none" strike="noStrike" dirty="0">
                          <a:effectLst/>
                        </a:rPr>
                        <a:t>Relação Concluintes/Aluno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r>
                        <a:rPr lang="pt-BR" sz="1600" u="none" strike="noStrike" dirty="0" smtClean="0">
                          <a:effectLst/>
                        </a:rPr>
                        <a:t>7,96 %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69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u="none" strike="noStrike" dirty="0">
                          <a:effectLst/>
                        </a:rPr>
                        <a:t>Índice de Eficiência Acadêmica – Concluintes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r>
                        <a:rPr lang="pt-BR" sz="1600" u="none" strike="noStrike" dirty="0" smtClean="0">
                          <a:effectLst/>
                        </a:rPr>
                        <a:t>68,42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69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u="none" strike="noStrike">
                          <a:effectLst/>
                        </a:rPr>
                        <a:t>Índice de Retenção do Fluxo Escolar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r>
                        <a:rPr lang="pt-BR" sz="1600" u="none" strike="noStrike" dirty="0" smtClean="0">
                          <a:effectLst/>
                        </a:rPr>
                        <a:t>28,48 %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69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u="none" strike="noStrike" dirty="0">
                          <a:effectLst/>
                        </a:rPr>
                        <a:t>Relação de Alunos/Docente em Tempo Integral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r>
                        <a:rPr lang="pt-BR" sz="1600" u="none" strike="noStrike" dirty="0" smtClean="0">
                          <a:effectLst/>
                        </a:rPr>
                        <a:t>22,52 %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70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Gestão de Pessoas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u="none" strike="noStrike">
                          <a:effectLst/>
                        </a:rPr>
                        <a:t>Índice de Titulação do Corpo Docente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r>
                        <a:rPr lang="pt-BR" sz="1600" u="none" strike="noStrike" dirty="0" smtClean="0">
                          <a:effectLst/>
                        </a:rPr>
                        <a:t>3,38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03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1556791" y="338129"/>
            <a:ext cx="7047655" cy="5502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IV -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Apresentação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Situação das Demandas do PDA2016 por situação </a:t>
            </a:r>
            <a:endParaRPr lang="pt-B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pt-B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 andamento: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Construção do prédio principal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Elaboração do projeto de cerca da fazenda experimental;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Aquisição de mobiliários em compras compartilhadas;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Aquisição de acervo bibliográfico;</a:t>
            </a:r>
            <a:endParaRPr lang="pt-BR" sz="2000" b="1" u="sng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Organização de procedimentos administrativos internos;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Inventário do patrimônio do campus;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Ampliação de parcerias;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Preparação para o curso de Francês;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5" y="0"/>
            <a:ext cx="1872208" cy="193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6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1556791" y="338129"/>
            <a:ext cx="7047655" cy="5502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IV -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Apresentação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Situação das Demandas do PDA2016 por situação </a:t>
            </a:r>
            <a:endParaRPr lang="pt-BR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Concluídas: Assistência estudantil – 100%</a:t>
            </a:r>
            <a:endParaRPr lang="pt-B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1º semestre: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Socioassistenciais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80%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22 discentes beneficiados - R$ 122,295,00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pt-B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b) 2º semestre: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Socioassistenciais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80%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179 discentes beneficiados - R$ 179.097,00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Programas integrais: 20% - 45.199,17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 alunos no JIFAM (3 participações)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 Projetos integrais; 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5" y="0"/>
            <a:ext cx="1872208" cy="193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9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1556791" y="338129"/>
            <a:ext cx="7047655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IV -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Apresentação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Situação das Demandas do PDA2016 por situação </a:t>
            </a:r>
            <a:endParaRPr lang="pt-B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pt-BR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Concluídas: </a:t>
            </a:r>
            <a:endParaRPr lang="pt-BR" sz="2000" b="1" u="sng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Ações realizadas: (2º semestre)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Realização da Semana de Ciência e Tecnologia, em parceria com a UFAM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pt-B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Realização da Mostra de Extensão, em parceria com a Fundação André e Lúcia Maggi;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Edital de Processo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Seletivo Professor Voluntário;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Prêmio IFAM Empreendedor com 3 projetos, sendo classificado em 2º, 3º e 5º classificados;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Participação nas Olimpíadas de Agropecuária no IF Sul de Minas.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5" y="0"/>
            <a:ext cx="1872208" cy="193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66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-108520" y="6304359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1115617" y="338129"/>
            <a:ext cx="7488830" cy="6797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 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Apresentação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Situação das Demandas do PDA2016 por situação </a:t>
            </a:r>
            <a:endParaRPr lang="pt-BR" sz="20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pt-BR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pt-B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Parcialmente atendidas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Concurso Público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pt-B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Não atendidas: </a:t>
            </a:r>
            <a:endParaRPr lang="pt-B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Implantação de Curso Superior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Merenda escolar: Recurso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devolvido: R$ 17.180,00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pt-B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Canceladas: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Encontro Pedagógico do CITA;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Projeto PIBEX (pelos entraves do Banco) 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pt-B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pt-BR" sz="20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2" y="0"/>
            <a:ext cx="1872208" cy="193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20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-108520" y="6304359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971602" y="1700808"/>
            <a:ext cx="7488830" cy="3745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pt-BR" sz="2400" u="sng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pt-BR" sz="2400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Obrigada!</a:t>
            </a:r>
            <a:r>
              <a:rPr lang="pt-B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pt-B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pt-B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pt-B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Leonor Ferreira Neta Toro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pt-B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Diretora Geral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pt-B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-mail: </a:t>
            </a:r>
            <a:r>
              <a:rPr lang="pt-B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leonor.toro@ifam.edu.br</a:t>
            </a:r>
            <a:endParaRPr lang="pt-BR" sz="16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pt-B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Ifamcita_dg2016@ifam.edu.br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2" y="0"/>
            <a:ext cx="1872208" cy="193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73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493</Words>
  <Application>Microsoft Office PowerPoint</Application>
  <PresentationFormat>Apresentação na tela (4:3)</PresentationFormat>
  <Paragraphs>142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samsung</cp:lastModifiedBy>
  <cp:revision>103</cp:revision>
  <dcterms:created xsi:type="dcterms:W3CDTF">2015-03-03T18:02:17Z</dcterms:created>
  <dcterms:modified xsi:type="dcterms:W3CDTF">2017-02-23T18:42:31Z</dcterms:modified>
</cp:coreProperties>
</file>