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57" r:id="rId3"/>
    <p:sldId id="263" r:id="rId4"/>
    <p:sldId id="271" r:id="rId5"/>
    <p:sldId id="270" r:id="rId6"/>
    <p:sldId id="267" r:id="rId7"/>
    <p:sldId id="268" r:id="rId8"/>
    <p:sldId id="272" r:id="rId9"/>
    <p:sldId id="273" r:id="rId10"/>
    <p:sldId id="274" r:id="rId11"/>
    <p:sldId id="275" r:id="rId12"/>
    <p:sldId id="276" r:id="rId13"/>
    <p:sldId id="27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borah.silva\Documents\2017\DG\calcular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AtualDoc!$I$51:$M$51</c:f>
              <c:strCache>
                <c:ptCount val="1"/>
                <c:pt idx="0">
                  <c:v>Graduado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AtualDoc!$N$50:$Q$50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AtualDoc!$N$51:$Q$51</c:f>
              <c:numCache>
                <c:formatCode>General</c:formatCode>
                <c:ptCount val="2"/>
                <c:pt idx="0">
                  <c:v>16</c:v>
                </c:pt>
                <c:pt idx="1">
                  <c:v>23</c:v>
                </c:pt>
              </c:numCache>
            </c:numRef>
          </c:val>
        </c:ser>
        <c:ser>
          <c:idx val="1"/>
          <c:order val="1"/>
          <c:tx>
            <c:strRef>
              <c:f>AtualDoc!$I$52:$M$52</c:f>
              <c:strCache>
                <c:ptCount val="1"/>
                <c:pt idx="0">
                  <c:v>Especialista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AtualDoc!$N$50:$Q$50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AtualDoc!$N$52:$Q$52</c:f>
              <c:numCache>
                <c:formatCode>General</c:formatCode>
                <c:ptCount val="2"/>
                <c:pt idx="0">
                  <c:v>10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AtualDoc!$I$53:$M$53</c:f>
              <c:strCache>
                <c:ptCount val="1"/>
                <c:pt idx="0">
                  <c:v>Mestre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AtualDoc!$N$50:$Q$50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AtualDoc!$N$53:$Q$53</c:f>
              <c:numCache>
                <c:formatCode>General</c:formatCode>
                <c:ptCount val="2"/>
                <c:pt idx="0">
                  <c:v>5</c:v>
                </c:pt>
                <c:pt idx="1">
                  <c:v>7</c:v>
                </c:pt>
              </c:numCache>
            </c:numRef>
          </c:val>
        </c:ser>
        <c:ser>
          <c:idx val="3"/>
          <c:order val="3"/>
          <c:tx>
            <c:strRef>
              <c:f>AtualDoc!$I$54:$M$54</c:f>
              <c:strCache>
                <c:ptCount val="1"/>
                <c:pt idx="0">
                  <c:v>Doutor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AtualDoc!$N$50:$Q$50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AtualDoc!$N$54:$Q$54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19163488"/>
        <c:axId val="319163096"/>
      </c:barChart>
      <c:catAx>
        <c:axId val="31916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163096"/>
        <c:crosses val="autoZero"/>
        <c:auto val="1"/>
        <c:lblAlgn val="ctr"/>
        <c:lblOffset val="100"/>
        <c:noMultiLvlLbl val="0"/>
      </c:catAx>
      <c:valAx>
        <c:axId val="319163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Quantidade (nº real)</a:t>
                </a:r>
              </a:p>
            </c:rich>
          </c:tx>
          <c:layout>
            <c:manualLayout>
              <c:xMode val="edge"/>
              <c:yMode val="edge"/>
              <c:x val="4.505916665407483E-3"/>
              <c:y val="0.324835836657658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9163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Plan1!$A$2:$A$6</c:f>
              <c:strCache>
                <c:ptCount val="5"/>
                <c:pt idx="0">
                  <c:v>Não iniciada</c:v>
                </c:pt>
                <c:pt idx="1">
                  <c:v>Não atendida</c:v>
                </c:pt>
                <c:pt idx="2">
                  <c:v>Em andamento</c:v>
                </c:pt>
                <c:pt idx="3">
                  <c:v>Concluída</c:v>
                </c:pt>
                <c:pt idx="4">
                  <c:v>Atendida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0.31909999999999999</c:v>
                </c:pt>
                <c:pt idx="1">
                  <c:v>3.1899999999999998E-2</c:v>
                </c:pt>
                <c:pt idx="2">
                  <c:v>0.25530000000000003</c:v>
                </c:pt>
                <c:pt idx="3">
                  <c:v>0.26600000000000001</c:v>
                </c:pt>
                <c:pt idx="4">
                  <c:v>0.12770000000000001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59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873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474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429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24/02/2017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24/02/2017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24/02/2017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2920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39º COLDI – AVALIAÇÃO DA GESTÃO –  2016</a:t>
            </a:r>
          </a:p>
          <a:p>
            <a:pPr algn="ctr"/>
            <a:r>
              <a:rPr lang="pt-BR" i="1" dirty="0" smtClean="0">
                <a:solidFill>
                  <a:srgbClr val="FF0000"/>
                </a:solidFill>
              </a:rPr>
              <a:t>Campus</a:t>
            </a:r>
            <a:r>
              <a:rPr lang="pt-BR" dirty="0" smtClean="0">
                <a:solidFill>
                  <a:srgbClr val="FF0000"/>
                </a:solidFill>
              </a:rPr>
              <a:t> Lábrea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1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785738" cy="1844824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2195736" y="277602"/>
            <a:ext cx="6031848" cy="775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</a:p>
          <a:p>
            <a:r>
              <a:rPr lang="pt-B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Lábrea</a:t>
            </a: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842959"/>
              </p:ext>
            </p:extLst>
          </p:nvPr>
        </p:nvGraphicFramePr>
        <p:xfrm>
          <a:off x="2411760" y="2132858"/>
          <a:ext cx="5112568" cy="1687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0860"/>
                <a:gridCol w="1881708"/>
              </a:tblGrid>
              <a:tr h="4217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Demanda aberta e fechada</a:t>
                      </a:r>
                      <a:r>
                        <a:rPr lang="pt-BR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PDA </a:t>
                      </a:r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Aberta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17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9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1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785738" cy="1844824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2195736" y="277602"/>
            <a:ext cx="6031848" cy="775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</a:p>
          <a:p>
            <a:r>
              <a:rPr lang="pt-B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Lábrea</a:t>
            </a: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85" y="2060848"/>
            <a:ext cx="5814391" cy="348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771800" y="1556792"/>
            <a:ext cx="4837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Gráfico - Demanda abertas </a:t>
            </a:r>
            <a:r>
              <a:rPr lang="pt-BR" dirty="0"/>
              <a:t>e </a:t>
            </a:r>
            <a:r>
              <a:rPr lang="pt-BR" dirty="0" smtClean="0"/>
              <a:t>fechadas </a:t>
            </a:r>
            <a:r>
              <a:rPr lang="pt-BR" dirty="0"/>
              <a:t>- PDA 2016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84168" y="4365104"/>
            <a:ext cx="77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59%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383122" y="3068960"/>
            <a:ext cx="77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41%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99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1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785738" cy="1844824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2195736" y="277602"/>
            <a:ext cx="6031848" cy="775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</a:p>
          <a:p>
            <a:r>
              <a:rPr lang="pt-B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Lábrea</a:t>
            </a: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46471"/>
              </p:ext>
            </p:extLst>
          </p:nvPr>
        </p:nvGraphicFramePr>
        <p:xfrm>
          <a:off x="2411760" y="2132858"/>
          <a:ext cx="5112568" cy="2952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0860"/>
                <a:gridCol w="1881708"/>
              </a:tblGrid>
              <a:tr h="4217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Demanda por Situação - </a:t>
                      </a:r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PDA 2016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176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iniciada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17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 andamento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17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Concluída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17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17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r>
                        <a:rPr lang="pt-BR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atendida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3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smtClean="0"/>
              <a:t>1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785738" cy="1844824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2195736" y="277602"/>
            <a:ext cx="6031848" cy="775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</a:p>
          <a:p>
            <a:r>
              <a:rPr lang="pt-B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Lábrea</a:t>
            </a: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55829" y="1573153"/>
            <a:ext cx="4335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Gráfico – Demanda por Situação - PDA </a:t>
            </a:r>
            <a:r>
              <a:rPr lang="pt-BR" dirty="0"/>
              <a:t>2016</a:t>
            </a:r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47882620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3059832" y="193497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12,77%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339752" y="331653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26,60%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833120" y="243778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31,91%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833120" y="411178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3,19%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113040" y="486261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25,53%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527032" y="1052736"/>
            <a:ext cx="5832648" cy="460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 2014-2018;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tratativas de fragilidades encontradas na Avaliação de 2015 (Pontos fracos e 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III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Indicadores referentes ao 1º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2º Semestre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IV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</p:txBody>
      </p:sp>
      <p:pic>
        <p:nvPicPr>
          <p:cNvPr id="1026" name="Picture 2" descr="Resultado de imagem para PAU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" y="1980548"/>
            <a:ext cx="2328193" cy="20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987824" y="522795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 smtClean="0"/>
              <a:t>TEMAS A SEREM APRESENTADOS</a:t>
            </a:r>
            <a:endParaRPr lang="pt-BR" sz="2000" b="1" u="sng" dirty="0"/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48491"/>
              </p:ext>
            </p:extLst>
          </p:nvPr>
        </p:nvGraphicFramePr>
        <p:xfrm>
          <a:off x="644296" y="1988840"/>
          <a:ext cx="7474692" cy="2322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116"/>
                <a:gridCol w="657116"/>
                <a:gridCol w="4271252"/>
                <a:gridCol w="954872"/>
                <a:gridCol w="934336"/>
              </a:tblGrid>
              <a:tr h="3870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ITEM (TAM)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Acadêmicos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INDICADORES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</a:rPr>
                        <a:t>EXERCÍCIO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7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Índice </a:t>
                      </a:r>
                      <a:r>
                        <a:rPr lang="pt-BR" sz="1100" u="none" strike="noStrike" dirty="0">
                          <a:effectLst/>
                        </a:rPr>
                        <a:t>de Eficiência da Instituição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Índice </a:t>
                      </a:r>
                      <a:r>
                        <a:rPr lang="pt-BR" sz="1100" u="none" strike="noStrike" dirty="0">
                          <a:effectLst/>
                        </a:rPr>
                        <a:t>de Eficácia da Instituição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Relação alunos matriculados em relação a força de </a:t>
                      </a:r>
                      <a:r>
                        <a:rPr lang="pt-BR" sz="1100" u="none" strike="noStrike" dirty="0" smtClean="0">
                          <a:effectLst/>
                        </a:rPr>
                        <a:t>trabalho</a:t>
                      </a:r>
                      <a:r>
                        <a:rPr lang="pt-BR" sz="11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¹</a:t>
                      </a:r>
                      <a:endParaRPr lang="pt-BR" sz="11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17,93</a:t>
                      </a:r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</a:t>
                      </a:r>
                      <a:r>
                        <a:rPr lang="pt-BR" sz="1100" u="none" strike="noStrike" dirty="0" smtClean="0">
                          <a:effectLst/>
                        </a:rPr>
                        <a:t>técnicos</a:t>
                      </a:r>
                      <a:r>
                        <a:rPr lang="pt-BR" sz="11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²</a:t>
                      </a:r>
                      <a:endParaRPr lang="pt-BR" sz="11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92423" y="4581128"/>
            <a:ext cx="8703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¹ </a:t>
            </a:r>
            <a:r>
              <a:rPr lang="pt-BR" sz="1600" u="sng" dirty="0" smtClean="0">
                <a:solidFill>
                  <a:schemeClr val="tx2">
                    <a:lumMod val="75000"/>
                  </a:schemeClr>
                </a:solidFill>
              </a:rPr>
              <a:t>No ano letivo 2016:</a:t>
            </a:r>
          </a:p>
          <a:p>
            <a:pPr marL="628650" indent="17462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	A diversidade de cursos contribui negativamente para esta meta</a:t>
            </a:r>
          </a:p>
          <a:p>
            <a:pPr marL="628650"/>
            <a:endParaRPr lang="pt-BR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² O Campus Lábrea está realizando estudo para implantação do curso superior no ano 2018. Estão sendo considerados os cursos previstos no PDI.</a:t>
            </a: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8" name="Retângulo 7"/>
          <p:cNvSpPr/>
          <p:nvPr/>
        </p:nvSpPr>
        <p:spPr>
          <a:xfrm>
            <a:off x="18542" y="1805390"/>
            <a:ext cx="9142412" cy="518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ângulo 19"/>
          <p:cNvSpPr/>
          <p:nvPr/>
        </p:nvSpPr>
        <p:spPr>
          <a:xfrm>
            <a:off x="18542" y="1490500"/>
            <a:ext cx="910691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– </a:t>
            </a:r>
            <a:r>
              <a:rPr lang="pt-BR" sz="2400" b="1" dirty="0" smtClean="0">
                <a:solidFill>
                  <a:srgbClr val="172E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ÍNDICE DE EFICIÊNCIA</a:t>
            </a:r>
            <a:endParaRPr lang="pt-BR" sz="2400" b="1" dirty="0">
              <a:solidFill>
                <a:srgbClr val="172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979712" y="620688"/>
            <a:ext cx="6959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Fatores que influenciam negativamente as metas 1 e 2</a:t>
            </a:r>
            <a:endParaRPr lang="pt-BR" sz="24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47941" y="2444403"/>
            <a:ext cx="832019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dirty="0" smtClean="0"/>
              <a:t>EVASÃO (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especialmente nos cursos subsequente, pois os alunos migram para curso superior, com vagas ofertadas em períodos intermediários</a:t>
            </a:r>
            <a:r>
              <a:rPr lang="pt-BR" dirty="0" smtClean="0"/>
              <a:t>);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dirty="0" smtClean="0"/>
              <a:t>RETENÇÃO 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dirty="0" smtClean="0"/>
              <a:t>TRANSFERÊNCIA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dirty="0" smtClean="0"/>
              <a:t>A NÃO REALIZAÇÃO DO ESTÁGIO OBRIGATÓRIO (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principalmente nos cursos técnicos de nível médio na forma subsequente</a:t>
            </a:r>
            <a:r>
              <a:rPr lang="pt-BR" dirty="0" smtClean="0"/>
              <a:t>)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dirty="0" smtClean="0"/>
              <a:t>Inconsistência nos dados do Q-Acadêmico em relação ao SISTEC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8542" y="1893948"/>
            <a:ext cx="910691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– </a:t>
            </a:r>
            <a:r>
              <a:rPr lang="pt-BR" sz="2400" b="1" dirty="0" smtClean="0">
                <a:solidFill>
                  <a:srgbClr val="172E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ÍNDICE DE EFICÁCIA</a:t>
            </a:r>
            <a:endParaRPr lang="pt-BR" sz="2400" b="1" dirty="0">
              <a:solidFill>
                <a:srgbClr val="172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9552" y="5445224"/>
            <a:ext cx="8228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Em 2017 há uma perspectiva de realização de PCCT, para reduzir o abandono do curso após integralização das disciplinas. </a:t>
            </a:r>
            <a:endParaRPr lang="pt-B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8" name="Retângulo 7"/>
          <p:cNvSpPr/>
          <p:nvPr/>
        </p:nvSpPr>
        <p:spPr>
          <a:xfrm>
            <a:off x="846067" y="2132856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ângulo 17"/>
          <p:cNvSpPr/>
          <p:nvPr/>
        </p:nvSpPr>
        <p:spPr>
          <a:xfrm>
            <a:off x="1979712" y="1055815"/>
            <a:ext cx="6854114" cy="45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6 </a:t>
            </a:r>
            <a:r>
              <a:rPr lang="pt-BR" sz="2400" b="1" dirty="0" smtClean="0">
                <a:solidFill>
                  <a:srgbClr val="172E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VAGAS PROEJA</a:t>
            </a:r>
            <a:endParaRPr lang="pt-BR" sz="2400" b="1" dirty="0">
              <a:solidFill>
                <a:srgbClr val="172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67744" y="1484074"/>
            <a:ext cx="6336704" cy="307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Compromisso de oferta de curso PROEJA</a:t>
            </a:r>
            <a:endParaRPr lang="pt-BR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82298" y="2564904"/>
            <a:ext cx="7179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000" b="1" dirty="0" smtClean="0"/>
              <a:t>Para o ano Letivo 2017 o Campus Lábrea abriu oferta de </a:t>
            </a:r>
            <a:r>
              <a:rPr lang="pt-BR" sz="3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vagas </a:t>
            </a:r>
            <a:r>
              <a:rPr lang="pt-BR" sz="3000" b="1" dirty="0" smtClean="0"/>
              <a:t>para o PROEJA.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87767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930035"/>
              </p:ext>
            </p:extLst>
          </p:nvPr>
        </p:nvGraphicFramePr>
        <p:xfrm>
          <a:off x="457200" y="2060847"/>
          <a:ext cx="8229600" cy="262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797"/>
                <a:gridCol w="545797"/>
                <a:gridCol w="3470930"/>
                <a:gridCol w="1833538"/>
                <a:gridCol w="1833538"/>
              </a:tblGrid>
              <a:tr h="328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ITEM (TAM)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Acadêmicos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INDICADORES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 smtClean="0">
                          <a:effectLst/>
                        </a:rPr>
                        <a:t>EXERCÍCIO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80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Programa de Formação Inicial e continuada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Oferta de cursos a distância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 smtClean="0">
                          <a:effectLst/>
                        </a:rPr>
                        <a:t>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Forma de acesso ao ensino </a:t>
                      </a:r>
                      <a:r>
                        <a:rPr lang="pt-BR" sz="1000" u="none" strike="noStrike" dirty="0" smtClean="0">
                          <a:effectLst/>
                        </a:rPr>
                        <a:t>Técnico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Processo Seletivo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Processo</a:t>
                      </a:r>
                      <a:r>
                        <a:rPr lang="pt-BR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Seletivo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Forma de acesso ao ensino Superior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Forma de Acesso às Licenciaturas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28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Programas de apoio a estudantes com elevado desempenho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420460" y="5282466"/>
            <a:ext cx="8255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fórmulas para apresentação desses indicadores estão nos itens de 1 a 6 do TAM – Termo de Acordo e 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pt-BR" dirty="0" smtClean="0"/>
              <a:t>.</a:t>
            </a:r>
          </a:p>
          <a:p>
            <a:endParaRPr lang="pt-B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campos que não possuem informação devem estar zerados ou informando que </a:t>
            </a:r>
            <a:r>
              <a:rPr lang="pt-BR" sz="1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812204"/>
              </p:ext>
            </p:extLst>
          </p:nvPr>
        </p:nvGraphicFramePr>
        <p:xfrm>
          <a:off x="457200" y="2564904"/>
          <a:ext cx="8229600" cy="2880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797"/>
                <a:gridCol w="545797"/>
                <a:gridCol w="3470930"/>
                <a:gridCol w="1833538"/>
                <a:gridCol w="1833538"/>
              </a:tblGrid>
              <a:tr h="4114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ITEM (TAM)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Acadêmicos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INDICADORES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 smtClean="0">
                          <a:effectLst/>
                        </a:rPr>
                        <a:t>EXERCÍCIO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14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Pesquisa e Inovação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Projetos de Ação Social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Núcleo de Inovação Tecnológica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 smtClean="0">
                          <a:effectLst/>
                        </a:rPr>
                        <a:t>Programas </a:t>
                      </a:r>
                      <a:r>
                        <a:rPr lang="pt-BR" sz="1000" u="none" strike="noStrike" dirty="0">
                          <a:effectLst/>
                        </a:rPr>
                        <a:t>de Ensino, Pesquisa e Extensão </a:t>
                      </a:r>
                      <a:r>
                        <a:rPr lang="pt-BR" sz="1000" u="none" strike="noStrike" dirty="0" err="1">
                          <a:effectLst/>
                        </a:rPr>
                        <a:t>Intercampi</a:t>
                      </a:r>
                      <a:r>
                        <a:rPr lang="pt-BR" sz="1000" u="none" strike="noStrike" dirty="0">
                          <a:effectLst/>
                        </a:rPr>
                        <a:t> e Inter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 Não se aplica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SIMEC, SISTec e Sistema de Registro de Preços do MEC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 smtClean="0">
                          <a:effectLst/>
                        </a:rPr>
                        <a:t>ATENDIDA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ATENDIDA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</a:tbl>
          </a:graphicData>
        </a:graphic>
      </p:graphicFrame>
      <p:pic>
        <p:nvPicPr>
          <p:cNvPr id="18" name="Imagem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91885" y="2275019"/>
            <a:ext cx="8068547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172E6F"/>
                </a:solidFill>
              </a:rPr>
              <a:t>AMEAÇAS AO ENSINO:</a:t>
            </a:r>
            <a:r>
              <a:rPr lang="pt-BR" dirty="0" smtClean="0">
                <a:solidFill>
                  <a:srgbClr val="172E6F"/>
                </a:solidFill>
              </a:rPr>
              <a:t/>
            </a:r>
            <a:br>
              <a:rPr lang="pt-BR" dirty="0" smtClean="0">
                <a:solidFill>
                  <a:srgbClr val="172E6F"/>
                </a:solidFill>
              </a:rPr>
            </a:br>
            <a:endParaRPr lang="pt-BR" dirty="0" smtClean="0">
              <a:solidFill>
                <a:srgbClr val="172E6F"/>
              </a:solidFill>
            </a:endParaRP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pt-BR" dirty="0" smtClean="0"/>
              <a:t>Falta </a:t>
            </a:r>
            <a:r>
              <a:rPr lang="pt-BR" dirty="0"/>
              <a:t>de adaptação dos alunos ao curso técnico profissionalizante;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pt-BR" dirty="0"/>
              <a:t>Falta de capacitação pedagógica do corpo Docente e Técnico;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pt-BR" dirty="0"/>
              <a:t>Excesso </a:t>
            </a:r>
            <a:r>
              <a:rPr lang="pt-BR" dirty="0" smtClean="0"/>
              <a:t>da </a:t>
            </a:r>
            <a:r>
              <a:rPr lang="pt-BR" dirty="0"/>
              <a:t>carga horária discente;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pt-BR" dirty="0"/>
              <a:t>Dificuldade de aquisição de material pedagógico voltado para a área técnica;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pt-BR" dirty="0"/>
              <a:t>Permanência do corpo de servidores especializado no referido </a:t>
            </a:r>
            <a:r>
              <a:rPr lang="pt-BR"/>
              <a:t>Campus</a:t>
            </a:r>
            <a:r>
              <a:rPr lang="pt-BR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01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349146" y="103896"/>
            <a:ext cx="7471325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Índice de Titulação do Corpo Docente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596979"/>
              </p:ext>
            </p:extLst>
          </p:nvPr>
        </p:nvGraphicFramePr>
        <p:xfrm>
          <a:off x="1547664" y="525550"/>
          <a:ext cx="7056784" cy="407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Retângulo 20"/>
          <p:cNvSpPr/>
          <p:nvPr/>
        </p:nvSpPr>
        <p:spPr>
          <a:xfrm>
            <a:off x="862727" y="4684790"/>
            <a:ext cx="78857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172E6F"/>
                </a:solidFill>
              </a:rPr>
              <a:t>AMEAÇAS AO ENSINO: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Permanência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do corpo de servidores especializado no referido Campus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Em 2016: 3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docentes pediram vacância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/1 demitido/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3 removidos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SIASS;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Falta de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adaptação dos docentes no município.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Quantidade de dias/ano que os servidores ficam de atestado médico.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647</Words>
  <Application>Microsoft Office PowerPoint</Application>
  <PresentationFormat>Apresentação na tela (4:3)</PresentationFormat>
  <Paragraphs>192</Paragraphs>
  <Slides>13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53</cp:revision>
  <dcterms:created xsi:type="dcterms:W3CDTF">2015-03-03T18:02:17Z</dcterms:created>
  <dcterms:modified xsi:type="dcterms:W3CDTF">2017-02-24T12:33:17Z</dcterms:modified>
</cp:coreProperties>
</file>