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0" r:id="rId2"/>
    <p:sldId id="257" r:id="rId3"/>
    <p:sldId id="263" r:id="rId4"/>
    <p:sldId id="267" r:id="rId5"/>
    <p:sldId id="268" r:id="rId6"/>
    <p:sldId id="264" r:id="rId7"/>
    <p:sldId id="272" r:id="rId8"/>
    <p:sldId id="274" r:id="rId9"/>
    <p:sldId id="275" r:id="rId10"/>
    <p:sldId id="276" r:id="rId11"/>
    <p:sldId id="277" r:id="rId12"/>
    <p:sldId id="278" r:id="rId13"/>
    <p:sldId id="269" r:id="rId14"/>
    <p:sldId id="266" r:id="rId15"/>
    <p:sldId id="273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4" autoAdjust="0"/>
  </p:normalViewPr>
  <p:slideViewPr>
    <p:cSldViewPr>
      <p:cViewPr varScale="1">
        <p:scale>
          <a:sx n="73" d="100"/>
          <a:sy n="73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PDA 2016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cat>
            <c:strRef>
              <c:f>Plan1!$A$2:$A$5</c:f>
              <c:strCache>
                <c:ptCount val="3"/>
                <c:pt idx="0">
                  <c:v>EXECUTADAS</c:v>
                </c:pt>
                <c:pt idx="1">
                  <c:v>CANCELADAS</c:v>
                </c:pt>
                <c:pt idx="2">
                  <c:v>NÃO EXECUTADO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33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</cdr:x>
      <cdr:y>0</cdr:y>
    </cdr:from>
    <cdr:to>
      <cdr:x>0.99431</cdr:x>
      <cdr:y>0.27564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07088" y="-115416"/>
          <a:ext cx="1475656" cy="12475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pPr/>
              <a:t>24/02/2017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73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47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42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pPr/>
              <a:t>24/02/2017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648" y="0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03848" y="5229200"/>
            <a:ext cx="58326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39º COLDI – AVALIAÇÃO DA GESTÃO –  2016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CAMPUS PRESIDENTE FIGUEIREDO</a:t>
            </a: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50040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25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 de Demandas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PDA: realizado conforme os setores e plenária (todos os servidores) no ano anterior, com cadastro de demandas e prioridades por escolha democrática pela plenária. Objetivando uso do Recurso Orçamentário democraticamente.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PLANEJADAS E EXECUTADAS;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NÃO PLANEJADAS E EXECUTADAS;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DEMANDAS PLANEJADAS E NÃO EXECUTADAS.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452" y="4725144"/>
            <a:ext cx="1901524" cy="160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0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Incentivo à pesquisa e extensão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Curso de capacitação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elaboração de projetos (1 vez por ano)</a:t>
            </a:r>
            <a:endParaRPr lang="pt-BR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ICjr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Defesa dos relatórios parciais e finais de iniciação científica – </a:t>
            </a:r>
            <a:r>
              <a:rPr lang="pt-BR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ICjr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Defesa de PCCT;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Defesa de Relatório de Estágio.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Elaboração de projetos para os Programas Integrais.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452" y="4725144"/>
            <a:ext cx="1901524" cy="160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0"/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das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dirty="0" smtClean="0"/>
              <a:t>Cumprimento de carga horária do servidor no Campus.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Ponto Eletrônico para TAE e DOCENTE;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452" y="4725144"/>
            <a:ext cx="1901524" cy="160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III -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578" y="1"/>
            <a:ext cx="1371725" cy="2415034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22792"/>
              </p:ext>
            </p:extLst>
          </p:nvPr>
        </p:nvGraphicFramePr>
        <p:xfrm>
          <a:off x="251519" y="1458432"/>
          <a:ext cx="8712968" cy="4885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951"/>
                <a:gridCol w="3220578"/>
                <a:gridCol w="1368152"/>
                <a:gridCol w="1296144"/>
                <a:gridCol w="1296143"/>
              </a:tblGrid>
              <a:tr h="2119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Indicadores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Exercícios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1974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pt-BR" sz="800" b="1" u="none" strike="noStrike" dirty="0">
                          <a:effectLst/>
                        </a:rPr>
                        <a:t> 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</a:rPr>
                        <a:t>2016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2015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2014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7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Acadêmicos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 dirty="0">
                          <a:effectLst/>
                        </a:rPr>
                        <a:t>Relação Candidato/Vaga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4,44 INTEGRADO</a:t>
                      </a:r>
                    </a:p>
                    <a:p>
                      <a:pPr algn="ctr" fontAlgn="ctr"/>
                      <a:r>
                        <a:rPr lang="pt-BR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3,06 SUBSEQUENTE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2,81 INTEGRADO</a:t>
                      </a:r>
                    </a:p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3,19 SUBSEQUENTE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5,13 INTEGRADO</a:t>
                      </a:r>
                    </a:p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1,77 SUBSEQUENTE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Relação Ingressos/Aluno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42,45 INTEGRADO</a:t>
                      </a:r>
                    </a:p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50,56 SUBSEQUENTE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49,40 INTEGRADO</a:t>
                      </a:r>
                    </a:p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41,43 SUBSEQUENTE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27,40 INTEGRADO</a:t>
                      </a:r>
                      <a:r>
                        <a:rPr lang="pt-BR" sz="8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pt-BR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41,90 SUBSEQUENTE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Relação Concluintes/Aluno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32,22 INTEGRADO</a:t>
                      </a:r>
                    </a:p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60 SUBSEQUENTE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30,49 INTEGRADO</a:t>
                      </a:r>
                    </a:p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70,42 SUBSEQUENTE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132,5 INTEGRADO</a:t>
                      </a:r>
                    </a:p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33,8 7</a:t>
                      </a:r>
                      <a:r>
                        <a:rPr lang="pt-BR" sz="800" u="none" strike="noStrike" baseline="0" dirty="0" smtClean="0">
                          <a:effectLst/>
                        </a:rPr>
                        <a:t> SUBSEQUENTE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Índice de Eficiência Acadêmica – Concluintes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Índice de Retenção do Fluxo Escolar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22,07%  INTEGRADO</a:t>
                      </a:r>
                    </a:p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12,65 % INTEGRADO</a:t>
                      </a:r>
                    </a:p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9 % SUBSEQUENTE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16,44 % INTEGRADO</a:t>
                      </a:r>
                    </a:p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8 % SUBSEQUENTE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56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Relação de Alunos/Docente em Tempo Integral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54/568= 10,5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 44/506=  11,5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38/483=  12,7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197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Administrativos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Gastos Correntes por Aluno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Percentual de Gastos com Pessoal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60,37%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68,49%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Percentual de Gastos com outros Custeios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11,18%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10,92%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2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Percentual de Gastos com Investimentos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15,89%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20,49%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291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Socioeconômico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Número de Alunos Matriculados por Renda per Capita Familiar (0 – 0,5SM)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29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Número de Alunos Matriculados por Renda per Capita Familiar (0,5 – 1SM)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29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Número de Alunos Matriculados por Renda per Capita Familiar (1 – 1,5SM)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29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Número de Alunos Matriculados por Renda per Capita Familiar (1,5 – 2,5SM)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29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Número de Alunos Matriculados por Renda per Capita Familiar (2,5 – 3SM)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4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Gestão de Pessoas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u="none" strike="noStrike">
                          <a:effectLst/>
                        </a:rPr>
                        <a:t>Índice de Titulação do Corpo Docente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 smtClean="0">
                          <a:effectLst/>
                        </a:rPr>
                        <a:t>GRADUADO</a:t>
                      </a:r>
                      <a:r>
                        <a:rPr lang="pt-BR" sz="800" u="none" strike="noStrike" baseline="0" dirty="0" smtClean="0">
                          <a:effectLst/>
                        </a:rPr>
                        <a:t> –  13</a:t>
                      </a:r>
                    </a:p>
                    <a:p>
                      <a:pPr algn="ctr" fontAlgn="ctr"/>
                      <a:r>
                        <a:rPr lang="pt-BR" sz="800" u="none" strike="noStrike" baseline="0" dirty="0" smtClean="0">
                          <a:effectLst/>
                        </a:rPr>
                        <a:t>ESPECIALIZAÇÃO - 8</a:t>
                      </a:r>
                    </a:p>
                    <a:p>
                      <a:pPr algn="ctr" fontAlgn="ctr"/>
                      <a:r>
                        <a:rPr lang="pt-BR" sz="800" u="none" strike="noStrike" baseline="0" dirty="0" smtClean="0">
                          <a:effectLst/>
                        </a:rPr>
                        <a:t>MESTRADO –  20</a:t>
                      </a:r>
                    </a:p>
                    <a:p>
                      <a:pPr algn="ctr" fontAlgn="ctr"/>
                      <a:r>
                        <a:rPr lang="pt-BR" sz="800" u="none" strike="noStrike" baseline="0" dirty="0" smtClean="0">
                          <a:effectLst/>
                        </a:rPr>
                        <a:t>DOUTORADO</a:t>
                      </a:r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r>
                        <a:rPr lang="pt-BR" sz="800" u="none" strike="noStrike" dirty="0" smtClean="0">
                          <a:effectLst/>
                        </a:rPr>
                        <a:t> - 5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8438" y="0"/>
            <a:ext cx="1415561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0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339752" y="188640"/>
            <a:ext cx="603041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IV -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Situação das Demandas do PDA2016 por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situação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364088" y="1052736"/>
            <a:ext cx="34563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CANCELADOS :</a:t>
            </a:r>
          </a:p>
          <a:p>
            <a:r>
              <a:rPr lang="pt-BR" sz="1200" dirty="0" smtClean="0"/>
              <a:t>Manutenção de bens de informática;</a:t>
            </a:r>
          </a:p>
          <a:p>
            <a:r>
              <a:rPr lang="pt-BR" sz="1200" dirty="0" smtClean="0"/>
              <a:t>Aquisição de computadores; </a:t>
            </a:r>
          </a:p>
          <a:p>
            <a:r>
              <a:rPr lang="pt-BR" sz="1200" dirty="0" smtClean="0"/>
              <a:t>10 câmeras de segurança;</a:t>
            </a:r>
          </a:p>
          <a:p>
            <a:r>
              <a:rPr lang="pt-BR" sz="1200" dirty="0" smtClean="0"/>
              <a:t>Fachada do prédio;</a:t>
            </a:r>
          </a:p>
          <a:p>
            <a:r>
              <a:rPr lang="pt-BR" sz="1200" dirty="0" smtClean="0"/>
              <a:t>Instalação de equipamentos áudio visuais nas salas de aula</a:t>
            </a:r>
          </a:p>
          <a:p>
            <a:r>
              <a:rPr lang="pt-BR" sz="1200" dirty="0" smtClean="0"/>
              <a:t>Unidade econômica produtiva de recursos pesqueiros;</a:t>
            </a:r>
          </a:p>
          <a:p>
            <a:r>
              <a:rPr lang="pt-BR" sz="1200" dirty="0" smtClean="0"/>
              <a:t>Reestruturação do Laboratório de Recursos Pesqueiros;</a:t>
            </a:r>
          </a:p>
          <a:p>
            <a:r>
              <a:rPr lang="pt-BR" sz="1200" dirty="0" smtClean="0"/>
              <a:t>Equipamentos musicais da fanfarra;</a:t>
            </a:r>
          </a:p>
          <a:p>
            <a:endParaRPr lang="pt-BR" sz="1000" dirty="0" smtClean="0"/>
          </a:p>
          <a:p>
            <a:r>
              <a:rPr lang="pt-BR" sz="1600" b="1" dirty="0" smtClean="0"/>
              <a:t>NÃO EXECUTADOS:</a:t>
            </a:r>
          </a:p>
          <a:p>
            <a:r>
              <a:rPr lang="pt-BR" sz="1200" dirty="0" smtClean="0"/>
              <a:t>Aquisição de </a:t>
            </a:r>
            <a:r>
              <a:rPr lang="pt-BR" sz="1200" dirty="0" err="1" smtClean="0"/>
              <a:t>scaner</a:t>
            </a:r>
            <a:r>
              <a:rPr lang="pt-BR" sz="1200" dirty="0" smtClean="0"/>
              <a:t> ;</a:t>
            </a:r>
          </a:p>
          <a:p>
            <a:r>
              <a:rPr lang="pt-BR" sz="1200" dirty="0" smtClean="0"/>
              <a:t>Equipamentos para laboratório de recursos pesqueiros;</a:t>
            </a:r>
          </a:p>
          <a:p>
            <a:r>
              <a:rPr lang="pt-BR" sz="1200" dirty="0" smtClean="0"/>
              <a:t>Gêneros alimentícios - FNDE</a:t>
            </a:r>
          </a:p>
          <a:p>
            <a:endParaRPr lang="pt-BR" sz="1000" dirty="0" smtClean="0"/>
          </a:p>
          <a:p>
            <a:endParaRPr lang="pt-BR" sz="10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085184"/>
            <a:ext cx="1475656" cy="124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107504" y="908720"/>
          <a:ext cx="1176131" cy="540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13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DESPESAS CORRENTES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Energia Elétrica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Telefone Móvel/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Moden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(VIVO)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Telefone Móvel (OI)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Combustível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Agua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 Esgoto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Telefonia Fixa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Correios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DETRAN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Capacitação Inove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Capacitação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Forum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PGFN - Multa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Restituição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ART-Fiscalização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obras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Diárias e passagens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1403648" y="908720"/>
          <a:ext cx="2016224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TERCEIRIZADAS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Limpeza/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conserv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.(contrato 4)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Limpeza/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conserv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.(contrato 5)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Vigilância Forte Vip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Vigilancia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Tawrus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Apoio Administrativo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Motorista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Gás de cozinha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Livros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Bomba submersa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poço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Nobreak's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Mesas para refeitório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Conlusão da Piscina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3491880" y="908720"/>
          <a:ext cx="1800200" cy="559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E COMPRAS DIVERSAS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 de expediente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Banco de preços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Materiais de laboratório Multidisciplinar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de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freezer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Aquisição de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 condicionados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de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 condicionados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de Veículos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 hospitalar -Multiprofissional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Elétrica e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Hidráulicas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Recarga de extintor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Utensílios/kit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alimentação-cantina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Tonner's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Garrafões -Água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Açúcar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79512" y="2606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REALIZADOS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59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23728" y="332656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83768" y="404664"/>
            <a:ext cx="4572000" cy="968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t-BR" sz="29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23528" y="18864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VISITE O MUNICÍPIO DE PRESIDENTE FIGUEIREDO. VOCÊ MERECE!!!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IFAM\Pictures\fotos diversas IFAM PRESIDENTE FIGUEIRED\caverna-refugio-do-maroag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7"/>
            <a:ext cx="3960440" cy="2858078"/>
          </a:xfrm>
          <a:prstGeom prst="rect">
            <a:avLst/>
          </a:prstGeom>
          <a:noFill/>
        </p:spPr>
      </p:pic>
      <p:pic>
        <p:nvPicPr>
          <p:cNvPr id="1027" name="Picture 3" descr="C:\Users\IFAM\Pictures\fotos diversas IFAM PRESIDENTE FIGUEIRED\cachoeira-iracema-amazo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1038" y="692696"/>
            <a:ext cx="4655118" cy="2783929"/>
          </a:xfrm>
          <a:prstGeom prst="rect">
            <a:avLst/>
          </a:prstGeom>
          <a:noFill/>
        </p:spPr>
      </p:pic>
      <p:pic>
        <p:nvPicPr>
          <p:cNvPr id="1028" name="Picture 4" descr="C:\Users\IFAM\Pictures\fotos diversas IFAM PRESIDENTE FIGUEIRED\galo-da-serra-observacao-passaros-presidente-figuere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02630"/>
            <a:ext cx="4176464" cy="2606690"/>
          </a:xfrm>
          <a:prstGeom prst="rect">
            <a:avLst/>
          </a:prstGeom>
          <a:noFill/>
        </p:spPr>
      </p:pic>
      <p:pic>
        <p:nvPicPr>
          <p:cNvPr id="1029" name="Picture 5" descr="C:\Users\IFAM\Pictures\fotos diversas IFAM PRESIDENTE FIGUEIRED\cachoeira-suframa-amazonas-presidente-figueire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1" y="3573016"/>
            <a:ext cx="4572000" cy="2801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5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527032" y="1052736"/>
            <a:ext cx="5832648" cy="460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 PDI 2014-2018;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II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tratativas de fragilidades encontradas na Avaliação de 2015 (Pontos fracos e 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III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Indicadores referentes ao 1º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2º Semestre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IV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Situação das Demandas do PDA2016 por situação (Em andamento, Concluídas, Atendida, Parcialmente atendida Não atendida, Rejeitada e Canceladas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026" name="Picture 2" descr="Resultado de imagem para PAU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6" y="1980548"/>
            <a:ext cx="2328193" cy="20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87824" y="522795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/>
              <a:t>TEMAS A SEREM APRESENTADOS</a:t>
            </a:r>
            <a:endParaRPr lang="pt-BR" sz="2000" b="1" u="sng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51720" cy="14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 -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 PDI;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331640" cy="7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619695"/>
              </p:ext>
            </p:extLst>
          </p:nvPr>
        </p:nvGraphicFramePr>
        <p:xfrm>
          <a:off x="179512" y="1988840"/>
          <a:ext cx="8784975" cy="368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863"/>
                <a:gridCol w="689863"/>
                <a:gridCol w="4484111"/>
                <a:gridCol w="1002458"/>
                <a:gridCol w="980898"/>
                <a:gridCol w="937782"/>
              </a:tblGrid>
              <a:tr h="3870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ITEM (TAM)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Acadêmicos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INDICADORES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 smtClean="0">
                          <a:effectLst/>
                        </a:rPr>
                        <a:t>EXERCÍCIO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70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effectLst/>
                        </a:rPr>
                        <a:t>2016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effectLst/>
                        </a:rPr>
                        <a:t>2015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Índice </a:t>
                      </a:r>
                      <a:r>
                        <a:rPr lang="pt-BR" sz="1100" u="none" strike="noStrike" dirty="0">
                          <a:effectLst/>
                        </a:rPr>
                        <a:t>de Eficiência da Instituição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90 aprovados  /213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matriculados =  38,96%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82</a:t>
                      </a:r>
                      <a:r>
                        <a:rPr lang="pt-BR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aprovados / 166 matriculados = 42%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40 aprovados/146</a:t>
                      </a:r>
                    </a:p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matriculadas =  27,4%</a:t>
                      </a:r>
                      <a:endParaRPr lang="pt-B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Índice </a:t>
                      </a:r>
                      <a:r>
                        <a:rPr lang="pt-BR" sz="1100" u="none" strike="noStrike" dirty="0">
                          <a:effectLst/>
                        </a:rPr>
                        <a:t>de Eficácia da Instituição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29 concluintes / 90 vagas =  32,22%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25 concluintes / 82 vagas =  30.49 %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53 concluintes / 40 vagas = 132,50%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Relação alunos matriculados em relação a força de trabalho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54/568= 10,5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 44/506=  11,5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38/483=  12,7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Percentual de vagas em cursos técnicos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Percentual de vagas em cursos de formação de Professores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não se aplica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não se aplica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não se aplica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Percentual de vagas em cursos PROEJA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se aplica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Não se aplica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Não se aplica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23681" cy="185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5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 PDI;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18" y="1"/>
            <a:ext cx="145888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30223"/>
              </p:ext>
            </p:extLst>
          </p:nvPr>
        </p:nvGraphicFramePr>
        <p:xfrm>
          <a:off x="395536" y="1700807"/>
          <a:ext cx="8352929" cy="449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977"/>
                <a:gridCol w="553977"/>
                <a:gridCol w="3507034"/>
                <a:gridCol w="1876926"/>
                <a:gridCol w="1861015"/>
              </a:tblGrid>
              <a:tr h="3896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ITEM (TAM)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Acadêmicos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INDICADORES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 smtClean="0">
                          <a:effectLst/>
                        </a:rPr>
                        <a:t>EXERCÍCIO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96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2016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2015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9152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Programa de melhoria da qualidade da educação básica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smtClean="0">
                          <a:effectLst/>
                        </a:rPr>
                        <a:t>ENEM – 36 alunos</a:t>
                      </a:r>
                    </a:p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Olimpíadas de matemática, física, astronomia, lançamento de foguetes,</a:t>
                      </a:r>
                      <a:r>
                        <a:rPr lang="pt-B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coral e dança, CONNEPI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ENEM – 32 alunos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Olimpíadas de matemática, física, astronomia, lançamento de foguetes,</a:t>
                      </a:r>
                      <a:r>
                        <a:rPr lang="pt-B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coral e dança, CONNEPI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3896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Programa de Formação Inicial e </a:t>
                      </a:r>
                      <a:r>
                        <a:rPr lang="pt-BR" sz="1000" u="none" strike="noStrike" dirty="0" smtClean="0">
                          <a:effectLst/>
                        </a:rPr>
                        <a:t>continuada - FIC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r>
                        <a:rPr lang="pt-BR" sz="1000" u="none" strike="noStrike" smtClean="0">
                          <a:effectLst/>
                        </a:rPr>
                        <a:t>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80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3896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Oferta de cursos a distância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>
                          <a:effectLst/>
                        </a:rPr>
                        <a:t> eventos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, meio gente comunitário de saúde</a:t>
                      </a:r>
                      <a:r>
                        <a:rPr lang="pt-BR" sz="1000" u="none" strike="noStrike" dirty="0" smtClean="0">
                          <a:effectLst/>
                        </a:rPr>
                        <a:t>,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ambiente.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Comércio, meio ambiente.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3896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Forma de acesso ao ensino Tecnico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processo seletivo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smtClean="0">
                          <a:effectLst/>
                        </a:rPr>
                        <a:t>Processo seletivo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3896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Forma de acesso ao ensino Superior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não se aplica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Não</a:t>
                      </a:r>
                      <a:r>
                        <a:rPr lang="pt-BR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se aplica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3896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Forma de Acesso às Licenciaturas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smtClean="0">
                          <a:effectLst/>
                        </a:rPr>
                        <a:t>Não se aplica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smtClean="0">
                          <a:effectLst/>
                        </a:rPr>
                        <a:t>Não se aplica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3896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Programas de apoio a estudantes com elevado desempenho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ENEM – 36 alunos</a:t>
                      </a:r>
                    </a:p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Olimpíadas de matemática, física, astronomia, lançamento de foguetes,</a:t>
                      </a:r>
                      <a:r>
                        <a:rPr lang="pt-B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coral e dança.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ENEM – 32 alunos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Olimpíadas de matemática, física, astronomia, lançamento de foguetes,</a:t>
                      </a:r>
                      <a:r>
                        <a:rPr lang="pt-B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coral e dança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23681" cy="185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 PDI;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18" y="1"/>
            <a:ext cx="145888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20460" y="5282466"/>
            <a:ext cx="8255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fórmulas para apresentação desses indicadores estão nos itens de 1 a 6 do TAM – Termo de Acordo e </a:t>
            </a:r>
          </a:p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dirty="0" smtClean="0"/>
              <a:t>.</a:t>
            </a:r>
          </a:p>
          <a:p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campos que não possuem informação devem estar zerados ou informando que </a:t>
            </a:r>
            <a:r>
              <a:rPr lang="pt-BR" sz="1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NÃO SE APLICA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98919"/>
              </p:ext>
            </p:extLst>
          </p:nvPr>
        </p:nvGraphicFramePr>
        <p:xfrm>
          <a:off x="457200" y="1700802"/>
          <a:ext cx="8363272" cy="4608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662"/>
                <a:gridCol w="554662"/>
                <a:gridCol w="3584555"/>
                <a:gridCol w="1806073"/>
                <a:gridCol w="1863320"/>
              </a:tblGrid>
              <a:tr h="4751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ITEM (TAM)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Acadêmicos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INDICADORES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 smtClean="0">
                          <a:effectLst/>
                        </a:rPr>
                        <a:t>EXERCÍCIO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51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2016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</a:rPr>
                        <a:t>2015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4751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Pesquisa e Inovação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PIBIC – 14, COPESQ – 4, PADICIT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3, JORTEC, SNCT.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PIBIC – 19, 16 COPESQ,  3 PADICIT, 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JORTEC, SNCT.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12822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Projetos de Ação Social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 teste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de HIV, Sífilis, hepatite, pressão, dia do estudante, dia da mulher,  oficina do </a:t>
                      </a:r>
                      <a:r>
                        <a:rPr lang="pt-BR" sz="1000" u="none" strike="noStrike" baseline="0" dirty="0" err="1" smtClean="0">
                          <a:effectLst/>
                        </a:rPr>
                        <a:t>Napne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, dia do homem,  semana consciência negra, semana multiprofissional.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teste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de HIV, Sífilis, hepatite, pressão, dia do estudante, dia da mulher,  oficina do </a:t>
                      </a:r>
                      <a:r>
                        <a:rPr lang="pt-BR" sz="1000" u="none" strike="noStrike" baseline="0" dirty="0" err="1" smtClean="0">
                          <a:effectLst/>
                        </a:rPr>
                        <a:t>Napne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, dia do homem,  semana consciência negra, semana multiprofissional.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4751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Núcleo de Inovação Tecnológica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AYTI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– INCUBADORA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smtClean="0">
                          <a:effectLst/>
                        </a:rPr>
                        <a:t>AYTI - INCUBADORA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4751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Progrmas de Ensino, Pesquisa e Extensão Intercampi e Inter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JIFAM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 , JIFEN, CONNEPI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smtClean="0">
                          <a:effectLst/>
                        </a:rPr>
                        <a:t>JIFAM</a:t>
                      </a:r>
                      <a:r>
                        <a:rPr lang="pt-BR" sz="1000" u="none" strike="noStrike" baseline="0" dirty="0" smtClean="0">
                          <a:effectLst/>
                        </a:rPr>
                        <a:t>, JIFEN, CONNEPI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4751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SIMEC, SISTec e Sistema de Registro de Preços do MEC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r>
                        <a:rPr lang="pt-BR" sz="1000" u="none" strike="noStrike" dirty="0" smtClean="0">
                          <a:effectLst/>
                        </a:rPr>
                        <a:t>banco de preços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  <a:tr h="4751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SIGA-EPT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7" marR="8537" marT="8537" marB="0" anchor="b"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23681" cy="185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31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II -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55576" y="2204864"/>
            <a:ext cx="7920880" cy="394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Acesso à Internet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cabeamento por fibra ótica. Falhas de fornecimento da internet quando há manutenção da fibra na estrada. Sobrecarga nos intervalos do lanche e almoço pelo excesso de uso do 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pelos alunos.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Oferta de 40 Mega, com aumento de 20 mega por ano até 2018.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MELHORIAS: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Aquisição de equipamentos para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particionar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 rede entre computadores;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 de servidores e aberta (alunos e servidores);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alunos. Bloqueado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Face Book;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Virtual de Aprendizagem.</a:t>
            </a:r>
            <a:endParaRPr lang="pt-B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2476" y="1484784"/>
            <a:ext cx="1901524" cy="160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3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Autofit/>
          </a:bodyPr>
          <a:lstStyle/>
          <a:p>
            <a:pPr lvl="0"/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das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Limitação de Recursos Financeiros: busca por recursos externos.</a:t>
            </a: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de pagamento para terceirizados e obras;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de aceite de empenho por empresas;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Consequência: Atrasos em processos licitatórios e de compras.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Impossibilidade de ampliação de espaço físico: 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Restaurante Acadêmico;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Bloco de salas de aula e laboratórios;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Unidade Econômica Produtiva de Recursos Pesqueiros.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427810"/>
            <a:ext cx="1691680" cy="14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das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Bem estar do Servidor</a:t>
            </a:r>
          </a:p>
          <a:p>
            <a:pPr lvl="0" algn="just">
              <a:lnSpc>
                <a:spcPct val="107000"/>
              </a:lnSpc>
              <a:buFont typeface="Arial" charset="0"/>
              <a:buChar char="•"/>
            </a:pP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CAPACITAÇÃO ORIENTADO: criação de cursos presenciais, com certificação pelo CPRF para </a:t>
            </a:r>
            <a:r>
              <a:rPr lang="pt-BR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TAE’s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Docentes. Ministrado pelo CPRF.</a:t>
            </a:r>
          </a:p>
          <a:p>
            <a:pPr lvl="1" algn="just">
              <a:lnSpc>
                <a:spcPct val="107000"/>
              </a:lnSpc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aquisição de conhecimento e progressão funcional.</a:t>
            </a:r>
          </a:p>
          <a:p>
            <a:pPr lvl="1" algn="just">
              <a:lnSpc>
                <a:spcPct val="107000"/>
              </a:lnSpc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PERÍODO: 01 vez por semestre e/ou oportunidades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ANIVERSARIANTES DO MÊS</a:t>
            </a:r>
          </a:p>
          <a:p>
            <a:pPr lvl="0" algn="just">
              <a:lnSpc>
                <a:spcPct val="107000"/>
              </a:lnSpc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VALORIZAÇÃO DAS 30 H PARA </a:t>
            </a:r>
            <a:r>
              <a:rPr lang="pt-BR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TAE’S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CONFORME LEGISLAÇÃO.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2476" y="5250402"/>
            <a:ext cx="1901524" cy="160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Capacitação de servidores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Edital de capacitação interna – DAP e DEPE, pagamento de Diárias (SCDP);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Mestrado Institucional em Educação Tecnológica no Campus Presidente Figueiredo – Programa de Mestrado CMC;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Incentivo à capacitação em outros programas com ou sem afastamento para capacitação;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Cursos de curta duração para </a:t>
            </a:r>
            <a:r>
              <a:rPr lang="pt-BR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TAE’s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Docentes, ministrado pelo Campus Presidente Figueiredo.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250402"/>
            <a:ext cx="1901524" cy="160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1333</Words>
  <Application>Microsoft Office PowerPoint</Application>
  <PresentationFormat>Apresentação na tela (4:3)</PresentationFormat>
  <Paragraphs>369</Paragraphs>
  <Slides>16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Avaliação das tratativas de fragilidades encontradas na Avaliação de 2015 (Pontos fracos e ameaças)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48</cp:revision>
  <dcterms:created xsi:type="dcterms:W3CDTF">2015-03-03T18:02:17Z</dcterms:created>
  <dcterms:modified xsi:type="dcterms:W3CDTF">2017-02-24T15:08:24Z</dcterms:modified>
</cp:coreProperties>
</file>