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57" r:id="rId5"/>
    <p:sldId id="258" r:id="rId6"/>
    <p:sldId id="260" r:id="rId7"/>
    <p:sldId id="261" r:id="rId8"/>
    <p:sldId id="262" r:id="rId9"/>
    <p:sldId id="265" r:id="rId10"/>
    <p:sldId id="266" r:id="rId11"/>
    <p:sldId id="269" r:id="rId12"/>
  </p:sldIdLst>
  <p:sldSz cx="9144000" cy="6858000" type="screen4x3"/>
  <p:notesSz cx="6858000" cy="99472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FAM-CMZL_2\Desktop\PERSILENNE\OR&#199;AMENTO%202016\00.%20FECHAMENTO%202016\PDA%2031.DEZ.16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FAM-CMZL_2\Desktop\PERSILENNE\OR&#199;AMENTO%202016\00.%20FECHAMENTO%202016\PDA%2031.DEZ.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FAM-CMZL_2\Desktop\PERSILENNE\OR&#199;AMENTO%202016\00.%20FECHAMENTO%202016\PDA%2031.DEZ.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sz="1400" dirty="0"/>
              <a:t>TOTAL DE DEMANDAS: 88</a:t>
            </a:r>
          </a:p>
        </c:rich>
      </c:tx>
      <c:layout/>
      <c:overlay val="0"/>
      <c:spPr>
        <a:solidFill>
          <a:schemeClr val="accent1">
            <a:lumMod val="40000"/>
            <a:lumOff val="60000"/>
          </a:schemeClr>
        </a:solidFill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99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Pt>
            <c:idx val="3"/>
            <c:bubble3D val="0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-0.13103112110986126"/>
                  <c:y val="0.13037546049143944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QTDE: 27</a:t>
                    </a:r>
                  </a:p>
                  <a:p>
                    <a:r>
                      <a:rPr lang="en-US" b="1"/>
                      <a:t>31%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7.6950442170338465E-3"/>
                  <c:y val="5.4792208713320828E-3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QTDE: 2</a:t>
                    </a:r>
                  </a:p>
                  <a:p>
                    <a:r>
                      <a:rPr lang="en-US" b="1"/>
                      <a:t>2%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8.7424895058849345E-2"/>
                  <c:y val="-0.11477292701408674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QTDE: 8</a:t>
                    </a:r>
                  </a:p>
                  <a:p>
                    <a:r>
                      <a:rPr lang="en-US" b="1"/>
                      <a:t>9%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6288183489258964"/>
                  <c:y val="-9.2598692556137133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QTDE: 51</a:t>
                    </a:r>
                  </a:p>
                  <a:p>
                    <a:r>
                      <a:rPr lang="en-US" b="1"/>
                      <a:t>58%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demandas!$C$5:$F$5</c:f>
              <c:strCache>
                <c:ptCount val="4"/>
                <c:pt idx="0">
                  <c:v>NÃO ATENDIDAS</c:v>
                </c:pt>
                <c:pt idx="1">
                  <c:v>EM ANDAMENTO</c:v>
                </c:pt>
                <c:pt idx="2">
                  <c:v>PARCIALMENTE ATENDIDA</c:v>
                </c:pt>
                <c:pt idx="3">
                  <c:v>CONCLUÍDAS</c:v>
                </c:pt>
              </c:strCache>
            </c:strRef>
          </c:cat>
          <c:val>
            <c:numRef>
              <c:f>demandas!$C$6:$F$6</c:f>
              <c:numCache>
                <c:formatCode>General</c:formatCode>
                <c:ptCount val="4"/>
                <c:pt idx="0">
                  <c:v>27</c:v>
                </c:pt>
                <c:pt idx="1">
                  <c:v>2</c:v>
                </c:pt>
                <c:pt idx="2">
                  <c:v>8</c:v>
                </c:pt>
                <c:pt idx="3">
                  <c:v>51</c:v>
                </c:pt>
              </c:numCache>
            </c:numRef>
          </c:val>
        </c:ser>
        <c:ser>
          <c:idx val="1"/>
          <c:order val="1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demandas!$C$5:$F$5</c:f>
              <c:strCache>
                <c:ptCount val="4"/>
                <c:pt idx="0">
                  <c:v>NÃO ATENDIDAS</c:v>
                </c:pt>
                <c:pt idx="1">
                  <c:v>EM ANDAMENTO</c:v>
                </c:pt>
                <c:pt idx="2">
                  <c:v>PARCIALMENTE ATENDIDA</c:v>
                </c:pt>
                <c:pt idx="3">
                  <c:v>CONCLUÍDAS</c:v>
                </c:pt>
              </c:strCache>
            </c:strRef>
          </c:cat>
          <c:val>
            <c:numRef>
              <c:f>demandas!$C$7:$F$7</c:f>
              <c:numCache>
                <c:formatCode>0%</c:formatCode>
                <c:ptCount val="4"/>
                <c:pt idx="0">
                  <c:v>0.30681818181818182</c:v>
                </c:pt>
                <c:pt idx="1">
                  <c:v>2.2727272727272728E-2</c:v>
                </c:pt>
                <c:pt idx="2">
                  <c:v>9.0909090909090912E-2</c:v>
                </c:pt>
                <c:pt idx="3">
                  <c:v>0.57954545454545459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755279503105589"/>
          <c:y val="0.22710499848903243"/>
          <c:w val="0.29341614906832297"/>
          <c:h val="0.41348006204511384"/>
        </c:manualLayout>
      </c:layout>
      <c:overlay val="0"/>
      <c:txPr>
        <a:bodyPr/>
        <a:lstStyle/>
        <a:p>
          <a:pPr>
            <a:defRPr sz="90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92D050"/>
              </a:solidFill>
            </c:spPr>
          </c:dPt>
          <c:dPt>
            <c:idx val="1"/>
            <c:bubble3D val="0"/>
            <c:spPr>
              <a:solidFill>
                <a:srgbClr val="FF99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 b="1"/>
                      <a:t>QTDE:</a:t>
                    </a:r>
                    <a:r>
                      <a:rPr lang="en-US" b="1" baseline="0"/>
                      <a:t> 76</a:t>
                    </a:r>
                    <a:endParaRPr lang="en-US" b="1"/>
                  </a:p>
                  <a:p>
                    <a:pPr>
                      <a:defRPr b="1"/>
                    </a:pPr>
                    <a:r>
                      <a:rPr lang="en-US" b="1"/>
                      <a:t>86%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2.6570391599997772E-2"/>
                  <c:y val="3.7039865940821391E-2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/>
                      <a:t>QTDE: 12</a:t>
                    </a:r>
                  </a:p>
                  <a:p>
                    <a:pPr>
                      <a:defRPr b="1"/>
                    </a:pPr>
                    <a:r>
                      <a:rPr lang="en-US"/>
                      <a:t>14%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demandas!$C$18:$D$18</c:f>
              <c:strCache>
                <c:ptCount val="2"/>
                <c:pt idx="0">
                  <c:v>PLANEJADAS</c:v>
                </c:pt>
                <c:pt idx="1">
                  <c:v>NÃO PLANEJADAS</c:v>
                </c:pt>
              </c:strCache>
            </c:strRef>
          </c:cat>
          <c:val>
            <c:numRef>
              <c:f>demandas!$C$19:$D$19</c:f>
              <c:numCache>
                <c:formatCode>General</c:formatCode>
                <c:ptCount val="2"/>
                <c:pt idx="0">
                  <c:v>76</c:v>
                </c:pt>
                <c:pt idx="1">
                  <c:v>12</c:v>
                </c:pt>
              </c:numCache>
            </c:numRef>
          </c:val>
        </c:ser>
        <c:ser>
          <c:idx val="1"/>
          <c:order val="1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demandas!$C$18:$D$18</c:f>
              <c:strCache>
                <c:ptCount val="2"/>
                <c:pt idx="0">
                  <c:v>PLANEJADAS</c:v>
                </c:pt>
                <c:pt idx="1">
                  <c:v>NÃO PLANEJADAS</c:v>
                </c:pt>
              </c:strCache>
            </c:strRef>
          </c:cat>
          <c:val>
            <c:numRef>
              <c:f>demandas!$C$20:$D$20</c:f>
              <c:numCache>
                <c:formatCode>0%</c:formatCode>
                <c:ptCount val="2"/>
                <c:pt idx="0">
                  <c:v>0.86363636363636365</c:v>
                </c:pt>
                <c:pt idx="1">
                  <c:v>0.13636363636363635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25485061242344703"/>
          <c:y val="5.5439997083697873E-2"/>
          <c:w val="0.49029877515310588"/>
          <c:h val="8.3717191601049873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B0F0"/>
              </a:solidFill>
            </c:spPr>
          </c:dPt>
          <c:dPt>
            <c:idx val="1"/>
            <c:bubble3D val="0"/>
            <c:spPr>
              <a:solidFill>
                <a:srgbClr val="FF9900"/>
              </a:solidFill>
            </c:spPr>
          </c:dPt>
          <c:dPt>
            <c:idx val="2"/>
            <c:bubble3D val="0"/>
            <c:spPr>
              <a:solidFill>
                <a:srgbClr val="99FF33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 sz="900" b="1" dirty="0"/>
                      <a:t>0,68%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20439961520306926"/>
                  <c:y val="-0.15485881413591873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 sz="900" b="1"/>
                      <a:t>R$</a:t>
                    </a:r>
                    <a:r>
                      <a:rPr lang="en-US" sz="900" b="1" baseline="0"/>
                      <a:t> 4.186.389,92</a:t>
                    </a:r>
                    <a:endParaRPr lang="en-US" sz="900" b="1"/>
                  </a:p>
                  <a:p>
                    <a:pPr>
                      <a:defRPr b="1"/>
                    </a:pPr>
                    <a:r>
                      <a:rPr lang="en-US" b="1"/>
                      <a:t>66%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5094379898082233"/>
                  <c:y val="0.1585265209833443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 sz="900" b="1" dirty="0" smtClean="0"/>
                      <a:t>R$</a:t>
                    </a:r>
                    <a:r>
                      <a:rPr lang="en-US" sz="900" b="1" baseline="0" dirty="0" smtClean="0"/>
                      <a:t> </a:t>
                    </a:r>
                    <a:r>
                      <a:rPr lang="en-US" sz="900" b="1" dirty="0" smtClean="0"/>
                      <a:t>2.097.553,98</a:t>
                    </a:r>
                    <a:endParaRPr lang="en-US" sz="900" b="1" dirty="0"/>
                  </a:p>
                  <a:p>
                    <a:pPr>
                      <a:defRPr b="1"/>
                    </a:pPr>
                    <a:r>
                      <a:rPr lang="en-US" b="1" dirty="0"/>
                      <a:t>33%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demandas!$C$41:$E$41</c:f>
              <c:strCache>
                <c:ptCount val="3"/>
                <c:pt idx="0">
                  <c:v>CAPACITAÇÃO</c:v>
                </c:pt>
                <c:pt idx="1">
                  <c:v>DESPESAS FIXAS</c:v>
                </c:pt>
                <c:pt idx="2">
                  <c:v>DESPRESAS VARIÁVEIS</c:v>
                </c:pt>
              </c:strCache>
            </c:strRef>
          </c:cat>
          <c:val>
            <c:numRef>
              <c:f>demandas!$C$42:$E$42</c:f>
              <c:numCache>
                <c:formatCode>"R$"#,##0.00_);[Red]\("R$"#,##0.00\)</c:formatCode>
                <c:ptCount val="3"/>
                <c:pt idx="0">
                  <c:v>42800.14</c:v>
                </c:pt>
                <c:pt idx="1">
                  <c:v>4186389.92</c:v>
                </c:pt>
                <c:pt idx="2">
                  <c:v>2097553.9800000004</c:v>
                </c:pt>
              </c:numCache>
            </c:numRef>
          </c:val>
        </c:ser>
        <c:ser>
          <c:idx val="1"/>
          <c:order val="1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demandas!$C$41:$E$41</c:f>
              <c:strCache>
                <c:ptCount val="3"/>
                <c:pt idx="0">
                  <c:v>CAPACITAÇÃO</c:v>
                </c:pt>
                <c:pt idx="1">
                  <c:v>DESPESAS FIXAS</c:v>
                </c:pt>
                <c:pt idx="2">
                  <c:v>DESPRESAS VARIÁVEIS</c:v>
                </c:pt>
              </c:strCache>
            </c:strRef>
          </c:cat>
          <c:val>
            <c:numRef>
              <c:f>demandas!$C$43:$E$43</c:f>
              <c:numCache>
                <c:formatCode>0.00%</c:formatCode>
                <c:ptCount val="3"/>
                <c:pt idx="0">
                  <c:v>6.7649552011906583E-3</c:v>
                </c:pt>
                <c:pt idx="1">
                  <c:v>0.66169737443653553</c:v>
                </c:pt>
                <c:pt idx="2">
                  <c:v>0.33153767036227383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90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2A7186D-FF01-4BB5-BC7B-CBDCE51E33C8}" type="datetimeFigureOut">
              <a:rPr lang="pt-BR" smtClean="0"/>
              <a:t>23/02/2017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FC2FC6A-086A-49D4-887A-9790B880AAC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A7186D-FF01-4BB5-BC7B-CBDCE51E33C8}" type="datetimeFigureOut">
              <a:rPr lang="pt-BR" smtClean="0"/>
              <a:t>23/02/2017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C2FC6A-086A-49D4-887A-9790B880AAC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A7186D-FF01-4BB5-BC7B-CBDCE51E33C8}" type="datetimeFigureOut">
              <a:rPr lang="pt-BR" smtClean="0"/>
              <a:t>23/02/2017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C2FC6A-086A-49D4-887A-9790B880AAC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A7186D-FF01-4BB5-BC7B-CBDCE51E33C8}" type="datetimeFigureOut">
              <a:rPr lang="pt-BR" smtClean="0"/>
              <a:t>23/02/2017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C2FC6A-086A-49D4-887A-9790B880AAC5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A7186D-FF01-4BB5-BC7B-CBDCE51E33C8}" type="datetimeFigureOut">
              <a:rPr lang="pt-BR" smtClean="0"/>
              <a:t>23/02/2017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C2FC6A-086A-49D4-887A-9790B880AAC5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A7186D-FF01-4BB5-BC7B-CBDCE51E33C8}" type="datetimeFigureOut">
              <a:rPr lang="pt-BR" smtClean="0"/>
              <a:t>23/02/2017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C2FC6A-086A-49D4-887A-9790B880AAC5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A7186D-FF01-4BB5-BC7B-CBDCE51E33C8}" type="datetimeFigureOut">
              <a:rPr lang="pt-BR" smtClean="0"/>
              <a:t>23/02/2017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C2FC6A-086A-49D4-887A-9790B880AAC5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A7186D-FF01-4BB5-BC7B-CBDCE51E33C8}" type="datetimeFigureOut">
              <a:rPr lang="pt-BR" smtClean="0"/>
              <a:t>23/02/2017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C2FC6A-086A-49D4-887A-9790B880AAC5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A7186D-FF01-4BB5-BC7B-CBDCE51E33C8}" type="datetimeFigureOut">
              <a:rPr lang="pt-BR" smtClean="0"/>
              <a:t>23/02/2017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C2FC6A-086A-49D4-887A-9790B880AAC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2A7186D-FF01-4BB5-BC7B-CBDCE51E33C8}" type="datetimeFigureOut">
              <a:rPr lang="pt-BR" smtClean="0"/>
              <a:t>23/02/2017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C2FC6A-086A-49D4-887A-9790B880AAC5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2A7186D-FF01-4BB5-BC7B-CBDCE51E33C8}" type="datetimeFigureOut">
              <a:rPr lang="pt-BR" smtClean="0"/>
              <a:t>23/02/2017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FC2FC6A-086A-49D4-887A-9790B880AAC5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2A7186D-FF01-4BB5-BC7B-CBDCE51E33C8}" type="datetimeFigureOut">
              <a:rPr lang="pt-BR" smtClean="0"/>
              <a:t>23/02/2017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FC2FC6A-086A-49D4-887A-9790B880AAC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4" y="0"/>
            <a:ext cx="921169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043608" y="2204864"/>
            <a:ext cx="74168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IFAM CAMPUS MANAUS ZONA LESTE</a:t>
            </a:r>
          </a:p>
          <a:p>
            <a:pPr algn="ctr"/>
            <a:endParaRPr lang="pt-BR" sz="2800" b="1" dirty="0" smtClean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r>
              <a:rPr lang="pt-BR" sz="2800" b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PLANEJAMENTO ORÇAMENTÁRIO FECHAMENTO 2016 &amp; PRIORIDADES 2017</a:t>
            </a:r>
          </a:p>
        </p:txBody>
      </p:sp>
      <p:pic>
        <p:nvPicPr>
          <p:cNvPr id="5" name="Imagem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742"/>
          <a:stretch>
            <a:fillRect/>
          </a:stretch>
        </p:blipFill>
        <p:spPr bwMode="auto">
          <a:xfrm>
            <a:off x="2943021" y="171123"/>
            <a:ext cx="548859" cy="838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14"/>
          <p:cNvSpPr txBox="1">
            <a:spLocks noChangeArrowheads="1"/>
          </p:cNvSpPr>
          <p:nvPr/>
        </p:nvSpPr>
        <p:spPr bwMode="auto">
          <a:xfrm>
            <a:off x="3419872" y="501546"/>
            <a:ext cx="331236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altLang="pt-BR" sz="900" b="1" dirty="0">
                <a:latin typeface="Franklin Gothic Medium" pitchFamily="34" charset="0"/>
              </a:rPr>
              <a:t>INSTITUTO FEDERAL </a:t>
            </a:r>
            <a:r>
              <a:rPr lang="pt-BR" altLang="pt-BR" sz="900" b="1" dirty="0" smtClean="0">
                <a:latin typeface="Franklin Gothic Medium" pitchFamily="34" charset="0"/>
              </a:rPr>
              <a:t>DE  EDUCAÇÃO</a:t>
            </a:r>
            <a:r>
              <a:rPr lang="pt-BR" altLang="pt-BR" sz="900" b="1" dirty="0">
                <a:latin typeface="Franklin Gothic Medium" pitchFamily="34" charset="0"/>
              </a:rPr>
              <a:t>, CIÊNCIA </a:t>
            </a:r>
            <a:r>
              <a:rPr lang="pt-BR" altLang="pt-BR" sz="900" b="1" dirty="0" smtClean="0">
                <a:latin typeface="Franklin Gothic Medium" pitchFamily="34" charset="0"/>
              </a:rPr>
              <a:t>E  TECNOLOGIA </a:t>
            </a:r>
          </a:p>
          <a:p>
            <a:pPr eaLnBrk="1" hangingPunct="1"/>
            <a:r>
              <a:rPr lang="pt-BR" altLang="pt-BR" sz="900" b="1" dirty="0" smtClean="0">
                <a:latin typeface="Franklin Gothic Medium" pitchFamily="34" charset="0"/>
              </a:rPr>
              <a:t>DO </a:t>
            </a:r>
            <a:r>
              <a:rPr lang="pt-BR" altLang="pt-BR" sz="900" b="1" dirty="0">
                <a:latin typeface="Franklin Gothic Medium" pitchFamily="34" charset="0"/>
              </a:rPr>
              <a:t>AMAZONAS</a:t>
            </a:r>
          </a:p>
          <a:p>
            <a:pPr eaLnBrk="1" hangingPunct="1"/>
            <a:r>
              <a:rPr lang="pt-BR" altLang="pt-BR" sz="900" b="1" dirty="0">
                <a:solidFill>
                  <a:srgbClr val="99CC00"/>
                </a:solidFill>
                <a:latin typeface="Franklin Gothic Medium" pitchFamily="34" charset="0"/>
              </a:rPr>
              <a:t>Campus Manaus Zona Leste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755576" y="6093296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23 </a:t>
            </a:r>
            <a:r>
              <a:rPr lang="pt-BR" sz="2000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FEV 2017</a:t>
            </a:r>
          </a:p>
        </p:txBody>
      </p:sp>
    </p:spTree>
    <p:extLst>
      <p:ext uri="{BB962C8B-B14F-4D97-AF65-F5344CB8AC3E}">
        <p14:creationId xmlns:p14="http://schemas.microsoft.com/office/powerpoint/2010/main" val="291115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upo 23"/>
          <p:cNvGrpSpPr/>
          <p:nvPr/>
        </p:nvGrpSpPr>
        <p:grpSpPr>
          <a:xfrm>
            <a:off x="370885" y="138892"/>
            <a:ext cx="2832963" cy="609262"/>
            <a:chOff x="370885" y="138892"/>
            <a:chExt cx="2832963" cy="609262"/>
          </a:xfrm>
        </p:grpSpPr>
        <p:pic>
          <p:nvPicPr>
            <p:cNvPr id="25" name="Imagem 1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9742"/>
            <a:stretch>
              <a:fillRect/>
            </a:stretch>
          </p:blipFill>
          <p:spPr bwMode="auto">
            <a:xfrm>
              <a:off x="370885" y="138892"/>
              <a:ext cx="362611" cy="553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CaixaDeTexto 14"/>
            <p:cNvSpPr txBox="1">
              <a:spLocks noChangeArrowheads="1"/>
            </p:cNvSpPr>
            <p:nvPr/>
          </p:nvSpPr>
          <p:spPr bwMode="auto">
            <a:xfrm>
              <a:off x="661489" y="332656"/>
              <a:ext cx="2542359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pt-BR" altLang="pt-BR" sz="700" b="1" dirty="0">
                  <a:latin typeface="Franklin Gothic Medium" pitchFamily="34" charset="0"/>
                </a:rPr>
                <a:t>INSTITUTO FEDERAL </a:t>
              </a:r>
              <a:r>
                <a:rPr lang="pt-BR" altLang="pt-BR" sz="700" b="1" dirty="0" smtClean="0">
                  <a:latin typeface="Franklin Gothic Medium" pitchFamily="34" charset="0"/>
                </a:rPr>
                <a:t>DE  EDUCAÇÃO</a:t>
              </a:r>
              <a:r>
                <a:rPr lang="pt-BR" altLang="pt-BR" sz="700" b="1" dirty="0">
                  <a:latin typeface="Franklin Gothic Medium" pitchFamily="34" charset="0"/>
                </a:rPr>
                <a:t>, CIÊNCIA </a:t>
              </a:r>
              <a:r>
                <a:rPr lang="pt-BR" altLang="pt-BR" sz="700" b="1" dirty="0" smtClean="0">
                  <a:latin typeface="Franklin Gothic Medium" pitchFamily="34" charset="0"/>
                </a:rPr>
                <a:t>E  TECNOLOGIA </a:t>
              </a:r>
            </a:p>
            <a:p>
              <a:pPr eaLnBrk="1" hangingPunct="1"/>
              <a:r>
                <a:rPr lang="pt-BR" altLang="pt-BR" sz="700" b="1" dirty="0" smtClean="0">
                  <a:latin typeface="Franklin Gothic Medium" pitchFamily="34" charset="0"/>
                </a:rPr>
                <a:t>DO </a:t>
              </a:r>
              <a:r>
                <a:rPr lang="pt-BR" altLang="pt-BR" sz="700" b="1" dirty="0">
                  <a:latin typeface="Franklin Gothic Medium" pitchFamily="34" charset="0"/>
                </a:rPr>
                <a:t>AMAZONAS</a:t>
              </a:r>
            </a:p>
            <a:p>
              <a:pPr eaLnBrk="1" hangingPunct="1"/>
              <a:r>
                <a:rPr lang="pt-BR" altLang="pt-BR" sz="700" b="1" dirty="0">
                  <a:solidFill>
                    <a:srgbClr val="99CC00"/>
                  </a:solidFill>
                  <a:latin typeface="Franklin Gothic Medium" pitchFamily="34" charset="0"/>
                </a:rPr>
                <a:t>Campus Manaus Zona Leste</a:t>
              </a:r>
            </a:p>
          </p:txBody>
        </p:sp>
      </p:grpSp>
      <p:sp>
        <p:nvSpPr>
          <p:cNvPr id="13" name="CaixaDeTexto 12"/>
          <p:cNvSpPr txBox="1"/>
          <p:nvPr/>
        </p:nvSpPr>
        <p:spPr>
          <a:xfrm>
            <a:off x="726443" y="836712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LOA CMZL 2017</a:t>
            </a:r>
            <a:endParaRPr lang="pt-BR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8379"/>
              </p:ext>
            </p:extLst>
          </p:nvPr>
        </p:nvGraphicFramePr>
        <p:xfrm>
          <a:off x="1403648" y="1412776"/>
          <a:ext cx="6192688" cy="2972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9736"/>
                <a:gridCol w="2862952"/>
              </a:tblGrid>
              <a:tr h="5040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CONTA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LOA 2017</a:t>
                      </a:r>
                    </a:p>
                  </a:txBody>
                  <a:tcPr marL="9525" marR="9525" marT="9525" marB="0" anchor="ctr" anchorCtr="1"/>
                </a:tc>
              </a:tr>
              <a:tr h="4697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</a:rPr>
                        <a:t>CUSTEIO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</a:rPr>
                        <a:t>R$ 4.453.349,72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/>
                </a:tc>
              </a:tr>
              <a:tr h="294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</a:rPr>
                        <a:t>CAPACITAÇÃO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</a:rPr>
                        <a:t>R$ 40.000,00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/>
                </a:tc>
              </a:tr>
              <a:tr h="294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INVESTIMENTO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</a:rPr>
                        <a:t>R$ 499.261,08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/>
                </a:tc>
              </a:tr>
              <a:tr h="4697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</a:rPr>
                        <a:t>TOTAL LOA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</a:rPr>
                        <a:t>R$ 4.992.610,80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97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PREV. DESP. </a:t>
                      </a:r>
                      <a:r>
                        <a:rPr lang="pt-BR" sz="16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FIXAS</a:t>
                      </a:r>
                      <a:endParaRPr lang="pt-BR" sz="1600" b="1" i="0" u="none" strike="noStrike" dirty="0">
                        <a:solidFill>
                          <a:srgbClr val="C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R$ 4.653.381,67</a:t>
                      </a:r>
                      <a:endParaRPr lang="pt-BR" sz="1600" b="1" i="0" u="none" strike="noStrike" dirty="0">
                        <a:solidFill>
                          <a:srgbClr val="C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/>
                </a:tc>
              </a:tr>
              <a:tr h="4697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SALDO A PROGRAMAR</a:t>
                      </a:r>
                      <a:endParaRPr lang="pt-BR" sz="1600" b="1" i="0" u="none" strike="noStrike" dirty="0">
                        <a:solidFill>
                          <a:srgbClr val="00206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R$ 339.229,13</a:t>
                      </a:r>
                      <a:endParaRPr lang="pt-BR" sz="1600" b="1" i="0" u="none" strike="noStrike" dirty="0">
                        <a:solidFill>
                          <a:srgbClr val="00206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Elipse 2"/>
          <p:cNvSpPr/>
          <p:nvPr/>
        </p:nvSpPr>
        <p:spPr>
          <a:xfrm>
            <a:off x="4788024" y="3861048"/>
            <a:ext cx="2808312" cy="720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19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upo 23"/>
          <p:cNvGrpSpPr/>
          <p:nvPr/>
        </p:nvGrpSpPr>
        <p:grpSpPr>
          <a:xfrm>
            <a:off x="370885" y="138892"/>
            <a:ext cx="2832963" cy="609262"/>
            <a:chOff x="370885" y="138892"/>
            <a:chExt cx="2832963" cy="609262"/>
          </a:xfrm>
        </p:grpSpPr>
        <p:pic>
          <p:nvPicPr>
            <p:cNvPr id="25" name="Imagem 1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9742"/>
            <a:stretch>
              <a:fillRect/>
            </a:stretch>
          </p:blipFill>
          <p:spPr bwMode="auto">
            <a:xfrm>
              <a:off x="370885" y="138892"/>
              <a:ext cx="362611" cy="553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CaixaDeTexto 14"/>
            <p:cNvSpPr txBox="1">
              <a:spLocks noChangeArrowheads="1"/>
            </p:cNvSpPr>
            <p:nvPr/>
          </p:nvSpPr>
          <p:spPr bwMode="auto">
            <a:xfrm>
              <a:off x="661489" y="332656"/>
              <a:ext cx="2542359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pt-BR" altLang="pt-BR" sz="700" b="1" dirty="0">
                  <a:latin typeface="Franklin Gothic Medium" pitchFamily="34" charset="0"/>
                </a:rPr>
                <a:t>INSTITUTO FEDERAL </a:t>
              </a:r>
              <a:r>
                <a:rPr lang="pt-BR" altLang="pt-BR" sz="700" b="1" dirty="0" smtClean="0">
                  <a:latin typeface="Franklin Gothic Medium" pitchFamily="34" charset="0"/>
                </a:rPr>
                <a:t>DE  EDUCAÇÃO</a:t>
              </a:r>
              <a:r>
                <a:rPr lang="pt-BR" altLang="pt-BR" sz="700" b="1" dirty="0">
                  <a:latin typeface="Franklin Gothic Medium" pitchFamily="34" charset="0"/>
                </a:rPr>
                <a:t>, CIÊNCIA </a:t>
              </a:r>
              <a:r>
                <a:rPr lang="pt-BR" altLang="pt-BR" sz="700" b="1" dirty="0" smtClean="0">
                  <a:latin typeface="Franklin Gothic Medium" pitchFamily="34" charset="0"/>
                </a:rPr>
                <a:t>E  TECNOLOGIA </a:t>
              </a:r>
            </a:p>
            <a:p>
              <a:pPr eaLnBrk="1" hangingPunct="1"/>
              <a:r>
                <a:rPr lang="pt-BR" altLang="pt-BR" sz="700" b="1" dirty="0" smtClean="0">
                  <a:latin typeface="Franklin Gothic Medium" pitchFamily="34" charset="0"/>
                </a:rPr>
                <a:t>DO </a:t>
              </a:r>
              <a:r>
                <a:rPr lang="pt-BR" altLang="pt-BR" sz="700" b="1" dirty="0">
                  <a:latin typeface="Franklin Gothic Medium" pitchFamily="34" charset="0"/>
                </a:rPr>
                <a:t>AMAZONAS</a:t>
              </a:r>
            </a:p>
            <a:p>
              <a:pPr eaLnBrk="1" hangingPunct="1"/>
              <a:r>
                <a:rPr lang="pt-BR" altLang="pt-BR" sz="700" b="1" dirty="0">
                  <a:solidFill>
                    <a:srgbClr val="99CC00"/>
                  </a:solidFill>
                  <a:latin typeface="Franklin Gothic Medium" pitchFamily="34" charset="0"/>
                </a:rPr>
                <a:t>Campus Manaus Zona Leste</a:t>
              </a:r>
            </a:p>
          </p:txBody>
        </p:sp>
      </p:grpSp>
      <p:sp>
        <p:nvSpPr>
          <p:cNvPr id="13" name="CaixaDeTexto 12"/>
          <p:cNvSpPr txBox="1"/>
          <p:nvPr/>
        </p:nvSpPr>
        <p:spPr>
          <a:xfrm>
            <a:off x="726443" y="1012666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ALGUMAS AÇÕES </a:t>
            </a:r>
            <a:r>
              <a:rPr lang="pt-BR" sz="2000" b="1" dirty="0"/>
              <a:t>PARA VIABILIZAÇÃO DE RECURSOS - 2017</a:t>
            </a:r>
            <a:endParaRPr lang="pt-BR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595945"/>
              </p:ext>
            </p:extLst>
          </p:nvPr>
        </p:nvGraphicFramePr>
        <p:xfrm>
          <a:off x="816453" y="1484784"/>
          <a:ext cx="7524836" cy="2098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6017"/>
                <a:gridCol w="3478819"/>
              </a:tblGrid>
              <a:tr h="5040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ARRECADAÇÃO DE RECEITAS</a:t>
                      </a:r>
                      <a:endParaRPr kumimoji="0" lang="pt-BR" sz="14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REDUÇÃO DE DESPESAS</a:t>
                      </a:r>
                      <a:endParaRPr kumimoji="0" lang="pt-BR" sz="14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anchorCtr="1"/>
                </a:tc>
              </a:tr>
              <a:tr h="4697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 smtClean="0">
                          <a:effectLst/>
                        </a:rPr>
                        <a:t>GT:</a:t>
                      </a:r>
                      <a:r>
                        <a:rPr lang="pt-BR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pt-BR" sz="1400" u="none" strike="noStrike" dirty="0" smtClean="0">
                          <a:effectLst/>
                        </a:rPr>
                        <a:t>ALUGUEL DOS ESPAÇOS,</a:t>
                      </a:r>
                      <a:r>
                        <a:rPr lang="pt-BR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pt-BR" sz="1400" u="none" strike="noStrike" dirty="0" smtClean="0">
                          <a:effectLst/>
                        </a:rPr>
                        <a:t>COBRANÇA DE TAXAS DE SERV. EDUCACIONAIS (SECRETARIA) &amp; ADMINISTRATIVOS (CLÍN. MED. VET);</a:t>
                      </a:r>
                      <a:r>
                        <a:rPr lang="pt-BR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pt-BR" sz="1400" u="none" strike="noStrike" dirty="0" smtClean="0">
                          <a:effectLst/>
                        </a:rPr>
                        <a:t>PRODUÇÃO EXCEDENTE</a:t>
                      </a:r>
                      <a:r>
                        <a:rPr lang="pt-BR" sz="1400" u="none" strike="noStrike" baseline="0" dirty="0" smtClean="0">
                          <a:effectLst/>
                        </a:rPr>
                        <a:t> (</a:t>
                      </a:r>
                      <a:r>
                        <a:rPr lang="pt-BR" sz="1400" u="none" strike="noStrike" baseline="0" dirty="0" err="1" smtClean="0">
                          <a:effectLst/>
                        </a:rPr>
                        <a:t>UEPs</a:t>
                      </a:r>
                      <a:r>
                        <a:rPr lang="pt-BR" sz="1400" u="none" strike="noStrike" baseline="0" dirty="0" smtClean="0">
                          <a:effectLst/>
                        </a:rPr>
                        <a:t>)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GT: VISITAS TÉCNICAS (PLANEJAMENTO)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/>
                </a:tc>
              </a:tr>
              <a:tr h="294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GT: ENERGIA ELÉTRICA (RESIDÊNCIAS, REFEITÓRIO, REPROGRAFIA, HIROSHI)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GT:  MATERIAL PARA AULA PRÁTICA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/>
                </a:tc>
              </a:tr>
              <a:tr h="29488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GT: REFEIÇÃO DOS ALUNOS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48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51520" y="836712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PDA CMZL 2016</a:t>
            </a:r>
            <a:endParaRPr lang="pt-BR" sz="2000" b="1" dirty="0"/>
          </a:p>
        </p:txBody>
      </p:sp>
      <p:graphicFrame>
        <p:nvGraphicFramePr>
          <p:cNvPr id="21" name="Gráfico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1617283"/>
              </p:ext>
            </p:extLst>
          </p:nvPr>
        </p:nvGraphicFramePr>
        <p:xfrm>
          <a:off x="1619672" y="1036767"/>
          <a:ext cx="6134100" cy="3457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3" name="Tabe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017631"/>
              </p:ext>
            </p:extLst>
          </p:nvPr>
        </p:nvGraphicFramePr>
        <p:xfrm>
          <a:off x="899592" y="4332704"/>
          <a:ext cx="7560840" cy="134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0"/>
                <a:gridCol w="378042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3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2 - DEMANDAS EM ANDAMENTO : OBRAS</a:t>
                      </a:r>
                      <a:endParaRPr kumimoji="0" lang="pt-BR" sz="13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3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27 - DEMANDAS NÃO ATENDIDAS</a:t>
                      </a:r>
                      <a:endParaRPr kumimoji="0" lang="pt-BR" sz="13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300" dirty="0" smtClean="0"/>
                        <a:t>1. CONSTRUÇÃO CLÍNICA VETERINÁRIA COM MURO FRONTAL &amp; RESERVATÓRIO ELEVADO</a:t>
                      </a:r>
                      <a:endParaRPr lang="pt-BR" sz="1300" dirty="0"/>
                    </a:p>
                  </a:txBody>
                  <a:tcPr anchor="ctr" anchorCtr="1"/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pt-BR" sz="1300" dirty="0" smtClean="0"/>
                        <a:t>DEMANDAS DE INVESTIMENTOS</a:t>
                      </a:r>
                      <a:r>
                        <a:rPr lang="pt-BR" sz="1300" baseline="0" dirty="0" smtClean="0"/>
                        <a:t> PLANEJADAS COM RECURSO EXTRA-ORÇAMENTÁRIO</a:t>
                      </a:r>
                      <a:endParaRPr lang="pt-BR" sz="1300" dirty="0"/>
                    </a:p>
                  </a:txBody>
                  <a:tcPr anchor="ctr" anchorCtr="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dirty="0" smtClean="0"/>
                        <a:t>2. SERVIÇO DE REFORMA E ADAPTAÇÃO DO AUDITÓRIO ANTIGO PARA SALAS DE AULA</a:t>
                      </a:r>
                      <a:endParaRPr lang="pt-BR" sz="1300" dirty="0"/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3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4" name="Grupo 23"/>
          <p:cNvGrpSpPr/>
          <p:nvPr/>
        </p:nvGrpSpPr>
        <p:grpSpPr>
          <a:xfrm>
            <a:off x="370885" y="138892"/>
            <a:ext cx="2832963" cy="609262"/>
            <a:chOff x="370885" y="138892"/>
            <a:chExt cx="2832963" cy="609262"/>
          </a:xfrm>
        </p:grpSpPr>
        <p:pic>
          <p:nvPicPr>
            <p:cNvPr id="25" name="Imagem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9742"/>
            <a:stretch>
              <a:fillRect/>
            </a:stretch>
          </p:blipFill>
          <p:spPr bwMode="auto">
            <a:xfrm>
              <a:off x="370885" y="138892"/>
              <a:ext cx="362611" cy="553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CaixaDeTexto 14"/>
            <p:cNvSpPr txBox="1">
              <a:spLocks noChangeArrowheads="1"/>
            </p:cNvSpPr>
            <p:nvPr/>
          </p:nvSpPr>
          <p:spPr bwMode="auto">
            <a:xfrm>
              <a:off x="661489" y="332656"/>
              <a:ext cx="2542359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pt-BR" altLang="pt-BR" sz="700" b="1" dirty="0">
                  <a:latin typeface="Franklin Gothic Medium" pitchFamily="34" charset="0"/>
                </a:rPr>
                <a:t>INSTITUTO FEDERAL </a:t>
              </a:r>
              <a:r>
                <a:rPr lang="pt-BR" altLang="pt-BR" sz="700" b="1" dirty="0" smtClean="0">
                  <a:latin typeface="Franklin Gothic Medium" pitchFamily="34" charset="0"/>
                </a:rPr>
                <a:t>DE  EDUCAÇÃO</a:t>
              </a:r>
              <a:r>
                <a:rPr lang="pt-BR" altLang="pt-BR" sz="700" b="1" dirty="0">
                  <a:latin typeface="Franklin Gothic Medium" pitchFamily="34" charset="0"/>
                </a:rPr>
                <a:t>, CIÊNCIA </a:t>
              </a:r>
              <a:r>
                <a:rPr lang="pt-BR" altLang="pt-BR" sz="700" b="1" dirty="0" smtClean="0">
                  <a:latin typeface="Franklin Gothic Medium" pitchFamily="34" charset="0"/>
                </a:rPr>
                <a:t>E  TECNOLOGIA </a:t>
              </a:r>
            </a:p>
            <a:p>
              <a:pPr eaLnBrk="1" hangingPunct="1"/>
              <a:r>
                <a:rPr lang="pt-BR" altLang="pt-BR" sz="700" b="1" dirty="0" smtClean="0">
                  <a:latin typeface="Franklin Gothic Medium" pitchFamily="34" charset="0"/>
                </a:rPr>
                <a:t>DO </a:t>
              </a:r>
              <a:r>
                <a:rPr lang="pt-BR" altLang="pt-BR" sz="700" b="1" dirty="0">
                  <a:latin typeface="Franklin Gothic Medium" pitchFamily="34" charset="0"/>
                </a:rPr>
                <a:t>AMAZONAS</a:t>
              </a:r>
            </a:p>
            <a:p>
              <a:pPr eaLnBrk="1" hangingPunct="1"/>
              <a:r>
                <a:rPr lang="pt-BR" altLang="pt-BR" sz="700" b="1" dirty="0">
                  <a:solidFill>
                    <a:srgbClr val="99CC00"/>
                  </a:solidFill>
                  <a:latin typeface="Franklin Gothic Medium" pitchFamily="34" charset="0"/>
                </a:rPr>
                <a:t>Campus Manaus Zona Leste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241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51520" y="836712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PDA CMZL 2016</a:t>
            </a:r>
            <a:endParaRPr lang="pt-BR" sz="2000" b="1" dirty="0"/>
          </a:p>
        </p:txBody>
      </p:sp>
      <p:grpSp>
        <p:nvGrpSpPr>
          <p:cNvPr id="24" name="Grupo 23"/>
          <p:cNvGrpSpPr/>
          <p:nvPr/>
        </p:nvGrpSpPr>
        <p:grpSpPr>
          <a:xfrm>
            <a:off x="370885" y="138892"/>
            <a:ext cx="2832963" cy="609262"/>
            <a:chOff x="370885" y="138892"/>
            <a:chExt cx="2832963" cy="609262"/>
          </a:xfrm>
        </p:grpSpPr>
        <p:pic>
          <p:nvPicPr>
            <p:cNvPr id="25" name="Imagem 1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9742"/>
            <a:stretch>
              <a:fillRect/>
            </a:stretch>
          </p:blipFill>
          <p:spPr bwMode="auto">
            <a:xfrm>
              <a:off x="370885" y="138892"/>
              <a:ext cx="362611" cy="553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CaixaDeTexto 14"/>
            <p:cNvSpPr txBox="1">
              <a:spLocks noChangeArrowheads="1"/>
            </p:cNvSpPr>
            <p:nvPr/>
          </p:nvSpPr>
          <p:spPr bwMode="auto">
            <a:xfrm>
              <a:off x="661489" y="332656"/>
              <a:ext cx="2542359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pt-BR" altLang="pt-BR" sz="700" b="1" dirty="0">
                  <a:latin typeface="Franklin Gothic Medium" pitchFamily="34" charset="0"/>
                </a:rPr>
                <a:t>INSTITUTO FEDERAL </a:t>
              </a:r>
              <a:r>
                <a:rPr lang="pt-BR" altLang="pt-BR" sz="700" b="1" dirty="0" smtClean="0">
                  <a:latin typeface="Franklin Gothic Medium" pitchFamily="34" charset="0"/>
                </a:rPr>
                <a:t>DE  EDUCAÇÃO</a:t>
              </a:r>
              <a:r>
                <a:rPr lang="pt-BR" altLang="pt-BR" sz="700" b="1" dirty="0">
                  <a:latin typeface="Franklin Gothic Medium" pitchFamily="34" charset="0"/>
                </a:rPr>
                <a:t>, CIÊNCIA </a:t>
              </a:r>
              <a:r>
                <a:rPr lang="pt-BR" altLang="pt-BR" sz="700" b="1" dirty="0" smtClean="0">
                  <a:latin typeface="Franklin Gothic Medium" pitchFamily="34" charset="0"/>
                </a:rPr>
                <a:t>E  TECNOLOGIA </a:t>
              </a:r>
            </a:p>
            <a:p>
              <a:pPr eaLnBrk="1" hangingPunct="1"/>
              <a:r>
                <a:rPr lang="pt-BR" altLang="pt-BR" sz="700" b="1" dirty="0" smtClean="0">
                  <a:latin typeface="Franklin Gothic Medium" pitchFamily="34" charset="0"/>
                </a:rPr>
                <a:t>DO </a:t>
              </a:r>
              <a:r>
                <a:rPr lang="pt-BR" altLang="pt-BR" sz="700" b="1" dirty="0">
                  <a:latin typeface="Franklin Gothic Medium" pitchFamily="34" charset="0"/>
                </a:rPr>
                <a:t>AMAZONAS</a:t>
              </a:r>
            </a:p>
            <a:p>
              <a:pPr eaLnBrk="1" hangingPunct="1"/>
              <a:r>
                <a:rPr lang="pt-BR" altLang="pt-BR" sz="700" b="1" dirty="0">
                  <a:solidFill>
                    <a:srgbClr val="99CC00"/>
                  </a:solidFill>
                  <a:latin typeface="Franklin Gothic Medium" pitchFamily="34" charset="0"/>
                </a:rPr>
                <a:t>Campus Manaus Zona Leste</a:t>
              </a:r>
            </a:p>
          </p:txBody>
        </p:sp>
      </p:grp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8251386"/>
              </p:ext>
            </p:extLst>
          </p:nvPr>
        </p:nvGraphicFramePr>
        <p:xfrm>
          <a:off x="2051720" y="1036767"/>
          <a:ext cx="4925332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360548"/>
              </p:ext>
            </p:extLst>
          </p:nvPr>
        </p:nvGraphicFramePr>
        <p:xfrm>
          <a:off x="1547664" y="4293096"/>
          <a:ext cx="604867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8672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5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DEMANDAS NÃO PLANEJADAS</a:t>
                      </a:r>
                      <a:endParaRPr kumimoji="0" lang="pt-BR" sz="125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250" dirty="0" smtClean="0"/>
                        <a:t>1. SINISTROS COM QUEIMA DE EQUIPAMENTOS;</a:t>
                      </a:r>
                      <a:endParaRPr lang="pt-BR" sz="12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50" dirty="0" smtClean="0"/>
                        <a:t>2. OBRA EMERGENCIAL PRÉDIO CDI;</a:t>
                      </a:r>
                      <a:endParaRPr lang="pt-BR" sz="12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50" dirty="0" smtClean="0"/>
                        <a:t>3. ABERTURA</a:t>
                      </a:r>
                      <a:r>
                        <a:rPr lang="pt-BR" sz="1250" baseline="0" dirty="0" smtClean="0"/>
                        <a:t> CARTÃO DE SUPRIMENTO DE FUNDOS</a:t>
                      </a:r>
                      <a:endParaRPr lang="pt-BR" sz="12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50" dirty="0" smtClean="0"/>
                        <a:t>4. OUTROS</a:t>
                      </a:r>
                      <a:endParaRPr lang="pt-BR" sz="125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656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95536" y="1340768"/>
            <a:ext cx="8352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DESEMPENHO ORÇAMENTÁRIO –</a:t>
            </a:r>
            <a:r>
              <a:rPr lang="pt-BR" sz="2000" b="1" dirty="0" smtClean="0"/>
              <a:t>ASSIST.ESTUDANTIL – AÇÃO 2994</a:t>
            </a:r>
            <a:endParaRPr lang="pt-BR" sz="2000" b="1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514238"/>
              </p:ext>
            </p:extLst>
          </p:nvPr>
        </p:nvGraphicFramePr>
        <p:xfrm>
          <a:off x="437402" y="1969264"/>
          <a:ext cx="8095038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8654"/>
                <a:gridCol w="2208654"/>
                <a:gridCol w="2208654"/>
                <a:gridCol w="146907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pt-BR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CUSTEIO AÇÃO 2994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pt-BR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REPASSADO</a:t>
                      </a:r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pt-BR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EMPENHADO</a:t>
                      </a:r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400" b="1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EMPENHADO %</a:t>
                      </a:r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R$ 1.444.844,86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R$ 1.444.844,86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R$ 1.355.333,23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94%</a:t>
                      </a:r>
                      <a:endParaRPr kumimoji="0" lang="pt-BR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  <p:grpSp>
        <p:nvGrpSpPr>
          <p:cNvPr id="2" name="Grupo 1"/>
          <p:cNvGrpSpPr/>
          <p:nvPr/>
        </p:nvGrpSpPr>
        <p:grpSpPr>
          <a:xfrm>
            <a:off x="370885" y="138892"/>
            <a:ext cx="2832963" cy="609262"/>
            <a:chOff x="370885" y="138892"/>
            <a:chExt cx="2832963" cy="609262"/>
          </a:xfrm>
        </p:grpSpPr>
        <p:pic>
          <p:nvPicPr>
            <p:cNvPr id="8" name="Imagem 1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9742"/>
            <a:stretch>
              <a:fillRect/>
            </a:stretch>
          </p:blipFill>
          <p:spPr bwMode="auto">
            <a:xfrm>
              <a:off x="370885" y="138892"/>
              <a:ext cx="362611" cy="553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CaixaDeTexto 14"/>
            <p:cNvSpPr txBox="1">
              <a:spLocks noChangeArrowheads="1"/>
            </p:cNvSpPr>
            <p:nvPr/>
          </p:nvSpPr>
          <p:spPr bwMode="auto">
            <a:xfrm>
              <a:off x="661489" y="332656"/>
              <a:ext cx="2542359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pt-BR" altLang="pt-BR" sz="700" b="1" dirty="0">
                  <a:latin typeface="Franklin Gothic Medium" pitchFamily="34" charset="0"/>
                </a:rPr>
                <a:t>INSTITUTO FEDERAL </a:t>
              </a:r>
              <a:r>
                <a:rPr lang="pt-BR" altLang="pt-BR" sz="700" b="1" dirty="0" smtClean="0">
                  <a:latin typeface="Franklin Gothic Medium" pitchFamily="34" charset="0"/>
                </a:rPr>
                <a:t>DE  EDUCAÇÃO</a:t>
              </a:r>
              <a:r>
                <a:rPr lang="pt-BR" altLang="pt-BR" sz="700" b="1" dirty="0">
                  <a:latin typeface="Franklin Gothic Medium" pitchFamily="34" charset="0"/>
                </a:rPr>
                <a:t>, CIÊNCIA </a:t>
              </a:r>
              <a:r>
                <a:rPr lang="pt-BR" altLang="pt-BR" sz="700" b="1" dirty="0" smtClean="0">
                  <a:latin typeface="Franklin Gothic Medium" pitchFamily="34" charset="0"/>
                </a:rPr>
                <a:t>E  TECNOLOGIA </a:t>
              </a:r>
            </a:p>
            <a:p>
              <a:pPr eaLnBrk="1" hangingPunct="1"/>
              <a:r>
                <a:rPr lang="pt-BR" altLang="pt-BR" sz="700" b="1" dirty="0" smtClean="0">
                  <a:latin typeface="Franklin Gothic Medium" pitchFamily="34" charset="0"/>
                </a:rPr>
                <a:t>DO </a:t>
              </a:r>
              <a:r>
                <a:rPr lang="pt-BR" altLang="pt-BR" sz="700" b="1" dirty="0">
                  <a:latin typeface="Franklin Gothic Medium" pitchFamily="34" charset="0"/>
                </a:rPr>
                <a:t>AMAZONAS</a:t>
              </a:r>
            </a:p>
            <a:p>
              <a:pPr eaLnBrk="1" hangingPunct="1"/>
              <a:r>
                <a:rPr lang="pt-BR" altLang="pt-BR" sz="700" b="1" dirty="0">
                  <a:solidFill>
                    <a:srgbClr val="99CC00"/>
                  </a:solidFill>
                  <a:latin typeface="Franklin Gothic Medium" pitchFamily="34" charset="0"/>
                </a:rPr>
                <a:t>Campus Manaus Zona Leste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268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55576" y="1372706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DESEMPENHO ORÇAMENTÁRIO –CAPACITAÇÃO–AÇÃO 4572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160230"/>
              </p:ext>
            </p:extLst>
          </p:nvPr>
        </p:nvGraphicFramePr>
        <p:xfrm>
          <a:off x="755577" y="1916832"/>
          <a:ext cx="7632847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5213"/>
                <a:gridCol w="1937230"/>
                <a:gridCol w="1937230"/>
                <a:gridCol w="1523174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pt-BR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CUSTEIO AÇÃO 4572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pt-BR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REPASSADO</a:t>
                      </a:r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pt-BR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EMPENHADO</a:t>
                      </a:r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400" b="1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EMPENHADO %</a:t>
                      </a:r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R$ 43.060,14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R$ 43.060,14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R$ 42.800,14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99,40%</a:t>
                      </a:r>
                      <a:endParaRPr kumimoji="0" lang="pt-BR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987435"/>
              </p:ext>
            </p:extLst>
          </p:nvPr>
        </p:nvGraphicFramePr>
        <p:xfrm>
          <a:off x="4860032" y="3356992"/>
          <a:ext cx="216024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pt-BR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SALDO</a:t>
                      </a:r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R$ 260,00</a:t>
                      </a:r>
                    </a:p>
                  </a:txBody>
                  <a:tcPr anchor="ctr" anchorCtr="1"/>
                </a:tc>
              </a:tr>
            </a:tbl>
          </a:graphicData>
        </a:graphic>
      </p:graphicFrame>
      <p:grpSp>
        <p:nvGrpSpPr>
          <p:cNvPr id="7" name="Grupo 6"/>
          <p:cNvGrpSpPr/>
          <p:nvPr/>
        </p:nvGrpSpPr>
        <p:grpSpPr>
          <a:xfrm>
            <a:off x="370885" y="138892"/>
            <a:ext cx="2832963" cy="609262"/>
            <a:chOff x="370885" y="138892"/>
            <a:chExt cx="2832963" cy="609262"/>
          </a:xfrm>
        </p:grpSpPr>
        <p:pic>
          <p:nvPicPr>
            <p:cNvPr id="11" name="Imagem 1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9742"/>
            <a:stretch>
              <a:fillRect/>
            </a:stretch>
          </p:blipFill>
          <p:spPr bwMode="auto">
            <a:xfrm>
              <a:off x="370885" y="138892"/>
              <a:ext cx="362611" cy="553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CaixaDeTexto 14"/>
            <p:cNvSpPr txBox="1">
              <a:spLocks noChangeArrowheads="1"/>
            </p:cNvSpPr>
            <p:nvPr/>
          </p:nvSpPr>
          <p:spPr bwMode="auto">
            <a:xfrm>
              <a:off x="661489" y="332656"/>
              <a:ext cx="2542359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pt-BR" altLang="pt-BR" sz="700" b="1" dirty="0">
                  <a:latin typeface="Franklin Gothic Medium" pitchFamily="34" charset="0"/>
                </a:rPr>
                <a:t>INSTITUTO FEDERAL </a:t>
              </a:r>
              <a:r>
                <a:rPr lang="pt-BR" altLang="pt-BR" sz="700" b="1" dirty="0" smtClean="0">
                  <a:latin typeface="Franklin Gothic Medium" pitchFamily="34" charset="0"/>
                </a:rPr>
                <a:t>DE  EDUCAÇÃO</a:t>
              </a:r>
              <a:r>
                <a:rPr lang="pt-BR" altLang="pt-BR" sz="700" b="1" dirty="0">
                  <a:latin typeface="Franklin Gothic Medium" pitchFamily="34" charset="0"/>
                </a:rPr>
                <a:t>, CIÊNCIA </a:t>
              </a:r>
              <a:r>
                <a:rPr lang="pt-BR" altLang="pt-BR" sz="700" b="1" dirty="0" smtClean="0">
                  <a:latin typeface="Franklin Gothic Medium" pitchFamily="34" charset="0"/>
                </a:rPr>
                <a:t>E  TECNOLOGIA </a:t>
              </a:r>
            </a:p>
            <a:p>
              <a:pPr eaLnBrk="1" hangingPunct="1"/>
              <a:r>
                <a:rPr lang="pt-BR" altLang="pt-BR" sz="700" b="1" dirty="0" smtClean="0">
                  <a:latin typeface="Franklin Gothic Medium" pitchFamily="34" charset="0"/>
                </a:rPr>
                <a:t>DO </a:t>
              </a:r>
              <a:r>
                <a:rPr lang="pt-BR" altLang="pt-BR" sz="700" b="1" dirty="0">
                  <a:latin typeface="Franklin Gothic Medium" pitchFamily="34" charset="0"/>
                </a:rPr>
                <a:t>AMAZONAS</a:t>
              </a:r>
            </a:p>
            <a:p>
              <a:pPr eaLnBrk="1" hangingPunct="1"/>
              <a:r>
                <a:rPr lang="pt-BR" altLang="pt-BR" sz="700" b="1" dirty="0">
                  <a:solidFill>
                    <a:srgbClr val="99CC00"/>
                  </a:solidFill>
                  <a:latin typeface="Franklin Gothic Medium" pitchFamily="34" charset="0"/>
                </a:rPr>
                <a:t>Campus Manaus Zona Leste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4421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55576" y="1300698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DESEMPENHO ORÇAMENTÁRIO –CUSTEIO –AÇÃO 20RL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218900"/>
              </p:ext>
            </p:extLst>
          </p:nvPr>
        </p:nvGraphicFramePr>
        <p:xfrm>
          <a:off x="107504" y="1822584"/>
          <a:ext cx="8924607" cy="110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8217"/>
                <a:gridCol w="1638300"/>
                <a:gridCol w="1821180"/>
                <a:gridCol w="1821180"/>
                <a:gridCol w="139573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pt-BR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CUSTEIO APÓS</a:t>
                      </a:r>
                    </a:p>
                    <a:p>
                      <a:pPr algn="ctr"/>
                      <a:r>
                        <a:rPr kumimoji="0" lang="pt-BR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REMANEJ. ATUALIZADO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pt-BR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LIMITE SPO</a:t>
                      </a:r>
                    </a:p>
                    <a:p>
                      <a:pPr algn="ctr"/>
                      <a:r>
                        <a:rPr kumimoji="0" lang="pt-BR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96%</a:t>
                      </a:r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pt-BR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REPASSADO</a:t>
                      </a:r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pt-BR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EMPENHADO</a:t>
                      </a:r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400" b="1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EMPENHADO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/>
                        <a:t>$4.621.244,00</a:t>
                      </a:r>
                      <a:endParaRPr lang="pt-BR" sz="17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pt-BR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$4.458.630,34</a:t>
                      </a:r>
                      <a:endParaRPr kumimoji="0" lang="pt-BR" sz="17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$4.458.630,34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$ 4.452.378,96 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7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99,86%</a:t>
                      </a:r>
                    </a:p>
                  </a:txBody>
                  <a:tcPr anchor="ctr" anchorCtr="1"/>
                </a:tc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336903"/>
              </p:ext>
            </p:extLst>
          </p:nvPr>
        </p:nvGraphicFramePr>
        <p:xfrm>
          <a:off x="4860032" y="3356992"/>
          <a:ext cx="216024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pt-BR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SALDO</a:t>
                      </a:r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R$ 6.251,38</a:t>
                      </a:r>
                    </a:p>
                  </a:txBody>
                  <a:tcPr anchor="ctr" anchorCtr="1"/>
                </a:tc>
              </a:tr>
            </a:tbl>
          </a:graphicData>
        </a:graphic>
      </p:graphicFrame>
      <p:grpSp>
        <p:nvGrpSpPr>
          <p:cNvPr id="7" name="Grupo 6"/>
          <p:cNvGrpSpPr/>
          <p:nvPr/>
        </p:nvGrpSpPr>
        <p:grpSpPr>
          <a:xfrm>
            <a:off x="370885" y="138892"/>
            <a:ext cx="2832963" cy="609262"/>
            <a:chOff x="370885" y="138892"/>
            <a:chExt cx="2832963" cy="609262"/>
          </a:xfrm>
        </p:grpSpPr>
        <p:pic>
          <p:nvPicPr>
            <p:cNvPr id="11" name="Imagem 1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9742"/>
            <a:stretch>
              <a:fillRect/>
            </a:stretch>
          </p:blipFill>
          <p:spPr bwMode="auto">
            <a:xfrm>
              <a:off x="370885" y="138892"/>
              <a:ext cx="362611" cy="553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CaixaDeTexto 14"/>
            <p:cNvSpPr txBox="1">
              <a:spLocks noChangeArrowheads="1"/>
            </p:cNvSpPr>
            <p:nvPr/>
          </p:nvSpPr>
          <p:spPr bwMode="auto">
            <a:xfrm>
              <a:off x="661489" y="332656"/>
              <a:ext cx="2542359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pt-BR" altLang="pt-BR" sz="700" b="1" dirty="0">
                  <a:latin typeface="Franklin Gothic Medium" pitchFamily="34" charset="0"/>
                </a:rPr>
                <a:t>INSTITUTO FEDERAL </a:t>
              </a:r>
              <a:r>
                <a:rPr lang="pt-BR" altLang="pt-BR" sz="700" b="1" dirty="0" smtClean="0">
                  <a:latin typeface="Franklin Gothic Medium" pitchFamily="34" charset="0"/>
                </a:rPr>
                <a:t>DE  EDUCAÇÃO</a:t>
              </a:r>
              <a:r>
                <a:rPr lang="pt-BR" altLang="pt-BR" sz="700" b="1" dirty="0">
                  <a:latin typeface="Franklin Gothic Medium" pitchFamily="34" charset="0"/>
                </a:rPr>
                <a:t>, CIÊNCIA </a:t>
              </a:r>
              <a:r>
                <a:rPr lang="pt-BR" altLang="pt-BR" sz="700" b="1" dirty="0" smtClean="0">
                  <a:latin typeface="Franklin Gothic Medium" pitchFamily="34" charset="0"/>
                </a:rPr>
                <a:t>E  TECNOLOGIA </a:t>
              </a:r>
            </a:p>
            <a:p>
              <a:pPr eaLnBrk="1" hangingPunct="1"/>
              <a:r>
                <a:rPr lang="pt-BR" altLang="pt-BR" sz="700" b="1" dirty="0" smtClean="0">
                  <a:latin typeface="Franklin Gothic Medium" pitchFamily="34" charset="0"/>
                </a:rPr>
                <a:t>DO </a:t>
              </a:r>
              <a:r>
                <a:rPr lang="pt-BR" altLang="pt-BR" sz="700" b="1" dirty="0">
                  <a:latin typeface="Franklin Gothic Medium" pitchFamily="34" charset="0"/>
                </a:rPr>
                <a:t>AMAZONAS</a:t>
              </a:r>
            </a:p>
            <a:p>
              <a:pPr eaLnBrk="1" hangingPunct="1"/>
              <a:r>
                <a:rPr lang="pt-BR" altLang="pt-BR" sz="700" b="1" dirty="0">
                  <a:solidFill>
                    <a:srgbClr val="99CC00"/>
                  </a:solidFill>
                  <a:latin typeface="Franklin Gothic Medium" pitchFamily="34" charset="0"/>
                </a:rPr>
                <a:t>Campus Manaus Zona Leste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9306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55576" y="1228690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DESEMPENHO </a:t>
            </a:r>
            <a:r>
              <a:rPr lang="pt-BR" sz="2000" b="1" dirty="0" smtClean="0"/>
              <a:t>ORÇAMENTÁRIO–INVESTIMENTO–AÇÃO </a:t>
            </a:r>
            <a:r>
              <a:rPr lang="pt-BR" sz="2000" b="1" dirty="0"/>
              <a:t>20RL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436980"/>
              </p:ext>
            </p:extLst>
          </p:nvPr>
        </p:nvGraphicFramePr>
        <p:xfrm>
          <a:off x="251520" y="1700808"/>
          <a:ext cx="8750301" cy="110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8217"/>
                <a:gridCol w="1702118"/>
                <a:gridCol w="1702118"/>
                <a:gridCol w="1702118"/>
                <a:gridCol w="139573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pt-BR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INVESTIMENTO APÓS</a:t>
                      </a:r>
                    </a:p>
                    <a:p>
                      <a:pPr algn="ctr"/>
                      <a:r>
                        <a:rPr kumimoji="0" lang="pt-BR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REMANEJ. ATUALIZADO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pt-BR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LIMITE SPO</a:t>
                      </a:r>
                    </a:p>
                    <a:p>
                      <a:pPr algn="ctr"/>
                      <a:r>
                        <a:rPr kumimoji="0" lang="pt-BR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54%</a:t>
                      </a:r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pt-BR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REPASSADO</a:t>
                      </a:r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pt-BR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EMPENHADO</a:t>
                      </a:r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400" b="1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EMPENHADO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kumimoji="0" lang="pt-BR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$1.523.492,64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$815.281,07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$815.281,07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$815.281,07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100%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6" name="Grupo 5"/>
          <p:cNvGrpSpPr/>
          <p:nvPr/>
        </p:nvGrpSpPr>
        <p:grpSpPr>
          <a:xfrm>
            <a:off x="370885" y="138892"/>
            <a:ext cx="2832963" cy="609262"/>
            <a:chOff x="370885" y="138892"/>
            <a:chExt cx="2832963" cy="609262"/>
          </a:xfrm>
        </p:grpSpPr>
        <p:pic>
          <p:nvPicPr>
            <p:cNvPr id="7" name="Imagem 1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9742"/>
            <a:stretch>
              <a:fillRect/>
            </a:stretch>
          </p:blipFill>
          <p:spPr bwMode="auto">
            <a:xfrm>
              <a:off x="370885" y="138892"/>
              <a:ext cx="362611" cy="553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CaixaDeTexto 14"/>
            <p:cNvSpPr txBox="1">
              <a:spLocks noChangeArrowheads="1"/>
            </p:cNvSpPr>
            <p:nvPr/>
          </p:nvSpPr>
          <p:spPr bwMode="auto">
            <a:xfrm>
              <a:off x="661489" y="332656"/>
              <a:ext cx="2542359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pt-BR" altLang="pt-BR" sz="700" b="1" dirty="0">
                  <a:latin typeface="Franklin Gothic Medium" pitchFamily="34" charset="0"/>
                </a:rPr>
                <a:t>INSTITUTO FEDERAL </a:t>
              </a:r>
              <a:r>
                <a:rPr lang="pt-BR" altLang="pt-BR" sz="700" b="1" dirty="0" smtClean="0">
                  <a:latin typeface="Franklin Gothic Medium" pitchFamily="34" charset="0"/>
                </a:rPr>
                <a:t>DE  EDUCAÇÃO</a:t>
              </a:r>
              <a:r>
                <a:rPr lang="pt-BR" altLang="pt-BR" sz="700" b="1" dirty="0">
                  <a:latin typeface="Franklin Gothic Medium" pitchFamily="34" charset="0"/>
                </a:rPr>
                <a:t>, CIÊNCIA </a:t>
              </a:r>
              <a:r>
                <a:rPr lang="pt-BR" altLang="pt-BR" sz="700" b="1" dirty="0" smtClean="0">
                  <a:latin typeface="Franklin Gothic Medium" pitchFamily="34" charset="0"/>
                </a:rPr>
                <a:t>E  TECNOLOGIA </a:t>
              </a:r>
            </a:p>
            <a:p>
              <a:pPr eaLnBrk="1" hangingPunct="1"/>
              <a:r>
                <a:rPr lang="pt-BR" altLang="pt-BR" sz="700" b="1" dirty="0" smtClean="0">
                  <a:latin typeface="Franklin Gothic Medium" pitchFamily="34" charset="0"/>
                </a:rPr>
                <a:t>DO </a:t>
              </a:r>
              <a:r>
                <a:rPr lang="pt-BR" altLang="pt-BR" sz="700" b="1" dirty="0">
                  <a:latin typeface="Franklin Gothic Medium" pitchFamily="34" charset="0"/>
                </a:rPr>
                <a:t>AMAZONAS</a:t>
              </a:r>
            </a:p>
            <a:p>
              <a:pPr eaLnBrk="1" hangingPunct="1"/>
              <a:r>
                <a:rPr lang="pt-BR" altLang="pt-BR" sz="700" b="1" dirty="0">
                  <a:solidFill>
                    <a:srgbClr val="99CC00"/>
                  </a:solidFill>
                  <a:latin typeface="Franklin Gothic Medium" pitchFamily="34" charset="0"/>
                </a:rPr>
                <a:t>Campus Manaus Zona Leste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3341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26443" y="980728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RESUMO ORÇAMENTO REALIZADO EM 2016</a:t>
            </a:r>
            <a:endParaRPr lang="pt-BR" sz="2000" b="1" dirty="0"/>
          </a:p>
        </p:txBody>
      </p:sp>
      <p:grpSp>
        <p:nvGrpSpPr>
          <p:cNvPr id="12" name="Grupo 11"/>
          <p:cNvGrpSpPr/>
          <p:nvPr/>
        </p:nvGrpSpPr>
        <p:grpSpPr>
          <a:xfrm>
            <a:off x="370885" y="138892"/>
            <a:ext cx="2832963" cy="609262"/>
            <a:chOff x="370885" y="138892"/>
            <a:chExt cx="2832963" cy="609262"/>
          </a:xfrm>
        </p:grpSpPr>
        <p:pic>
          <p:nvPicPr>
            <p:cNvPr id="13" name="Imagem 1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9742"/>
            <a:stretch>
              <a:fillRect/>
            </a:stretch>
          </p:blipFill>
          <p:spPr bwMode="auto">
            <a:xfrm>
              <a:off x="370885" y="138892"/>
              <a:ext cx="362611" cy="553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CaixaDeTexto 14"/>
            <p:cNvSpPr txBox="1">
              <a:spLocks noChangeArrowheads="1"/>
            </p:cNvSpPr>
            <p:nvPr/>
          </p:nvSpPr>
          <p:spPr bwMode="auto">
            <a:xfrm>
              <a:off x="661489" y="332656"/>
              <a:ext cx="2542359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pt-BR" altLang="pt-BR" sz="700" b="1" dirty="0">
                  <a:latin typeface="Franklin Gothic Medium" pitchFamily="34" charset="0"/>
                </a:rPr>
                <a:t>INSTITUTO FEDERAL </a:t>
              </a:r>
              <a:r>
                <a:rPr lang="pt-BR" altLang="pt-BR" sz="700" b="1" dirty="0" smtClean="0">
                  <a:latin typeface="Franklin Gothic Medium" pitchFamily="34" charset="0"/>
                </a:rPr>
                <a:t>DE  EDUCAÇÃO</a:t>
              </a:r>
              <a:r>
                <a:rPr lang="pt-BR" altLang="pt-BR" sz="700" b="1" dirty="0">
                  <a:latin typeface="Franklin Gothic Medium" pitchFamily="34" charset="0"/>
                </a:rPr>
                <a:t>, CIÊNCIA </a:t>
              </a:r>
              <a:r>
                <a:rPr lang="pt-BR" altLang="pt-BR" sz="700" b="1" dirty="0" smtClean="0">
                  <a:latin typeface="Franklin Gothic Medium" pitchFamily="34" charset="0"/>
                </a:rPr>
                <a:t>E  TECNOLOGIA </a:t>
              </a:r>
            </a:p>
            <a:p>
              <a:pPr eaLnBrk="1" hangingPunct="1"/>
              <a:r>
                <a:rPr lang="pt-BR" altLang="pt-BR" sz="700" b="1" dirty="0" smtClean="0">
                  <a:latin typeface="Franklin Gothic Medium" pitchFamily="34" charset="0"/>
                </a:rPr>
                <a:t>DO </a:t>
              </a:r>
              <a:r>
                <a:rPr lang="pt-BR" altLang="pt-BR" sz="700" b="1" dirty="0">
                  <a:latin typeface="Franklin Gothic Medium" pitchFamily="34" charset="0"/>
                </a:rPr>
                <a:t>AMAZONAS</a:t>
              </a:r>
            </a:p>
            <a:p>
              <a:pPr eaLnBrk="1" hangingPunct="1"/>
              <a:r>
                <a:rPr lang="pt-BR" altLang="pt-BR" sz="700" b="1" dirty="0">
                  <a:solidFill>
                    <a:srgbClr val="99CC00"/>
                  </a:solidFill>
                  <a:latin typeface="Franklin Gothic Medium" pitchFamily="34" charset="0"/>
                </a:rPr>
                <a:t>Campus Manaus Zona Leste</a:t>
              </a:r>
            </a:p>
          </p:txBody>
        </p:sp>
      </p:grpSp>
      <p:graphicFrame>
        <p:nvGraphicFramePr>
          <p:cNvPr id="16" name="Tabe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459822"/>
              </p:ext>
            </p:extLst>
          </p:nvPr>
        </p:nvGraphicFramePr>
        <p:xfrm>
          <a:off x="2104131" y="1411440"/>
          <a:ext cx="4949480" cy="35425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0644"/>
                <a:gridCol w="1436442"/>
                <a:gridCol w="1842394"/>
              </a:tblGrid>
              <a:tr h="4768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CONTA</a:t>
                      </a:r>
                      <a:endParaRPr lang="pt-BR" sz="1100" b="1" i="0" u="none" strike="noStrike" dirty="0">
                        <a:solidFill>
                          <a:schemeClr val="tx1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LOA 2016</a:t>
                      </a:r>
                      <a:br>
                        <a:rPr lang="pt-B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t-B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(APÓS REMAN.)</a:t>
                      </a:r>
                      <a:endParaRPr lang="pt-BR" sz="1100" b="1" i="0" u="none" strike="noStrike" dirty="0">
                        <a:solidFill>
                          <a:schemeClr val="tx1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REALIZADO</a:t>
                      </a:r>
                      <a:endParaRPr lang="pt-BR" sz="1100" b="1" i="0" u="none" strike="noStrike" dirty="0">
                        <a:solidFill>
                          <a:schemeClr val="tx1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>
                    <a:solidFill>
                      <a:schemeClr val="accent1"/>
                    </a:solidFill>
                  </a:tcPr>
                </a:tc>
              </a:tr>
              <a:tr h="29975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CUSTEIO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u="none" strike="noStrike" dirty="0">
                          <a:effectLst/>
                        </a:rPr>
                        <a:t>R$ 4.621.244,00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u="none" strike="noStrike" dirty="0">
                          <a:effectLst/>
                        </a:rPr>
                        <a:t>R$ 4.452.378,96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/>
                </a:tc>
              </a:tr>
              <a:tr h="286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CAPACITAÇÃO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u="none" strike="noStrike" dirty="0">
                          <a:effectLst/>
                        </a:rPr>
                        <a:t>R$ 43.060,00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u="none" strike="noStrike">
                          <a:effectLst/>
                        </a:rPr>
                        <a:t>R$ 42.800,14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/>
                </a:tc>
              </a:tr>
              <a:tr h="286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>
                          <a:effectLst/>
                        </a:rPr>
                        <a:t>INVESTIMENTO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u="none" strike="noStrike">
                          <a:effectLst/>
                        </a:rPr>
                        <a:t>R$ 1.523.492,64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u="none" strike="noStrike">
                          <a:effectLst/>
                        </a:rPr>
                        <a:t>R$ 815.281,07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/>
                </a:tc>
              </a:tr>
              <a:tr h="286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ASSIST. ESTUDANTIL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r>
                        <a:rPr lang="pt-BR" sz="1100" u="none" strike="noStrike" dirty="0" smtClean="0">
                          <a:effectLst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u="none" strike="noStrike">
                          <a:effectLst/>
                        </a:rPr>
                        <a:t>R$ 300.000,00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6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MERENDA ESCOLAR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u="none" strike="noStrike" dirty="0" smtClean="0">
                          <a:effectLst/>
                        </a:rPr>
                        <a:t>-</a:t>
                      </a:r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u="none" strike="noStrike">
                          <a:effectLst/>
                        </a:rPr>
                        <a:t>R$ 67.214,00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768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REPASSE </a:t>
                      </a:r>
                      <a:r>
                        <a:rPr lang="pt-BR" sz="1100" u="none" strike="noStrike" dirty="0" smtClean="0">
                          <a:effectLst/>
                        </a:rPr>
                        <a:t>(50%) REITORIA</a:t>
                      </a:r>
                    </a:p>
                    <a:p>
                      <a:pPr algn="ctr" rtl="0" fontAlgn="ctr"/>
                      <a:r>
                        <a:rPr lang="pt-BR" sz="1100" u="none" strike="noStrike" dirty="0" smtClean="0">
                          <a:effectLst/>
                        </a:rPr>
                        <a:t>CLÍN</a:t>
                      </a:r>
                      <a:r>
                        <a:rPr lang="pt-BR" sz="1100" u="none" strike="noStrike" dirty="0">
                          <a:effectLst/>
                        </a:rPr>
                        <a:t>. </a:t>
                      </a:r>
                      <a:r>
                        <a:rPr lang="pt-BR" sz="1100" u="none" strike="noStrike" dirty="0" smtClean="0">
                          <a:effectLst/>
                        </a:rPr>
                        <a:t>VETERINÁRIA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r>
                        <a:rPr lang="pt-BR" sz="1100" u="none" strike="noStrike" dirty="0" smtClean="0">
                          <a:effectLst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u="none" strike="noStrike" dirty="0">
                          <a:effectLst/>
                        </a:rPr>
                        <a:t>R$ 249.031,30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6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 smtClean="0">
                          <a:effectLst/>
                        </a:rPr>
                        <a:t>EXTRA-ORÇAMENTÁRIO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-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u="none" strike="noStrike" dirty="0">
                          <a:effectLst/>
                        </a:rPr>
                        <a:t>R$ 400.038,57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6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u="none" strike="noStrike" dirty="0">
                          <a:effectLst/>
                        </a:rPr>
                        <a:t>TOTAL LOA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1" u="none" strike="noStrike" dirty="0">
                          <a:effectLst/>
                        </a:rPr>
                        <a:t>R$ 6.187.796,64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1" u="none" strike="noStrike" dirty="0">
                          <a:effectLst/>
                        </a:rPr>
                        <a:t>R$ 6.326.744,04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>
                    <a:solidFill>
                      <a:schemeClr val="accent1"/>
                    </a:solidFill>
                  </a:tcPr>
                </a:tc>
              </a:tr>
              <a:tr h="286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u="none" strike="noStrike" dirty="0">
                          <a:effectLst/>
                        </a:rPr>
                        <a:t>TOTAL </a:t>
                      </a:r>
                      <a:r>
                        <a:rPr lang="pt-BR" sz="1100" u="none" strike="noStrike" dirty="0" smtClean="0">
                          <a:effectLst/>
                        </a:rPr>
                        <a:t>TED (CÃO GUIA)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u="none" strike="noStrike" dirty="0">
                          <a:effectLst/>
                        </a:rPr>
                        <a:t>R$ 713.215,61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/>
                </a:tc>
              </a:tr>
              <a:tr h="286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u="none" strike="noStrike" dirty="0">
                          <a:effectLst/>
                        </a:rPr>
                        <a:t>TOTAL LOA + TED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1" u="none" strike="noStrike" dirty="0">
                          <a:effectLst/>
                        </a:rPr>
                        <a:t> 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1" u="none" strike="noStrike" dirty="0">
                          <a:effectLst/>
                        </a:rPr>
                        <a:t>R$ 7.039.959,65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ctr" anchorCtr="1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17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upo 23"/>
          <p:cNvGrpSpPr/>
          <p:nvPr/>
        </p:nvGrpSpPr>
        <p:grpSpPr>
          <a:xfrm>
            <a:off x="370885" y="138892"/>
            <a:ext cx="2832963" cy="609262"/>
            <a:chOff x="370885" y="138892"/>
            <a:chExt cx="2832963" cy="609262"/>
          </a:xfrm>
        </p:grpSpPr>
        <p:pic>
          <p:nvPicPr>
            <p:cNvPr id="25" name="Imagem 1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9742"/>
            <a:stretch>
              <a:fillRect/>
            </a:stretch>
          </p:blipFill>
          <p:spPr bwMode="auto">
            <a:xfrm>
              <a:off x="370885" y="138892"/>
              <a:ext cx="362611" cy="553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CaixaDeTexto 14"/>
            <p:cNvSpPr txBox="1">
              <a:spLocks noChangeArrowheads="1"/>
            </p:cNvSpPr>
            <p:nvPr/>
          </p:nvSpPr>
          <p:spPr bwMode="auto">
            <a:xfrm>
              <a:off x="661489" y="332656"/>
              <a:ext cx="2542359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pt-BR" altLang="pt-BR" sz="700" b="1" dirty="0">
                  <a:latin typeface="Franklin Gothic Medium" pitchFamily="34" charset="0"/>
                </a:rPr>
                <a:t>INSTITUTO FEDERAL </a:t>
              </a:r>
              <a:r>
                <a:rPr lang="pt-BR" altLang="pt-BR" sz="700" b="1" dirty="0" smtClean="0">
                  <a:latin typeface="Franklin Gothic Medium" pitchFamily="34" charset="0"/>
                </a:rPr>
                <a:t>DE  EDUCAÇÃO</a:t>
              </a:r>
              <a:r>
                <a:rPr lang="pt-BR" altLang="pt-BR" sz="700" b="1" dirty="0">
                  <a:latin typeface="Franklin Gothic Medium" pitchFamily="34" charset="0"/>
                </a:rPr>
                <a:t>, CIÊNCIA </a:t>
              </a:r>
              <a:r>
                <a:rPr lang="pt-BR" altLang="pt-BR" sz="700" b="1" dirty="0" smtClean="0">
                  <a:latin typeface="Franklin Gothic Medium" pitchFamily="34" charset="0"/>
                </a:rPr>
                <a:t>E  TECNOLOGIA </a:t>
              </a:r>
            </a:p>
            <a:p>
              <a:pPr eaLnBrk="1" hangingPunct="1"/>
              <a:r>
                <a:rPr lang="pt-BR" altLang="pt-BR" sz="700" b="1" dirty="0" smtClean="0">
                  <a:latin typeface="Franklin Gothic Medium" pitchFamily="34" charset="0"/>
                </a:rPr>
                <a:t>DO </a:t>
              </a:r>
              <a:r>
                <a:rPr lang="pt-BR" altLang="pt-BR" sz="700" b="1" dirty="0">
                  <a:latin typeface="Franklin Gothic Medium" pitchFamily="34" charset="0"/>
                </a:rPr>
                <a:t>AMAZONAS</a:t>
              </a:r>
            </a:p>
            <a:p>
              <a:pPr eaLnBrk="1" hangingPunct="1"/>
              <a:r>
                <a:rPr lang="pt-BR" altLang="pt-BR" sz="700" b="1" dirty="0">
                  <a:solidFill>
                    <a:srgbClr val="99CC00"/>
                  </a:solidFill>
                  <a:latin typeface="Franklin Gothic Medium" pitchFamily="34" charset="0"/>
                </a:rPr>
                <a:t>Campus Manaus Zona Leste</a:t>
              </a:r>
            </a:p>
          </p:txBody>
        </p:sp>
      </p:grp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814888"/>
              </p:ext>
            </p:extLst>
          </p:nvPr>
        </p:nvGraphicFramePr>
        <p:xfrm>
          <a:off x="2987824" y="4509120"/>
          <a:ext cx="303120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1207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5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DESPESAS VARIÁVES INCLUEM:</a:t>
                      </a:r>
                      <a:endParaRPr kumimoji="0" lang="pt-BR" sz="125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250" dirty="0" smtClean="0"/>
                        <a:t>CUSTEIO = 25%</a:t>
                      </a:r>
                      <a:endParaRPr lang="pt-BR" sz="12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50" dirty="0" smtClean="0"/>
                        <a:t>CAPITAL = 75%</a:t>
                      </a:r>
                      <a:endParaRPr lang="pt-BR" sz="125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0704601"/>
              </p:ext>
            </p:extLst>
          </p:nvPr>
        </p:nvGraphicFramePr>
        <p:xfrm>
          <a:off x="2195736" y="1544598"/>
          <a:ext cx="5287684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CaixaDeTexto 12"/>
          <p:cNvSpPr txBox="1"/>
          <p:nvPr/>
        </p:nvSpPr>
        <p:spPr>
          <a:xfrm>
            <a:off x="726443" y="836712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RESUMO DA EXECUÇÃO ORÇAMENTÁRIA</a:t>
            </a:r>
          </a:p>
          <a:p>
            <a:pPr algn="ctr"/>
            <a:r>
              <a:rPr lang="pt-BR" sz="2000" b="1" dirty="0" smtClean="0"/>
              <a:t>R</a:t>
            </a:r>
            <a:r>
              <a:rPr lang="pt-BR" sz="2000" b="1" dirty="0"/>
              <a:t>$ </a:t>
            </a:r>
            <a:r>
              <a:rPr lang="pt-BR" sz="2000" b="1" dirty="0" smtClean="0"/>
              <a:t>6.326.744,04</a:t>
            </a:r>
            <a:endParaRPr lang="pt-BR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10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mpos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595</TotalTime>
  <Words>621</Words>
  <Application>Microsoft Office PowerPoint</Application>
  <PresentationFormat>Apresentação na tela (4:3)</PresentationFormat>
  <Paragraphs>200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Concurso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IFAM-CMZL</dc:creator>
  <cp:lastModifiedBy>IFAM-CMZL</cp:lastModifiedBy>
  <cp:revision>161</cp:revision>
  <cp:lastPrinted>2017-02-23T17:51:44Z</cp:lastPrinted>
  <dcterms:created xsi:type="dcterms:W3CDTF">2015-07-16T21:04:57Z</dcterms:created>
  <dcterms:modified xsi:type="dcterms:W3CDTF">2017-02-23T18:20:24Z</dcterms:modified>
</cp:coreProperties>
</file>