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75" r:id="rId5"/>
    <p:sldId id="276" r:id="rId6"/>
    <p:sldId id="277" r:id="rId7"/>
    <p:sldId id="262" r:id="rId8"/>
    <p:sldId id="260" r:id="rId9"/>
    <p:sldId id="271" r:id="rId10"/>
    <p:sldId id="272" r:id="rId11"/>
    <p:sldId id="263" r:id="rId12"/>
    <p:sldId id="273" r:id="rId13"/>
    <p:sldId id="281" r:id="rId14"/>
    <p:sldId id="278" r:id="rId15"/>
    <p:sldId id="274" r:id="rId16"/>
    <p:sldId id="279" r:id="rId17"/>
    <p:sldId id="282" r:id="rId18"/>
    <p:sldId id="283" r:id="rId19"/>
    <p:sldId id="284" r:id="rId20"/>
    <p:sldId id="258" r:id="rId21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94660"/>
  </p:normalViewPr>
  <p:slideViewPr>
    <p:cSldViewPr>
      <p:cViewPr>
        <p:scale>
          <a:sx n="100" d="100"/>
          <a:sy n="100" d="100"/>
        </p:scale>
        <p:origin x="-194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97538\AppData\Local\Temp\sistec_csv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PDA 2016 CMC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ggg!$A$1:$A$2</c:f>
              <c:strCache>
                <c:ptCount val="2"/>
                <c:pt idx="0">
                  <c:v>PDA 2016 CMC</c:v>
                </c:pt>
                <c:pt idx="1">
                  <c:v>Fechadas</c:v>
                </c:pt>
              </c:strCache>
            </c:strRef>
          </c:cat>
          <c:val>
            <c:numRef>
              <c:f>ggg!$B$1:$B$2</c:f>
              <c:numCache>
                <c:formatCode>General</c:formatCode>
                <c:ptCount val="2"/>
                <c:pt idx="1">
                  <c:v>169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725144"/>
            <a:ext cx="88204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2016</a:t>
            </a:r>
          </a:p>
          <a:p>
            <a:pPr algn="ctr"/>
            <a:r>
              <a:rPr lang="pt-BR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MANAUS CENTRO</a:t>
            </a:r>
            <a:endParaRPr lang="pt-BR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367433" y="-243408"/>
            <a:ext cx="877656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(Foco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 Centro)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3176"/>
            <a:ext cx="1004841" cy="121136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7433" y="1196752"/>
            <a:ext cx="8327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53469"/>
              </p:ext>
            </p:extLst>
          </p:nvPr>
        </p:nvGraphicFramePr>
        <p:xfrm>
          <a:off x="1254585" y="2636912"/>
          <a:ext cx="655272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640239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Recursos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Humanos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: Como não dispomos de códigos de vagas tivemos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um limitação de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recursos humanos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em função da conjectura econômica que o país 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vem passando, por exemplo: precisamos de mais 3 pedagogas e/ou técnicos em assuntos educacionais, em razão da atual estruturação em departamentos  e as demandas de novos alunos que tem exigido um maior acompanhamento pedagógico no âmbito do Campus. 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5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-9939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(Campus Centro)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3176"/>
            <a:ext cx="1004841" cy="121136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96395"/>
              </p:ext>
            </p:extLst>
          </p:nvPr>
        </p:nvGraphicFramePr>
        <p:xfrm>
          <a:off x="1004841" y="1196752"/>
          <a:ext cx="770485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6570"/>
                <a:gridCol w="256828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Fragilidade Ameaças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(Soma de Conceitos </a:t>
                      </a:r>
                      <a:r>
                        <a:rPr lang="pt-BR" dirty="0" err="1" smtClean="0"/>
                        <a:t>Regular+Bom+Ótimo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Andamento das 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50,01%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Andamento de Projetos de Engenharia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37,51%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Limitação de Recursos Financeiros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31,26%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Logística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43,76%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Permanência do Servidor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58,25%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15616" y="4149080"/>
            <a:ext cx="7427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Com relação a execução do PDA 2016 CMC, tivemos dificuldades, principalmente referente ao repasse financeiro por parte do MEC, mas mesmo assim, conseguimos auferir as metas programadas.</a:t>
            </a:r>
          </a:p>
          <a:p>
            <a:pPr algn="just"/>
            <a:endParaRPr lang="pt-BR" sz="1700" dirty="0"/>
          </a:p>
          <a:p>
            <a:pPr algn="just"/>
            <a:r>
              <a:rPr lang="pt-BR" sz="1700" dirty="0"/>
              <a:t>O CMC busca otimizar a política de pessoal, visando a satisfação e permanência do servidor nos locais de trabalho.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7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0"/>
            <a:ext cx="82296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(Campus Centro)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3176"/>
            <a:ext cx="1004841" cy="1211369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39833"/>
              </p:ext>
            </p:extLst>
          </p:nvPr>
        </p:nvGraphicFramePr>
        <p:xfrm>
          <a:off x="323527" y="1556791"/>
          <a:ext cx="8568952" cy="3121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375"/>
                <a:gridCol w="1138184"/>
                <a:gridCol w="713080"/>
                <a:gridCol w="815927"/>
                <a:gridCol w="819356"/>
                <a:gridCol w="740895"/>
                <a:gridCol w="1053802"/>
                <a:gridCol w="1064476"/>
                <a:gridCol w="802215"/>
                <a:gridCol w="805642"/>
              </a:tblGrid>
              <a:tr h="546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err="1" smtClean="0">
                          <a:effectLst/>
                        </a:rPr>
                        <a:t>Cod</a:t>
                      </a:r>
                      <a:r>
                        <a:rPr lang="pt-BR" sz="1200" dirty="0" smtClean="0">
                          <a:effectLst/>
                        </a:rPr>
                        <a:t> SIMEC</a:t>
                      </a:r>
                      <a:endParaRPr lang="pt-B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Descrição da obra</a:t>
                      </a:r>
                      <a:endParaRPr lang="pt-B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Data Início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Previsão Entrega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Licitação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Contrato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Processo N.º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Empresa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Valor (R$)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Situação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35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Construção de 2 (dois) blocos de sala de aula e laboratórios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13/08/2014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05/02/2016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Concorrência n° 01/2014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12/2014-CMC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23443.002142/2013-21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Construções e Instalações Santana – EPP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1.106.228,51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Recebida em definitivo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68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Aquisição de serviços de elaboração de Projetos Básicos e executivos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09/10/2015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24/05/2016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Tomada de Contas n° 16/2014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16/2014-CMC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23042.000619/2014-37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HIZZO Luxor Empreendimentos LTDA – EPP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effectLst/>
                        </a:rPr>
                        <a:t>75.015,55</a:t>
                      </a:r>
                      <a:endParaRPr lang="pt-BR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Recebida em definitivo</a:t>
                      </a:r>
                      <a:endParaRPr lang="pt-B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0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09251" y="4869160"/>
            <a:ext cx="684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Total de Demandas: 169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889031"/>
              </p:ext>
            </p:extLst>
          </p:nvPr>
        </p:nvGraphicFramePr>
        <p:xfrm>
          <a:off x="1259632" y="1052736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41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pic>
        <p:nvPicPr>
          <p:cNvPr id="9" name="Imagem 8" descr="Recorte de Te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7344815" cy="235945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403648" y="1419543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Situação das Demandas PDA 2016 CMC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635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89495"/>
              </p:ext>
            </p:extLst>
          </p:nvPr>
        </p:nvGraphicFramePr>
        <p:xfrm>
          <a:off x="1331639" y="1106916"/>
          <a:ext cx="7056785" cy="518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4359"/>
                <a:gridCol w="2082226"/>
                <a:gridCol w="1800200"/>
              </a:tblGrid>
              <a:tr h="25119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</a:rPr>
                        <a:t>Principais aquisições realizadas pelo Campus Manaus Centro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9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 smtClean="0">
                          <a:effectLst/>
                        </a:rPr>
                        <a:t>Contratação </a:t>
                      </a:r>
                      <a:r>
                        <a:rPr lang="pt-BR" sz="1300" b="1" u="none" strike="noStrike" dirty="0">
                          <a:effectLst/>
                        </a:rPr>
                        <a:t>de empresa especializada em locação de controle de acesso e </a:t>
                      </a:r>
                      <a:r>
                        <a:rPr lang="pt-BR" sz="1300" b="1" u="none" strike="noStrike" dirty="0" smtClean="0">
                          <a:effectLst/>
                        </a:rPr>
                        <a:t>assistência </a:t>
                      </a:r>
                      <a:r>
                        <a:rPr lang="pt-BR" sz="1300" b="1" u="none" strike="noStrike" dirty="0">
                          <a:effectLst/>
                        </a:rPr>
                        <a:t>técnica (catracas </a:t>
                      </a:r>
                      <a:r>
                        <a:rPr lang="pt-BR" sz="1300" b="1" u="none" strike="noStrike" dirty="0" smtClean="0">
                          <a:effectLst/>
                        </a:rPr>
                        <a:t>eletrônicas)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</a:rPr>
                        <a:t> R$          190.800,00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</a:rPr>
                        <a:t>Contratação de empresa para serviços de reprográfia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</a:rPr>
                        <a:t> R$          104.717,00 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 smtClean="0">
                          <a:effectLst/>
                        </a:rPr>
                        <a:t>Registro de Preços para aquisição de combustível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</a:t>
                      </a:r>
                      <a:r>
                        <a:rPr lang="pt-BR" sz="1300" b="1" u="none" strike="noStrike" dirty="0" smtClean="0">
                          <a:effectLst/>
                        </a:rPr>
                        <a:t>        51.350,00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Contratação</a:t>
                      </a:r>
                      <a:r>
                        <a:rPr lang="pt-BR" sz="13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 cooperativa para fornecimento de frutas, </a:t>
                      </a:r>
                      <a:r>
                        <a:rPr lang="pt-BR" sz="13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 fim </a:t>
                      </a:r>
                      <a:r>
                        <a:rPr lang="pt-BR" sz="13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 complementação da alimentação escolar dos alunos do CMC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      </a:t>
                      </a:r>
                      <a:r>
                        <a:rPr lang="pt-BR" sz="1300" b="1" u="none" strike="noStrike" dirty="0" smtClean="0">
                          <a:effectLst/>
                        </a:rPr>
                        <a:t>32.000,00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</a:rPr>
                        <a:t>Contratação de empresa para prestação de serviços de motorista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      109.781,16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799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>
                          <a:effectLst/>
                        </a:rPr>
                        <a:t>Contratação de empresa para prestação de serviços de recarga de extintores de incendio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        66.288,51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799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</a:rPr>
                        <a:t>Registro de Preços para contratação de empresa para </a:t>
                      </a:r>
                      <a:r>
                        <a:rPr lang="pt-BR" sz="1300" b="1" u="none" strike="noStrike" dirty="0" smtClean="0">
                          <a:effectLst/>
                        </a:rPr>
                        <a:t>confecção </a:t>
                      </a:r>
                      <a:r>
                        <a:rPr lang="pt-BR" sz="1300" b="1" u="none" strike="noStrike" dirty="0">
                          <a:effectLst/>
                        </a:rPr>
                        <a:t>de carimbos e chaves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        22.148,64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799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>
                          <a:effectLst/>
                        </a:rPr>
                        <a:t>Registro de preços para aquisição de equipamentos para laboratório de automação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 R$          668.899,80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</a:tr>
              <a:tr h="1939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>
                          <a:effectLst/>
                        </a:rPr>
                        <a:t>Registro de Preços para aquisição de material hidraúlico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 </a:t>
                      </a:r>
                      <a:r>
                        <a:rPr lang="pt-BR" sz="1300" b="1" u="none" strike="noStrike" dirty="0" smtClean="0">
                          <a:effectLst/>
                        </a:rPr>
                        <a:t>R</a:t>
                      </a:r>
                      <a:r>
                        <a:rPr lang="pt-BR" sz="1300" b="1" u="none" strike="noStrike" dirty="0">
                          <a:effectLst/>
                        </a:rPr>
                        <a:t>$      1.003.257,07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</a:tr>
              <a:tr h="193971"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</a:tr>
              <a:tr h="626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>
                          <a:effectLst/>
                        </a:rPr>
                        <a:t>Aquisição de softwares e banco imagens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u="none" strike="noStrike" dirty="0">
                          <a:effectLst/>
                        </a:rPr>
                        <a:t> R$            32.037,00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0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50403"/>
              </p:ext>
            </p:extLst>
          </p:nvPr>
        </p:nvGraphicFramePr>
        <p:xfrm>
          <a:off x="1331639" y="1106916"/>
          <a:ext cx="7056785" cy="4543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4359"/>
                <a:gridCol w="2082226"/>
                <a:gridCol w="1800200"/>
              </a:tblGrid>
              <a:tr h="25119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700" b="1" u="none" strike="noStrike" dirty="0">
                          <a:effectLst/>
                        </a:rPr>
                        <a:t>Principais aquisições realizadas pelo Campus Manaus Centro</a:t>
                      </a:r>
                      <a:endParaRPr lang="pt-BR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939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Registro de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Preços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(SRP), para </a:t>
                      </a:r>
                      <a:r>
                        <a:rPr lang="pt-BR" sz="13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fururas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aquisições de materiais para manutenção da rede telefônica, aparelhos telefônicos para atendimento de demandas da Gerência de Administração e Manutenção, televisores para atendimento do Gabinete Médico e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Odontologia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CMC.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R$ 40.000,00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Registro de Preços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SRP, para futuras aquisições de materiais de uso exclusivo do laboratório de usinagem, a serem devidamente utilizados para </a:t>
                      </a:r>
                      <a:r>
                        <a:rPr lang="pt-BR" sz="13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traçagem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peças e nas máquinas operatrizes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IFAM CMC</a:t>
                      </a:r>
                      <a:r>
                        <a:rPr lang="pt-BR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pt-B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20.000,00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227912">
                <a:tc>
                  <a:txBody>
                    <a:bodyPr/>
                    <a:lstStyle/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Aquisição de serviços para a confecção e instalação de corrimãos para escadas de acesso do bloco “F” e rampa do Auditório no Interior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do CMC</a:t>
                      </a:r>
                      <a:endParaRPr lang="pt-B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35.000,00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 gridSpan="2"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Contratação de empresa especializada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para serviços de iluminação e sonorização de evento promovido pelo IFAM CMC</a:t>
                      </a:r>
                      <a:endParaRPr lang="pt-B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just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30.000,00</a:t>
                      </a: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just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37116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Instalação de película de controle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solar tipo </a:t>
                      </a:r>
                      <a:r>
                        <a:rPr lang="pt-BR" sz="13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insulfilm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 persianas para o IFAM CMC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R$ 38.000,00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193971"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ctr"/>
                </a:tc>
              </a:tr>
              <a:tr h="62631">
                <a:tc gridSpan="2">
                  <a:txBody>
                    <a:bodyPr/>
                    <a:lstStyle/>
                    <a:p>
                      <a:pPr algn="l" fontAlgn="b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27" marR="8527" marT="8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Informações complementares 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6657"/>
              </p:ext>
            </p:extLst>
          </p:nvPr>
        </p:nvGraphicFramePr>
        <p:xfrm>
          <a:off x="1403648" y="980728"/>
          <a:ext cx="640871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497"/>
                <a:gridCol w="247221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Extrato das</a:t>
                      </a:r>
                      <a:r>
                        <a:rPr lang="pt-BR" baseline="0" dirty="0" smtClean="0"/>
                        <a:t> Atividades em 2016 – Ações de Extensão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Projetos</a:t>
                      </a:r>
                      <a:r>
                        <a:rPr lang="pt-BR" baseline="0" dirty="0" smtClean="0"/>
                        <a:t> com bolsa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Projetos sem bolsa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Eventos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</a:t>
                      </a:r>
                      <a:r>
                        <a:rPr lang="pt-BR" baseline="0" dirty="0" smtClean="0"/>
                        <a:t> de cursos (FIC) e palestras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Certificado de Extensão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visitas Técnicas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Participantes</a:t>
                      </a:r>
                      <a:r>
                        <a:rPr lang="pt-BR" baseline="0" dirty="0" smtClean="0"/>
                        <a:t> de encontro de egressos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acordos</a:t>
                      </a:r>
                      <a:r>
                        <a:rPr lang="pt-BR" baseline="0" dirty="0" smtClean="0"/>
                        <a:t> de Cooperação 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docentes envolvidos em ações de </a:t>
                      </a:r>
                      <a:r>
                        <a:rPr lang="pt-BR" dirty="0" smtClean="0"/>
                        <a:t>extensão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N° de técnicos administrativos</a:t>
                      </a:r>
                      <a:r>
                        <a:rPr lang="pt-BR" baseline="0" dirty="0" smtClean="0"/>
                        <a:t> envolvidos em ações de extensão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9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Informações complementares 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773"/>
              </p:ext>
            </p:extLst>
          </p:nvPr>
        </p:nvGraphicFramePr>
        <p:xfrm>
          <a:off x="1403648" y="980728"/>
          <a:ext cx="640871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Extrato das</a:t>
                      </a:r>
                      <a:r>
                        <a:rPr lang="pt-BR" baseline="0" dirty="0" smtClean="0"/>
                        <a:t> Atividades em 2016 - Pesquisa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dirty="0" smtClean="0"/>
                        <a:t>Cadastro</a:t>
                      </a:r>
                      <a:r>
                        <a:rPr lang="pt-BR" baseline="0" dirty="0" smtClean="0"/>
                        <a:t> de servidores-estudantes de pós-graduação </a:t>
                      </a:r>
                      <a:r>
                        <a:rPr lang="pt-BR" i="1" baseline="0" dirty="0" smtClean="0"/>
                        <a:t>latu sensu </a:t>
                      </a:r>
                      <a:r>
                        <a:rPr lang="pt-BR" baseline="0" dirty="0" smtClean="0"/>
                        <a:t>e </a:t>
                      </a:r>
                      <a:r>
                        <a:rPr lang="pt-BR" i="1" baseline="0" dirty="0" smtClean="0"/>
                        <a:t>stricto sensu;</a:t>
                      </a:r>
                      <a:endParaRPr lang="pt-B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dirty="0" smtClean="0"/>
                        <a:t>Defesa dos Relatórios</a:t>
                      </a:r>
                      <a:r>
                        <a:rPr lang="pt-BR" baseline="0" dirty="0" smtClean="0"/>
                        <a:t> Parciais de Iniciação Científica – PIBIC 2015 – 2016 (12 a 15/04/2016);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dirty="0" smtClean="0"/>
                        <a:t>Curso de capacitação para orientadores de Iniciação</a:t>
                      </a:r>
                      <a:r>
                        <a:rPr lang="pt-BR" baseline="0" dirty="0" smtClean="0"/>
                        <a:t> Científica (25 a 29/04/2016);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Envio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formulários de cadastro de projeto de pesquisa dos docentes para PPGI para que seus projetos sejam cadastrados via Reitoria;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Organização dos grupos de pesquisas disponíveis no site do diretório  de pesquisa do CNPq no CMC. Objetivo: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Legitimação dos grupos de pesquisa;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Processo de avaliação dos trabalhos de Iniciação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coentífica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PIBIC 2016 – 2017;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7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Informações complementares 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27821"/>
              </p:ext>
            </p:extLst>
          </p:nvPr>
        </p:nvGraphicFramePr>
        <p:xfrm>
          <a:off x="1403648" y="980728"/>
          <a:ext cx="640871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Extrato das</a:t>
                      </a:r>
                      <a:r>
                        <a:rPr lang="pt-BR" baseline="0" dirty="0" smtClean="0"/>
                        <a:t> Atividades em 2016 - Pesquisa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i="0" dirty="0" smtClean="0"/>
                        <a:t>Organização</a:t>
                      </a:r>
                      <a:r>
                        <a:rPr lang="pt-BR" i="0" baseline="0" dirty="0" smtClean="0"/>
                        <a:t> da 13ª Semana Nacional de Ciência e Tecnologia</a:t>
                      </a:r>
                      <a:endParaRPr lang="pt-BR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dirty="0" smtClean="0"/>
                        <a:t>Defesa final dos alunos de Iniciação</a:t>
                      </a:r>
                      <a:r>
                        <a:rPr lang="pt-BR" baseline="0" dirty="0" smtClean="0"/>
                        <a:t> Cientifica na modalidade PIBIC 2015 – 2016;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t-BR" dirty="0" smtClean="0"/>
                        <a:t>Confecção dos certificados de conclusão de PIBIC para o alunos,</a:t>
                      </a:r>
                      <a:r>
                        <a:rPr lang="pt-BR" baseline="0" dirty="0" smtClean="0"/>
                        <a:t> orientação para professores e atestados de participação em bancas;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Registro dos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certificados emitidos pela CPCT.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3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483768" y="1340768"/>
            <a:ext cx="6219794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do acompanhamento das Metas do Termo de Acordos e Metas (TAM) e PDI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2014-  2018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dos Indicadores referentes ao 1º e 2º Semestre de 2016;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das tratativas de fragilidades encontradas na Avaliação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(Pontos fracos e ameaças);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Canceladas).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  <p:pic>
        <p:nvPicPr>
          <p:cNvPr id="7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259632" y="11247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Atenção! 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5193"/>
              </p:ext>
            </p:extLst>
          </p:nvPr>
        </p:nvGraphicFramePr>
        <p:xfrm>
          <a:off x="539554" y="1484784"/>
          <a:ext cx="6635161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253"/>
                <a:gridCol w="516253"/>
                <a:gridCol w="3040385"/>
                <a:gridCol w="1281135"/>
                <a:gridCol w="1281135"/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INDICADORES IFAM – Fonte SISTEC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</a:t>
                      </a:r>
                      <a:r>
                        <a:rPr lang="pt-BR" sz="1100" u="none" strike="noStrike" dirty="0" smtClean="0">
                          <a:effectLst/>
                        </a:rPr>
                        <a:t>Instituição (Meta 80,00%)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75,81%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66,67%</a:t>
                      </a:r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</a:t>
                      </a:r>
                      <a:r>
                        <a:rPr lang="pt-BR" sz="1100" u="none" strike="noStrike" dirty="0" smtClean="0">
                          <a:effectLst/>
                        </a:rPr>
                        <a:t>trabalho (Meta=20)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28,62</a:t>
                      </a:r>
                      <a:r>
                        <a:rPr lang="pt-B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técnicos (meta 50%)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de formação de </a:t>
                      </a:r>
                      <a:r>
                        <a:rPr lang="pt-BR" sz="1100" u="none" strike="noStrike" dirty="0" smtClean="0">
                          <a:effectLst/>
                        </a:rPr>
                        <a:t>Professores (Meta 20%)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PROEJA (Meta 10%)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5085184"/>
            <a:ext cx="8147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sp>
        <p:nvSpPr>
          <p:cNvPr id="4" name="Retângulo 3"/>
          <p:cNvSpPr/>
          <p:nvPr/>
        </p:nvSpPr>
        <p:spPr>
          <a:xfrm>
            <a:off x="457200" y="5085184"/>
            <a:ext cx="8147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484784"/>
            <a:ext cx="7632848" cy="392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Metas e compromissos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 de melhoria da qualidade da educação básica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/>
              <a:t>Programas Integrais: </a:t>
            </a:r>
            <a:r>
              <a:rPr lang="pt-BR" dirty="0" smtClean="0"/>
              <a:t> </a:t>
            </a:r>
            <a:r>
              <a:rPr lang="pt-BR" dirty="0"/>
              <a:t>Bolsas para </a:t>
            </a:r>
            <a:r>
              <a:rPr lang="pt-BR" dirty="0" smtClean="0"/>
              <a:t>39 </a:t>
            </a:r>
            <a:r>
              <a:rPr lang="pt-BR" dirty="0"/>
              <a:t>projetos selecionados e 43 monitoria no ano de 2016.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 de Formação Inicial e continuada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t-BR" dirty="0"/>
              <a:t>Oferta de 12 turmas, em média, com 20 alunos cada, desde o segundo semestre de 2012 dos Cursos de Formação Inicial e Continuada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59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sp>
        <p:nvSpPr>
          <p:cNvPr id="4" name="Retângulo 3"/>
          <p:cNvSpPr/>
          <p:nvPr/>
        </p:nvSpPr>
        <p:spPr>
          <a:xfrm>
            <a:off x="457200" y="5085184"/>
            <a:ext cx="8147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484784"/>
            <a:ext cx="7632848" cy="491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Oferta de cursos a distância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Criação </a:t>
            </a:r>
            <a:r>
              <a:rPr lang="pt-BR" dirty="0"/>
              <a:t>do Núcleo Tecnológico de Educação à Distância – </a:t>
            </a:r>
            <a:r>
              <a:rPr lang="pt-BR" dirty="0" err="1"/>
              <a:t>Nutead</a:t>
            </a:r>
            <a:r>
              <a:rPr lang="pt-BR" dirty="0"/>
              <a:t> que está em fase de estruturação.</a:t>
            </a:r>
          </a:p>
          <a:p>
            <a:pPr lvl="0" algn="just"/>
            <a:endParaRPr lang="pt-BR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Constante </a:t>
            </a:r>
            <a:r>
              <a:rPr lang="pt-BR" dirty="0"/>
              <a:t>oferta dos cursos à distância com apoio do Campus, utilizando infraestrutura de salas, laboratórios e ambientes.</a:t>
            </a:r>
          </a:p>
          <a:p>
            <a:pPr lvl="0" algn="just"/>
            <a:endParaRPr lang="pt-BR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Liberação </a:t>
            </a:r>
            <a:r>
              <a:rPr lang="pt-BR" dirty="0"/>
              <a:t>de professores e técnico-administrativos para atender à demanda da Educação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Distância</a:t>
            </a:r>
            <a:r>
              <a:rPr lang="pt-BR" dirty="0" smtClean="0"/>
              <a:t>.</a:t>
            </a:r>
          </a:p>
          <a:p>
            <a:pPr lvl="0"/>
            <a:endParaRPr lang="pt-BR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Pesquisa e Inovação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 smtClean="0"/>
              <a:t>Seleção </a:t>
            </a:r>
            <a:r>
              <a:rPr lang="pt-BR" dirty="0"/>
              <a:t>de </a:t>
            </a:r>
            <a:r>
              <a:rPr lang="pt-BR" dirty="0" smtClean="0"/>
              <a:t>mais de 50 </a:t>
            </a:r>
            <a:r>
              <a:rPr lang="pt-BR" dirty="0"/>
              <a:t>projetos de iniciação científica (35 alunos e PIBIC Graduação e 15 alunos PIBIC Jr) </a:t>
            </a:r>
            <a:r>
              <a:rPr lang="pt-BR" dirty="0" smtClean="0"/>
              <a:t>em </a:t>
            </a:r>
            <a:r>
              <a:rPr lang="pt-BR" dirty="0"/>
              <a:t>2016 para o campus Manaus Centro.</a:t>
            </a: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7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sp>
        <p:nvSpPr>
          <p:cNvPr id="4" name="Retângulo 3"/>
          <p:cNvSpPr/>
          <p:nvPr/>
        </p:nvSpPr>
        <p:spPr>
          <a:xfrm>
            <a:off x="457200" y="5085184"/>
            <a:ext cx="8147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484784"/>
            <a:ext cx="7632848" cy="5510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 de acesso ao ensino Técnico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Competência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Reitoria.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 de acesso ao ensino Superior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Competência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Reitoria.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 de acesso às Licenciaturas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Competência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Reitoria.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Programas de apoio a estudantes com elevado desempenho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Acompanhamento </a:t>
            </a:r>
            <a:r>
              <a:rPr lang="pt-BR" dirty="0"/>
              <a:t>dos alunos nas Olímpiadas de </a:t>
            </a:r>
            <a:r>
              <a:rPr lang="pt-BR" dirty="0" smtClean="0"/>
              <a:t>Física</a:t>
            </a:r>
            <a:r>
              <a:rPr lang="pt-BR" dirty="0"/>
              <a:t>, </a:t>
            </a:r>
            <a:r>
              <a:rPr lang="pt-BR" dirty="0" smtClean="0"/>
              <a:t>Matemática</a:t>
            </a:r>
            <a:r>
              <a:rPr lang="pt-BR" dirty="0"/>
              <a:t>, </a:t>
            </a:r>
            <a:r>
              <a:rPr lang="pt-BR" dirty="0" smtClean="0"/>
              <a:t>Geografia </a:t>
            </a:r>
            <a:r>
              <a:rPr lang="pt-BR" dirty="0"/>
              <a:t>e </a:t>
            </a:r>
            <a:r>
              <a:rPr lang="pt-BR" dirty="0" smtClean="0"/>
              <a:t>Química </a:t>
            </a:r>
            <a:r>
              <a:rPr lang="pt-BR" dirty="0"/>
              <a:t>oferecendo todo o apoio logístico e de </a:t>
            </a:r>
            <a:r>
              <a:rPr lang="pt-BR" dirty="0" smtClean="0"/>
              <a:t>infraestrutura, e apoio financeiro aos alunos destaque para irem a outras países representando o IFAM. Como o exemplo da ida de 5 alunos do CMC nas olimpíadas de estudantis na Índia. </a:t>
            </a:r>
            <a:endParaRPr lang="pt-BR" dirty="0"/>
          </a:p>
          <a:p>
            <a:pPr lvl="0" algn="just"/>
            <a:endParaRPr lang="pt-BR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t-BR" dirty="0" smtClean="0"/>
              <a:t>Disponibilização </a:t>
            </a:r>
            <a:r>
              <a:rPr lang="pt-BR" dirty="0"/>
              <a:t>do corpo docente e incentivo à participação dos alunos nos programas de monitoria</a:t>
            </a:r>
            <a:r>
              <a:rPr lang="pt-BR" dirty="0" smtClean="0"/>
              <a:t>.</a:t>
            </a:r>
          </a:p>
          <a:p>
            <a:pPr lvl="0" algn="just"/>
            <a:endParaRPr lang="pt-BR" dirty="0" smtClean="0"/>
          </a:p>
          <a:p>
            <a:pPr lvl="0"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II - Apresentação dos Indicadores 2016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93532"/>
              </p:ext>
            </p:extLst>
          </p:nvPr>
        </p:nvGraphicFramePr>
        <p:xfrm>
          <a:off x="395536" y="1268760"/>
          <a:ext cx="8136904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5290406"/>
                <a:gridCol w="1171221"/>
                <a:gridCol w="1171221"/>
              </a:tblGrid>
              <a:tr h="594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 smtClean="0">
                          <a:effectLst/>
                        </a:rPr>
                        <a:t>Indicadores (IFAM – Fonte SISTEC)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Exercícios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Arial Black" panose="020B0A04020102020204" pitchFamily="34" charset="0"/>
                        </a:rPr>
                        <a:t>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Acadêmicos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Relação Candidato/Vaga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Relação Ingressos/Aluno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83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Relação Concluintes/Aluno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3,07</a:t>
                      </a:r>
                      <a:endParaRPr lang="pt-BR" sz="12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5,77</a:t>
                      </a:r>
                      <a:endParaRPr lang="pt-BR" sz="1200" b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37,12</a:t>
                      </a: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Índice de Retenção do Fluxo Escolar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63,64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13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Relação de Alunos/Docente em Tempo Integral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Administrativos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Gastos Correntes por Aluno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1.194,02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1.490,68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Percentual de Gastos com Pessoal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r>
                        <a:rPr lang="pt-BR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aplica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r>
                        <a:rPr lang="pt-BR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aplica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Percentual de Gastos com outros Custeios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80,17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88,62%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74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Percentual de Gastos com Investimentos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Socioeconômico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Número de Alunos Matriculados por Renda per Capita Familiar (0 – </a:t>
                      </a:r>
                      <a:r>
                        <a:rPr lang="pt-BR" sz="1200" u="none" strike="noStrike" dirty="0" smtClean="0">
                          <a:effectLst/>
                        </a:rPr>
                        <a:t>1,5 SM</a:t>
                      </a:r>
                      <a:r>
                        <a:rPr lang="pt-BR" sz="1200" u="none" strike="noStrike" dirty="0">
                          <a:effectLst/>
                        </a:rPr>
                        <a:t>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78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Número de Alunos Matriculados por Renda per Capita Familiar </a:t>
                      </a:r>
                      <a:r>
                        <a:rPr lang="pt-BR" sz="1200" u="none" strike="noStrike" dirty="0" smtClean="0">
                          <a:effectLst/>
                        </a:rPr>
                        <a:t>( ACIMA DE 1,5 SM</a:t>
                      </a:r>
                      <a:r>
                        <a:rPr lang="pt-BR" sz="1200" u="none" strike="noStrike" dirty="0">
                          <a:effectLst/>
                        </a:rPr>
                        <a:t>)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5369</a:t>
                      </a: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962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</a:rPr>
                        <a:t>Titulação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Índice de Titulação do Corpo Docente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</a:t>
                      </a:r>
                      <a:r>
                        <a:rPr lang="pt-BR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(Foco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 Manaus Centro)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81951"/>
              </p:ext>
            </p:extLst>
          </p:nvPr>
        </p:nvGraphicFramePr>
        <p:xfrm>
          <a:off x="827584" y="1484784"/>
          <a:ext cx="7704855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6570"/>
                <a:gridCol w="256828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Fragilidade Pontos</a:t>
                      </a:r>
                      <a:r>
                        <a:rPr lang="pt-BR" baseline="0" dirty="0" smtClean="0"/>
                        <a:t> Fracos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(Soma de Conceitos </a:t>
                      </a:r>
                      <a:r>
                        <a:rPr lang="pt-BR" dirty="0" err="1" smtClean="0"/>
                        <a:t>Regular+Bom+Ótimo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de demandas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          69,69%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Capacitação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63,63%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Bem estar do Servidor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57,57%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Incentivo</a:t>
                      </a:r>
                      <a:r>
                        <a:rPr lang="pt-BR" baseline="0" dirty="0" smtClean="0"/>
                        <a:t> a pesquisa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54,54%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60,60%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Humanos</a:t>
                      </a:r>
                      <a:r>
                        <a:rPr lang="pt-BR" baseline="0" dirty="0" smtClean="0"/>
                        <a:t> Limitados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51,51%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Houve melhorias nestas fragilidades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3176"/>
            <a:ext cx="1004841" cy="121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-99392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(Foco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Campus Centro)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3176"/>
            <a:ext cx="1004841" cy="121136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67433" y="1196752"/>
            <a:ext cx="8327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Considerando os pontos fracos destacados pelo relatório de atividades, podemos afirmar que houve melhorias em todos os pontos conforme quadro: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12322"/>
              </p:ext>
            </p:extLst>
          </p:nvPr>
        </p:nvGraphicFramePr>
        <p:xfrm>
          <a:off x="1259632" y="1844825"/>
          <a:ext cx="648072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</a:tblGrid>
              <a:tr h="142591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Controle de demandas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: Houve uma intensificação no uso dos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Sistemas (SIPAC, SIGPP, SIGRH), assim através das comunicações eletrônicas todos os setores do Campus ficaram integrados, gerando agilidade no acesso as informações e trâmites dos documentos de rotina.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119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Capacitação</a:t>
                      </a:r>
                      <a:r>
                        <a:rPr lang="pt-B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No ano de 2016, tivemos mais</a:t>
                      </a:r>
                      <a:r>
                        <a:rPr lang="pt-B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70 servidores capacitados em diversos cursos, sendo alguns deles realizado </a:t>
                      </a:r>
                      <a:r>
                        <a:rPr lang="pt-BR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pt-BR" sz="18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pt-B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 cidade de Manaus.</a:t>
                      </a:r>
                      <a:endParaRPr lang="pt-B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5915">
                <a:tc>
                  <a:txBody>
                    <a:bodyPr/>
                    <a:lstStyle/>
                    <a:p>
                      <a:pPr algn="just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Incentivo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à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pesquisa</a:t>
                      </a:r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: Com aumento na produção de artigos, projetos de iniciação científica, tivemos 39, projetos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realizados através dos programas  integrais e fornecimento de mais de 150 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ajudas 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financeiras para alunos apresentarem seus trabalhos científicos fora do estado e país.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1739</Words>
  <Application>Microsoft Office PowerPoint</Application>
  <PresentationFormat>Apresentação na tela (4:3)</PresentationFormat>
  <Paragraphs>267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  TEMA I - Avaliação do acompanhamento das Metas do Termo de Acordos e Metas (TAM) e PDI 2014-  2018; TEMA II - Apresentação dos Indicadores referentes ao 1º e 2º Semestre de 2016; TEMA III - Avaliação das tratativas de fragilidades encontradas na Avaliação de 2016 (Pontos fracos e ameaças); TEMA IV - Apresentação da Situação das Demandas do PDA2016 por situação (Em andamento, Concluídas, Atendida, Parcialmente atendida Não atendida, Rejeitada e Canceladas).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Maria Stela de Vasconcelos Nunes de Mello</cp:lastModifiedBy>
  <cp:revision>100</cp:revision>
  <cp:lastPrinted>2017-02-20T12:37:07Z</cp:lastPrinted>
  <dcterms:created xsi:type="dcterms:W3CDTF">2015-11-17T19:48:28Z</dcterms:created>
  <dcterms:modified xsi:type="dcterms:W3CDTF">2017-02-23T12:15:04Z</dcterms:modified>
</cp:coreProperties>
</file>