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1" r:id="rId4"/>
    <p:sldId id="275" r:id="rId5"/>
    <p:sldId id="276" r:id="rId6"/>
    <p:sldId id="277" r:id="rId7"/>
    <p:sldId id="262" r:id="rId8"/>
    <p:sldId id="260" r:id="rId9"/>
    <p:sldId id="271" r:id="rId10"/>
    <p:sldId id="272" r:id="rId11"/>
    <p:sldId id="263" r:id="rId12"/>
    <p:sldId id="273" r:id="rId13"/>
    <p:sldId id="281" r:id="rId14"/>
    <p:sldId id="278" r:id="rId15"/>
    <p:sldId id="274" r:id="rId16"/>
    <p:sldId id="279" r:id="rId17"/>
    <p:sldId id="282" r:id="rId18"/>
    <p:sldId id="283" r:id="rId19"/>
    <p:sldId id="284" r:id="rId20"/>
    <p:sldId id="258" r:id="rId21"/>
  </p:sldIdLst>
  <p:sldSz cx="9144000" cy="6858000" type="screen4x3"/>
  <p:notesSz cx="6858000" cy="99472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76" autoAdjust="0"/>
    <p:restoredTop sz="94660"/>
  </p:normalViewPr>
  <p:slideViewPr>
    <p:cSldViewPr>
      <p:cViewPr>
        <p:scale>
          <a:sx n="100" d="100"/>
          <a:sy n="100" d="100"/>
        </p:scale>
        <p:origin x="-1944" y="-5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2197538\AppData\Local\Temp\sistec_csv.csv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PDA 2016 CMC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1"/>
            <c:bubble3D val="0"/>
          </c:dPt>
          <c:dLbls>
            <c:txPr>
              <a:bodyPr/>
              <a:lstStyle/>
              <a:p>
                <a:pPr>
                  <a:defRPr sz="1600" b="1"/>
                </a:pPr>
                <a:endParaRPr lang="pt-B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ggg!$A$1:$A$2</c:f>
              <c:strCache>
                <c:ptCount val="2"/>
                <c:pt idx="0">
                  <c:v>PDA 2016 CMC</c:v>
                </c:pt>
                <c:pt idx="1">
                  <c:v>Fechadas</c:v>
                </c:pt>
              </c:strCache>
            </c:strRef>
          </c:cat>
          <c:val>
            <c:numRef>
              <c:f>ggg!$B$1:$B$2</c:f>
              <c:numCache>
                <c:formatCode>General</c:formatCode>
                <c:ptCount val="2"/>
                <c:pt idx="1">
                  <c:v>169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11B6FA-0625-4B6B-A424-B6FA84B4F25F}" type="datetimeFigureOut">
              <a:rPr lang="pt-BR" smtClean="0"/>
              <a:t>23/02/2017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27E39-25EC-4DA7-AE67-2E61C85BC9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7667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8659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5C33-B783-47B4-9DA8-05590517E834}" type="datetimeFigureOut">
              <a:rPr lang="pt-BR" smtClean="0"/>
              <a:t>23/02/2017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F3A0-5C55-4923-A866-67F5B10D0A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8533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5C33-B783-47B4-9DA8-05590517E834}" type="datetimeFigureOut">
              <a:rPr lang="pt-BR" smtClean="0"/>
              <a:t>23/02/2017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F3A0-5C55-4923-A866-67F5B10D0A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2869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5C33-B783-47B4-9DA8-05590517E834}" type="datetimeFigureOut">
              <a:rPr lang="pt-BR" smtClean="0"/>
              <a:t>23/02/2017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F3A0-5C55-4923-A866-67F5B10D0A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141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5C33-B783-47B4-9DA8-05590517E834}" type="datetimeFigureOut">
              <a:rPr lang="pt-BR" smtClean="0"/>
              <a:t>23/02/2017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F3A0-5C55-4923-A866-67F5B10D0A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5412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6719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5C33-B783-47B4-9DA8-05590517E834}" type="datetimeFigureOut">
              <a:rPr lang="pt-BR" smtClean="0"/>
              <a:t>23/02/2017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F3A0-5C55-4923-A866-67F5B10D0A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595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5C33-B783-47B4-9DA8-05590517E834}" type="datetimeFigureOut">
              <a:rPr lang="pt-BR" smtClean="0"/>
              <a:t>23/02/2017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F3A0-5C55-4923-A866-67F5B10D0A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5102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5C33-B783-47B4-9DA8-05590517E834}" type="datetimeFigureOut">
              <a:rPr lang="pt-BR" smtClean="0"/>
              <a:t>23/02/2017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F3A0-5C55-4923-A866-67F5B10D0A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2409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5C33-B783-47B4-9DA8-05590517E834}" type="datetimeFigureOut">
              <a:rPr lang="pt-BR" smtClean="0"/>
              <a:t>23/02/2017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F3A0-5C55-4923-A866-67F5B10D0A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6221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5C33-B783-47B4-9DA8-05590517E834}" type="datetimeFigureOut">
              <a:rPr lang="pt-BR" smtClean="0"/>
              <a:t>23/02/2017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F3A0-5C55-4923-A866-67F5B10D0A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1916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5C33-B783-47B4-9DA8-05590517E834}" type="datetimeFigureOut">
              <a:rPr lang="pt-BR" smtClean="0"/>
              <a:t>23/02/2017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F3A0-5C55-4923-A866-67F5B10D0A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5202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5C33-B783-47B4-9DA8-05590517E834}" type="datetimeFigureOut">
              <a:rPr lang="pt-BR" smtClean="0"/>
              <a:t>23/02/2017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F3A0-5C55-4923-A866-67F5B10D0A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9147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35C33-B783-47B4-9DA8-05590517E834}" type="datetimeFigureOut">
              <a:rPr lang="pt-BR" smtClean="0"/>
              <a:t>23/02/2017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5F3A0-5C55-4923-A866-67F5B10D0A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3141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tm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2" name="CaixaDeTexto 41"/>
          <p:cNvSpPr txBox="1"/>
          <p:nvPr/>
        </p:nvSpPr>
        <p:spPr>
          <a:xfrm>
            <a:off x="323528" y="4725144"/>
            <a:ext cx="882047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39º COLDI – AVALIAÇÃO DA GESTÃO –  2016</a:t>
            </a:r>
          </a:p>
          <a:p>
            <a:pPr algn="ctr"/>
            <a:r>
              <a:rPr lang="pt-BR" sz="3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CAMPUS MANAUS CENTRO</a:t>
            </a:r>
            <a:endParaRPr lang="pt-BR" sz="3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988841"/>
            <a:ext cx="4819141" cy="1339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56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6858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367433" y="-243408"/>
            <a:ext cx="8776567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pt-B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TEMA III </a:t>
            </a:r>
            <a:r>
              <a:rPr lang="pt-B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 Avaliação das tratativas de fragilidades encontradas na Avaliação de 2015 (Pontos fracos e ameaças) (Foco </a:t>
            </a:r>
            <a:r>
              <a:rPr lang="pt-B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Campus Centro)</a:t>
            </a:r>
            <a:endParaRPr lang="pt-B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013176"/>
            <a:ext cx="1004841" cy="1211369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67433" y="1196752"/>
            <a:ext cx="83270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353469"/>
              </p:ext>
            </p:extLst>
          </p:nvPr>
        </p:nvGraphicFramePr>
        <p:xfrm>
          <a:off x="1254585" y="2636912"/>
          <a:ext cx="6552728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2728"/>
              </a:tblGrid>
              <a:tr h="640239">
                <a:tc>
                  <a:txBody>
                    <a:bodyPr/>
                    <a:lstStyle/>
                    <a:p>
                      <a:pPr algn="just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Recursos</a:t>
                      </a:r>
                      <a:r>
                        <a:rPr lang="pt-BR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b="1" baseline="0" dirty="0" smtClean="0">
                          <a:solidFill>
                            <a:schemeClr val="tx1"/>
                          </a:solidFill>
                        </a:rPr>
                        <a:t>Humanos</a:t>
                      </a:r>
                      <a:r>
                        <a:rPr lang="pt-BR" b="0" baseline="0" dirty="0" smtClean="0">
                          <a:solidFill>
                            <a:schemeClr val="tx1"/>
                          </a:solidFill>
                        </a:rPr>
                        <a:t>: Como não dispomos de códigos de vagas tivemos </a:t>
                      </a:r>
                      <a:r>
                        <a:rPr lang="pt-BR" b="0" baseline="0" dirty="0" smtClean="0">
                          <a:solidFill>
                            <a:schemeClr val="tx1"/>
                          </a:solidFill>
                        </a:rPr>
                        <a:t>um limitação de </a:t>
                      </a:r>
                      <a:r>
                        <a:rPr lang="pt-BR" b="0" baseline="0" dirty="0" smtClean="0">
                          <a:solidFill>
                            <a:schemeClr val="tx1"/>
                          </a:solidFill>
                        </a:rPr>
                        <a:t>recursos humanos </a:t>
                      </a:r>
                      <a:r>
                        <a:rPr lang="pt-BR" b="0" baseline="0" dirty="0" smtClean="0">
                          <a:solidFill>
                            <a:schemeClr val="tx1"/>
                          </a:solidFill>
                        </a:rPr>
                        <a:t>em função da conjectura econômica que o país </a:t>
                      </a:r>
                      <a:r>
                        <a:rPr lang="pt-BR" b="0" baseline="0" dirty="0" smtClean="0">
                          <a:solidFill>
                            <a:schemeClr val="tx1"/>
                          </a:solidFill>
                        </a:rPr>
                        <a:t>vem passando, por exemplo: precisamos de mais 3 pedagogas e/ou técnicos em assuntos educacionais, em razão da atual estruturação em departamentos  e as demandas de novos alunos que tem exigido um maior acompanhamento pedagógico no âmbito do Campus. 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52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457200" y="-99392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TEMA </a:t>
            </a:r>
            <a:r>
              <a:rPr lang="pt-B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III </a:t>
            </a:r>
            <a:r>
              <a:rPr lang="pt-B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 Avaliação das tratativas de fragilidades encontradas na Avaliação de 2015 (Pontos fracos e ameaças) </a:t>
            </a:r>
            <a:r>
              <a:rPr lang="pt-B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(Campus Centro)</a:t>
            </a:r>
            <a:endParaRPr lang="pt-B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013176"/>
            <a:ext cx="1004841" cy="1211369"/>
          </a:xfrm>
          <a:prstGeom prst="rect">
            <a:avLst/>
          </a:prstGeom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296395"/>
              </p:ext>
            </p:extLst>
          </p:nvPr>
        </p:nvGraphicFramePr>
        <p:xfrm>
          <a:off x="1004841" y="1196752"/>
          <a:ext cx="7704855" cy="276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6570"/>
                <a:gridCol w="2568285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Fragilidade Ameaças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Resultado (Soma de Conceitos </a:t>
                      </a:r>
                      <a:r>
                        <a:rPr lang="pt-BR" dirty="0" err="1" smtClean="0"/>
                        <a:t>Regular+Bom+Ótimo</a:t>
                      </a:r>
                      <a:r>
                        <a:rPr lang="pt-BR" dirty="0" smtClean="0"/>
                        <a:t>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Andamento das Obras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50,01%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Andamento de Projetos de Engenharia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37,51%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Limitação de Recursos Financeiros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31,26%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Logística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43,76%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Permanência do Servidor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58,25%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115616" y="4149080"/>
            <a:ext cx="74271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/>
              <a:t>Com relação a execução do PDA 2016 CMC, tivemos dificuldades, principalmente referente ao repasse financeiro por parte do MEC, mas mesmo assim, conseguimos auferir as metas programadas.</a:t>
            </a:r>
          </a:p>
          <a:p>
            <a:pPr algn="just"/>
            <a:endParaRPr lang="pt-BR" sz="1700" dirty="0"/>
          </a:p>
          <a:p>
            <a:pPr algn="just"/>
            <a:r>
              <a:rPr lang="pt-BR" sz="1700" dirty="0"/>
              <a:t>O CMC busca otimizar a política de pessoal, visando a satisfação e permanência do servidor nos locais de trabalho.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8473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457200" y="0"/>
            <a:ext cx="8229600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TEMA </a:t>
            </a:r>
            <a:r>
              <a:rPr lang="pt-B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III </a:t>
            </a:r>
            <a:r>
              <a:rPr lang="pt-B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 Avaliação das tratativas de fragilidades encontradas na Avaliação de 2015 (Pontos fracos e ameaças) </a:t>
            </a:r>
            <a:r>
              <a:rPr lang="pt-B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(Campus Centro)</a:t>
            </a:r>
            <a:endParaRPr lang="pt-B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013176"/>
            <a:ext cx="1004841" cy="1211369"/>
          </a:xfrm>
          <a:prstGeom prst="rect">
            <a:avLst/>
          </a:prstGeom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039833"/>
              </p:ext>
            </p:extLst>
          </p:nvPr>
        </p:nvGraphicFramePr>
        <p:xfrm>
          <a:off x="323527" y="1556791"/>
          <a:ext cx="8568952" cy="31210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5375"/>
                <a:gridCol w="1138184"/>
                <a:gridCol w="713080"/>
                <a:gridCol w="815927"/>
                <a:gridCol w="819356"/>
                <a:gridCol w="740895"/>
                <a:gridCol w="1053802"/>
                <a:gridCol w="1064476"/>
                <a:gridCol w="802215"/>
                <a:gridCol w="805642"/>
              </a:tblGrid>
              <a:tr h="5464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200" dirty="0" err="1" smtClean="0">
                          <a:effectLst/>
                        </a:rPr>
                        <a:t>Cod</a:t>
                      </a:r>
                      <a:r>
                        <a:rPr lang="pt-BR" sz="1200" dirty="0" smtClean="0">
                          <a:effectLst/>
                        </a:rPr>
                        <a:t> SIMEC</a:t>
                      </a:r>
                      <a:endParaRPr lang="pt-BR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200" dirty="0">
                          <a:effectLst/>
                        </a:rPr>
                        <a:t>Descrição da obra</a:t>
                      </a:r>
                      <a:endParaRPr lang="pt-BR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200">
                          <a:effectLst/>
                        </a:rPr>
                        <a:t>Data Início</a:t>
                      </a:r>
                      <a:endParaRPr lang="pt-BR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200">
                          <a:effectLst/>
                        </a:rPr>
                        <a:t>Previsão Entrega</a:t>
                      </a:r>
                      <a:endParaRPr lang="pt-BR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200">
                          <a:effectLst/>
                        </a:rPr>
                        <a:t>Licitação</a:t>
                      </a:r>
                      <a:endParaRPr lang="pt-BR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200">
                          <a:effectLst/>
                        </a:rPr>
                        <a:t>Contrato</a:t>
                      </a:r>
                      <a:endParaRPr lang="pt-BR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200">
                          <a:effectLst/>
                        </a:rPr>
                        <a:t>Processo N.º</a:t>
                      </a:r>
                      <a:endParaRPr lang="pt-BR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200">
                          <a:effectLst/>
                        </a:rPr>
                        <a:t>Empresa</a:t>
                      </a:r>
                      <a:endParaRPr lang="pt-BR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200">
                          <a:effectLst/>
                        </a:rPr>
                        <a:t>Valor (R$)</a:t>
                      </a:r>
                      <a:endParaRPr lang="pt-BR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200">
                          <a:effectLst/>
                        </a:rPr>
                        <a:t>Situação</a:t>
                      </a:r>
                      <a:endParaRPr lang="pt-BR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035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Construção de 2 (dois) blocos de sala de aula e laboratórios</a:t>
                      </a:r>
                      <a:endParaRPr lang="pt-BR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13/08/2014</a:t>
                      </a:r>
                      <a:endParaRPr lang="pt-BR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05/02/2016</a:t>
                      </a:r>
                      <a:endParaRPr lang="pt-BR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Concorrência n° 01/2014</a:t>
                      </a:r>
                      <a:endParaRPr lang="pt-BR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12/2014-CMC</a:t>
                      </a:r>
                      <a:endParaRPr lang="pt-BR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23443.002142/2013-21</a:t>
                      </a:r>
                      <a:endParaRPr lang="pt-BR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Construções e Instalações Santana – EPP</a:t>
                      </a:r>
                      <a:endParaRPr lang="pt-BR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1.106.228,51</a:t>
                      </a:r>
                      <a:endParaRPr lang="pt-BR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Recebida em definitivo</a:t>
                      </a:r>
                      <a:endParaRPr lang="pt-BR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4688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Aquisição de serviços de elaboração de Projetos Básicos e executivos</a:t>
                      </a:r>
                      <a:endParaRPr lang="pt-BR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09/10/2015</a:t>
                      </a:r>
                      <a:endParaRPr lang="pt-BR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24/05/2016</a:t>
                      </a:r>
                      <a:endParaRPr lang="pt-BR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Tomada de Contas n° 16/2014</a:t>
                      </a:r>
                      <a:endParaRPr lang="pt-BR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16/2014-CMC</a:t>
                      </a:r>
                      <a:endParaRPr lang="pt-BR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23042.000619/2014-37</a:t>
                      </a:r>
                      <a:endParaRPr lang="pt-BR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HIZZO Luxor Empreendimentos LTDA – EPP</a:t>
                      </a:r>
                      <a:endParaRPr lang="pt-BR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100">
                          <a:effectLst/>
                        </a:rPr>
                        <a:t>75.015,55</a:t>
                      </a:r>
                      <a:endParaRPr lang="pt-BR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Recebida em definitivo</a:t>
                      </a:r>
                      <a:endParaRPr lang="pt-BR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44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400"/>
            <a:ext cx="9144000" cy="6858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457200" y="0"/>
            <a:ext cx="8229600" cy="62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TEMA </a:t>
            </a:r>
            <a:r>
              <a:rPr lang="pt-B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IV – Análise Situacional do PDA 2016</a:t>
            </a:r>
            <a:endParaRPr lang="pt-B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85184"/>
            <a:ext cx="1109251" cy="1145954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109251" y="4869160"/>
            <a:ext cx="6847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Total de Demandas: 169</a:t>
            </a:r>
            <a:endParaRPr lang="pt-BR" dirty="0"/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8889031"/>
              </p:ext>
            </p:extLst>
          </p:nvPr>
        </p:nvGraphicFramePr>
        <p:xfrm>
          <a:off x="1259632" y="1052736"/>
          <a:ext cx="6912768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7416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457200" y="130304"/>
            <a:ext cx="8229600" cy="4903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TEMA </a:t>
            </a:r>
            <a:r>
              <a:rPr lang="pt-B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IV – Análise Situacional do PDA 2016</a:t>
            </a:r>
            <a:endParaRPr lang="pt-B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85184"/>
            <a:ext cx="1109251" cy="1145954"/>
          </a:xfrm>
          <a:prstGeom prst="rect">
            <a:avLst/>
          </a:prstGeom>
        </p:spPr>
      </p:pic>
      <p:pic>
        <p:nvPicPr>
          <p:cNvPr id="9" name="Imagem 8" descr="Recorte de Tel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420888"/>
            <a:ext cx="7344815" cy="2359451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1403648" y="1419543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Situação das Demandas PDA 2016 CMC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06357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457200" y="130304"/>
            <a:ext cx="8229600" cy="4903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TEMA </a:t>
            </a:r>
            <a:r>
              <a:rPr lang="pt-B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IV – Análise Situacional do PDA 2016</a:t>
            </a:r>
            <a:endParaRPr lang="pt-B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85184"/>
            <a:ext cx="1109251" cy="1145954"/>
          </a:xfrm>
          <a:prstGeom prst="rect">
            <a:avLst/>
          </a:prstGeom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989495"/>
              </p:ext>
            </p:extLst>
          </p:nvPr>
        </p:nvGraphicFramePr>
        <p:xfrm>
          <a:off x="1331639" y="1106916"/>
          <a:ext cx="7056785" cy="5184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74359"/>
                <a:gridCol w="2082226"/>
                <a:gridCol w="1800200"/>
              </a:tblGrid>
              <a:tr h="251192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700" b="1" u="none" strike="noStrike" dirty="0">
                          <a:effectLst/>
                        </a:rPr>
                        <a:t>Principais aquisições realizadas pelo Campus Manaus Centro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993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300" b="1" u="none" strike="noStrike" dirty="0" smtClean="0">
                          <a:effectLst/>
                        </a:rPr>
                        <a:t>Contratação </a:t>
                      </a:r>
                      <a:r>
                        <a:rPr lang="pt-BR" sz="1300" b="1" u="none" strike="noStrike" dirty="0">
                          <a:effectLst/>
                        </a:rPr>
                        <a:t>de empresa especializada em locação de controle de acesso e </a:t>
                      </a:r>
                      <a:r>
                        <a:rPr lang="pt-BR" sz="1300" b="1" u="none" strike="noStrike" dirty="0" smtClean="0">
                          <a:effectLst/>
                        </a:rPr>
                        <a:t>assistência </a:t>
                      </a:r>
                      <a:r>
                        <a:rPr lang="pt-BR" sz="1300" b="1" u="none" strike="noStrike" dirty="0">
                          <a:effectLst/>
                        </a:rPr>
                        <a:t>técnica (catracas </a:t>
                      </a:r>
                      <a:r>
                        <a:rPr lang="pt-BR" sz="1300" b="1" u="none" strike="noStrike" dirty="0" smtClean="0">
                          <a:effectLst/>
                        </a:rPr>
                        <a:t>eletrônicas)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u="none" strike="noStrike">
                          <a:effectLst/>
                        </a:rPr>
                        <a:t> R$          190.800,00 </a:t>
                      </a:r>
                      <a:endParaRPr lang="pt-BR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</a:tr>
              <a:tr h="193971">
                <a:tc>
                  <a:txBody>
                    <a:bodyPr/>
                    <a:lstStyle/>
                    <a:p>
                      <a:pPr algn="l" fontAlgn="ctr"/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</a:tr>
              <a:tr h="19397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300" b="1" u="none" strike="noStrike" dirty="0">
                          <a:effectLst/>
                        </a:rPr>
                        <a:t>Contratação de empresa para serviços de reprográfia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u="none" strike="noStrike">
                          <a:effectLst/>
                        </a:rPr>
                        <a:t> R$          104.717,00 </a:t>
                      </a:r>
                      <a:endParaRPr lang="pt-BR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</a:tr>
              <a:tr h="193971">
                <a:tc>
                  <a:txBody>
                    <a:bodyPr/>
                    <a:lstStyle/>
                    <a:p>
                      <a:pPr algn="l" fontAlgn="ctr"/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</a:tr>
              <a:tr h="19397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300" b="1" u="none" strike="noStrike" dirty="0" smtClean="0">
                          <a:effectLst/>
                        </a:rPr>
                        <a:t>Registro de Preços para aquisição de combustível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u="none" strike="noStrike" dirty="0">
                          <a:effectLst/>
                        </a:rPr>
                        <a:t> R$    </a:t>
                      </a:r>
                      <a:r>
                        <a:rPr lang="pt-BR" sz="1300" b="1" u="none" strike="noStrike" dirty="0" smtClean="0">
                          <a:effectLst/>
                        </a:rPr>
                        <a:t>        51.350,00 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</a:tr>
              <a:tr h="193971">
                <a:tc>
                  <a:txBody>
                    <a:bodyPr/>
                    <a:lstStyle/>
                    <a:p>
                      <a:pPr algn="l" fontAlgn="ctr"/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</a:tr>
              <a:tr h="19397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3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Contratação</a:t>
                      </a:r>
                      <a:r>
                        <a:rPr lang="pt-BR" sz="13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de cooperativa para fornecimento de frutas, </a:t>
                      </a:r>
                      <a:r>
                        <a:rPr lang="pt-BR" sz="13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a fim </a:t>
                      </a:r>
                      <a:r>
                        <a:rPr lang="pt-BR" sz="13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de complementação da alimentação escolar dos alunos do CMC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u="none" strike="noStrike" dirty="0">
                          <a:effectLst/>
                        </a:rPr>
                        <a:t> R$          </a:t>
                      </a:r>
                      <a:r>
                        <a:rPr lang="pt-BR" sz="1300" b="1" u="none" strike="noStrike" dirty="0" smtClean="0">
                          <a:effectLst/>
                        </a:rPr>
                        <a:t>32.000,00 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</a:tr>
              <a:tr h="193971">
                <a:tc>
                  <a:txBody>
                    <a:bodyPr/>
                    <a:lstStyle/>
                    <a:p>
                      <a:pPr algn="l" fontAlgn="ctr"/>
                      <a:endParaRPr lang="pt-BR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</a:tr>
              <a:tr h="19397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300" b="1" u="none" strike="noStrike" dirty="0">
                          <a:effectLst/>
                        </a:rPr>
                        <a:t>Contratação de empresa para prestação de serviços de motorista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u="none" strike="noStrike" dirty="0">
                          <a:effectLst/>
                        </a:rPr>
                        <a:t> R$          109.781,16 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</a:tr>
              <a:tr h="193971">
                <a:tc>
                  <a:txBody>
                    <a:bodyPr/>
                    <a:lstStyle/>
                    <a:p>
                      <a:pPr algn="l" fontAlgn="ctr"/>
                      <a:endParaRPr lang="pt-BR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</a:tr>
              <a:tr h="37993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300" b="1" u="none" strike="noStrike">
                          <a:effectLst/>
                        </a:rPr>
                        <a:t>Contratação de empresa para prestação de serviços de recarga de extintores de incendio</a:t>
                      </a:r>
                      <a:endParaRPr lang="pt-BR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u="none" strike="noStrike" dirty="0">
                          <a:effectLst/>
                        </a:rPr>
                        <a:t> R$            66.288,51 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</a:tr>
              <a:tr h="193971">
                <a:tc>
                  <a:txBody>
                    <a:bodyPr/>
                    <a:lstStyle/>
                    <a:p>
                      <a:pPr algn="l" fontAlgn="ctr"/>
                      <a:endParaRPr lang="pt-BR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</a:tr>
              <a:tr h="37993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300" b="1" u="none" strike="noStrike" dirty="0">
                          <a:effectLst/>
                        </a:rPr>
                        <a:t>Registro de Preços para contratação de empresa para </a:t>
                      </a:r>
                      <a:r>
                        <a:rPr lang="pt-BR" sz="1300" b="1" u="none" strike="noStrike" dirty="0" smtClean="0">
                          <a:effectLst/>
                        </a:rPr>
                        <a:t>confecção </a:t>
                      </a:r>
                      <a:r>
                        <a:rPr lang="pt-BR" sz="1300" b="1" u="none" strike="noStrike" dirty="0">
                          <a:effectLst/>
                        </a:rPr>
                        <a:t>de carimbos e chaves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u="none" strike="noStrike" dirty="0">
                          <a:effectLst/>
                        </a:rPr>
                        <a:t> R$            22.148,64 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</a:tr>
              <a:tr h="193971">
                <a:tc gridSpan="2">
                  <a:txBody>
                    <a:bodyPr/>
                    <a:lstStyle/>
                    <a:p>
                      <a:pPr algn="l" fontAlgn="ctr"/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</a:tr>
              <a:tr h="37993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300" b="1" u="none" strike="noStrike">
                          <a:effectLst/>
                        </a:rPr>
                        <a:t>Registro de preços para aquisição de equipamentos para laboratório de automação</a:t>
                      </a:r>
                      <a:endParaRPr lang="pt-BR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u="none" strike="noStrike" dirty="0">
                          <a:effectLst/>
                        </a:rPr>
                        <a:t> R$          668.899,80 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</a:tr>
              <a:tr h="193971">
                <a:tc>
                  <a:txBody>
                    <a:bodyPr/>
                    <a:lstStyle/>
                    <a:p>
                      <a:pPr algn="l" fontAlgn="b"/>
                      <a:endParaRPr lang="pt-BR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</a:tr>
              <a:tr h="193971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300" b="1" u="none" strike="noStrike">
                          <a:effectLst/>
                        </a:rPr>
                        <a:t>Registro de Preços para aquisição de material hidraúlico</a:t>
                      </a:r>
                      <a:endParaRPr lang="pt-BR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u="none" strike="noStrike" dirty="0">
                          <a:effectLst/>
                        </a:rPr>
                        <a:t> </a:t>
                      </a:r>
                      <a:r>
                        <a:rPr lang="pt-BR" sz="1300" b="1" u="none" strike="noStrike" dirty="0" smtClean="0">
                          <a:effectLst/>
                        </a:rPr>
                        <a:t>R</a:t>
                      </a:r>
                      <a:r>
                        <a:rPr lang="pt-BR" sz="1300" b="1" u="none" strike="noStrike" dirty="0">
                          <a:effectLst/>
                        </a:rPr>
                        <a:t>$      1.003.257,07 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</a:tr>
              <a:tr h="193971">
                <a:tc>
                  <a:txBody>
                    <a:bodyPr/>
                    <a:lstStyle/>
                    <a:p>
                      <a:pPr algn="l" fontAlgn="b"/>
                      <a:endParaRPr lang="pt-BR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</a:tr>
              <a:tr h="62631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300" b="1" u="none" strike="noStrike">
                          <a:effectLst/>
                        </a:rPr>
                        <a:t>Aquisição de softwares e banco imagens</a:t>
                      </a:r>
                      <a:endParaRPr lang="pt-BR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u="none" strike="noStrike" dirty="0">
                          <a:effectLst/>
                        </a:rPr>
                        <a:t> R$            32.037,00 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408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457200" y="130304"/>
            <a:ext cx="8229600" cy="4903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TEMA </a:t>
            </a:r>
            <a:r>
              <a:rPr lang="pt-B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IV – Análise Situacional do PDA 2016</a:t>
            </a:r>
            <a:endParaRPr lang="pt-B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85184"/>
            <a:ext cx="1109251" cy="1145954"/>
          </a:xfrm>
          <a:prstGeom prst="rect">
            <a:avLst/>
          </a:prstGeom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650403"/>
              </p:ext>
            </p:extLst>
          </p:nvPr>
        </p:nvGraphicFramePr>
        <p:xfrm>
          <a:off x="1331639" y="1106916"/>
          <a:ext cx="7056785" cy="45431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74359"/>
                <a:gridCol w="2082226"/>
                <a:gridCol w="1800200"/>
              </a:tblGrid>
              <a:tr h="251192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700" b="1" u="none" strike="noStrike" dirty="0">
                          <a:effectLst/>
                        </a:rPr>
                        <a:t>Principais aquisições realizadas pelo Campus Manaus Centro</a:t>
                      </a:r>
                      <a:endParaRPr lang="pt-BR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9939"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pt-BR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Sistema</a:t>
                      </a:r>
                      <a:r>
                        <a:rPr lang="pt-BR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de Registro de </a:t>
                      </a:r>
                      <a:r>
                        <a:rPr lang="pt-BR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Preços </a:t>
                      </a:r>
                      <a:r>
                        <a:rPr lang="pt-BR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(SRP), para </a:t>
                      </a:r>
                      <a:r>
                        <a:rPr lang="pt-BR" sz="13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fururas</a:t>
                      </a:r>
                      <a:r>
                        <a:rPr lang="pt-BR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aquisições de materiais para manutenção da rede telefônica, aparelhos telefônicos para atendimento de demandas da Gerência de Administração e Manutenção, televisores para atendimento do Gabinete Médico e </a:t>
                      </a:r>
                      <a:r>
                        <a:rPr lang="pt-BR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Odontologia </a:t>
                      </a:r>
                      <a:r>
                        <a:rPr lang="pt-BR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 CMC.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R$ 40.000,00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</a:tr>
              <a:tr h="193971">
                <a:tc>
                  <a:txBody>
                    <a:bodyPr/>
                    <a:lstStyle/>
                    <a:p>
                      <a:pPr algn="just" fontAlgn="ctr"/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</a:tr>
              <a:tr h="193971">
                <a:tc gridSpan="2"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Sistema de Registro de Preços</a:t>
                      </a:r>
                      <a:r>
                        <a:rPr lang="pt-BR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– SRP, para futuras aquisições de materiais de uso exclusivo do laboratório de usinagem, a serem devidamente utilizados para </a:t>
                      </a:r>
                      <a:r>
                        <a:rPr lang="pt-BR" sz="13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traçagem</a:t>
                      </a:r>
                      <a:r>
                        <a:rPr lang="pt-BR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t-BR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 peças e nas máquinas operatrizes </a:t>
                      </a:r>
                      <a:r>
                        <a:rPr lang="pt-BR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  </a:t>
                      </a:r>
                      <a:r>
                        <a:rPr lang="pt-BR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IFAM CMC</a:t>
                      </a:r>
                      <a:r>
                        <a:rPr lang="pt-BR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endParaRPr lang="pt-BR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27" marR="8527" marT="8527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</a:t>
                      </a:r>
                      <a:r>
                        <a:rPr lang="pt-BR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20.000,00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</a:tr>
              <a:tr h="227912">
                <a:tc>
                  <a:txBody>
                    <a:bodyPr/>
                    <a:lstStyle/>
                    <a:p>
                      <a:pPr algn="just" fontAlgn="ctr"/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3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</a:tr>
              <a:tr h="193971">
                <a:tc gridSpan="2"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Aquisição de serviços para a confecção e instalação de corrimãos para escadas de acesso do bloco “F” e rampa do Auditório no Interior</a:t>
                      </a:r>
                      <a:r>
                        <a:rPr lang="pt-BR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do CMC</a:t>
                      </a:r>
                      <a:endParaRPr lang="pt-BR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just" fontAlgn="ctr"/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</a:t>
                      </a:r>
                      <a:r>
                        <a:rPr lang="pt-BR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35.000,00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</a:tr>
              <a:tr h="193971">
                <a:tc>
                  <a:txBody>
                    <a:bodyPr/>
                    <a:lstStyle/>
                    <a:p>
                      <a:pPr algn="just" fontAlgn="ctr"/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</a:tr>
              <a:tr h="193971">
                <a:tc gridSpan="2"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Contratação de empresa especializada</a:t>
                      </a:r>
                      <a:r>
                        <a:rPr lang="pt-BR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para serviços de iluminação e sonorização de evento promovido pelo IFAM CMC</a:t>
                      </a:r>
                      <a:endParaRPr lang="pt-BR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just" fontAlgn="ctr"/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</a:t>
                      </a:r>
                      <a:r>
                        <a:rPr lang="pt-BR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30.000,00</a:t>
                      </a:r>
                    </a:p>
                  </a:txBody>
                  <a:tcPr marL="8527" marR="8527" marT="8527" marB="0" anchor="ctr"/>
                </a:tc>
              </a:tr>
              <a:tr h="193971">
                <a:tc>
                  <a:txBody>
                    <a:bodyPr/>
                    <a:lstStyle/>
                    <a:p>
                      <a:pPr algn="just" fontAlgn="ctr"/>
                      <a:endParaRPr lang="pt-BR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</a:tr>
              <a:tr h="37116"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pt-BR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Instalação de película de controle</a:t>
                      </a:r>
                      <a:r>
                        <a:rPr lang="pt-BR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solar tipo </a:t>
                      </a:r>
                      <a:r>
                        <a:rPr lang="pt-BR" sz="13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insulfilm</a:t>
                      </a:r>
                      <a:r>
                        <a:rPr lang="pt-BR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e persianas para o IFAM CMC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R$ 38.000,00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</a:tr>
              <a:tr h="193971">
                <a:tc>
                  <a:txBody>
                    <a:bodyPr/>
                    <a:lstStyle/>
                    <a:p>
                      <a:pPr algn="l" fontAlgn="ctr"/>
                      <a:endParaRPr lang="pt-BR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3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</a:tr>
              <a:tr h="62631">
                <a:tc gridSpan="2">
                  <a:txBody>
                    <a:bodyPr/>
                    <a:lstStyle/>
                    <a:p>
                      <a:pPr algn="l" fontAlgn="b"/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83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457200" y="130304"/>
            <a:ext cx="8229600" cy="4903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Informações complementares </a:t>
            </a:r>
            <a:endParaRPr lang="pt-B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85184"/>
            <a:ext cx="1109251" cy="1145954"/>
          </a:xfrm>
          <a:prstGeom prst="rect">
            <a:avLst/>
          </a:prstGeom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96657"/>
              </p:ext>
            </p:extLst>
          </p:nvPr>
        </p:nvGraphicFramePr>
        <p:xfrm>
          <a:off x="1403648" y="980728"/>
          <a:ext cx="6408712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6497"/>
                <a:gridCol w="2472215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Extrato das</a:t>
                      </a:r>
                      <a:r>
                        <a:rPr lang="pt-BR" baseline="0" dirty="0" smtClean="0"/>
                        <a:t> Atividades em 2016 – Ações de Extensão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N° de Projetos</a:t>
                      </a:r>
                      <a:r>
                        <a:rPr lang="pt-BR" baseline="0" dirty="0" smtClean="0"/>
                        <a:t> com bolsa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N° de Projetos sem bolsa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Eventos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N°</a:t>
                      </a:r>
                      <a:r>
                        <a:rPr lang="pt-BR" baseline="0" dirty="0" smtClean="0"/>
                        <a:t> de cursos (FIC) e palestras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Certificado de Extensão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2.174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N° de visitas Técnicas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Participantes</a:t>
                      </a:r>
                      <a:r>
                        <a:rPr lang="pt-BR" baseline="0" dirty="0" smtClean="0"/>
                        <a:t> de encontro de egressos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120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N° de acordos</a:t>
                      </a:r>
                      <a:r>
                        <a:rPr lang="pt-BR" baseline="0" dirty="0" smtClean="0"/>
                        <a:t> de Cooperação realizado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67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N° de docentes envolvidos em ações de </a:t>
                      </a:r>
                      <a:r>
                        <a:rPr lang="pt-BR" dirty="0" smtClean="0"/>
                        <a:t>extensão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115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N° de técnicos administrativos</a:t>
                      </a:r>
                      <a:r>
                        <a:rPr lang="pt-BR" baseline="0" dirty="0" smtClean="0"/>
                        <a:t> envolvidos em ações de extensão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890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457200" y="130304"/>
            <a:ext cx="8229600" cy="4903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Informações complementares </a:t>
            </a:r>
            <a:endParaRPr lang="pt-B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85184"/>
            <a:ext cx="1109251" cy="1145954"/>
          </a:xfrm>
          <a:prstGeom prst="rect">
            <a:avLst/>
          </a:prstGeom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6773"/>
              </p:ext>
            </p:extLst>
          </p:nvPr>
        </p:nvGraphicFramePr>
        <p:xfrm>
          <a:off x="1403648" y="980728"/>
          <a:ext cx="6408712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7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Extrato das</a:t>
                      </a:r>
                      <a:r>
                        <a:rPr lang="pt-BR" baseline="0" dirty="0" smtClean="0"/>
                        <a:t> Atividades em 2016 - Pesquisa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§"/>
                      </a:pPr>
                      <a:r>
                        <a:rPr lang="pt-BR" dirty="0" smtClean="0"/>
                        <a:t>Cadastro</a:t>
                      </a:r>
                      <a:r>
                        <a:rPr lang="pt-BR" baseline="0" dirty="0" smtClean="0"/>
                        <a:t> de servidores-estudantes de pós-graduação </a:t>
                      </a:r>
                      <a:r>
                        <a:rPr lang="pt-BR" i="1" baseline="0" dirty="0" smtClean="0"/>
                        <a:t>latu sensu </a:t>
                      </a:r>
                      <a:r>
                        <a:rPr lang="pt-BR" baseline="0" dirty="0" smtClean="0"/>
                        <a:t>e </a:t>
                      </a:r>
                      <a:r>
                        <a:rPr lang="pt-BR" i="1" baseline="0" dirty="0" smtClean="0"/>
                        <a:t>stricto sensu;</a:t>
                      </a:r>
                      <a:endParaRPr lang="pt-BR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§"/>
                      </a:pPr>
                      <a:r>
                        <a:rPr lang="pt-BR" dirty="0" smtClean="0"/>
                        <a:t>Defesa dos Relatórios</a:t>
                      </a:r>
                      <a:r>
                        <a:rPr lang="pt-BR" baseline="0" dirty="0" smtClean="0"/>
                        <a:t> Parciais de Iniciação Científica – PIBIC 2015 – 2016 (12 a 15/04/2016);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§"/>
                      </a:pPr>
                      <a:r>
                        <a:rPr lang="pt-BR" dirty="0" smtClean="0"/>
                        <a:t>Curso de capacitação para orientadores de Iniciação</a:t>
                      </a:r>
                      <a:r>
                        <a:rPr lang="pt-BR" baseline="0" dirty="0" smtClean="0"/>
                        <a:t> Científica (25 a 29/04/2016);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algn="just" defTabSz="9144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Envio</a:t>
                      </a: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formulários de cadastro de projeto de pesquisa dos docentes para PPGI para que seus projetos sejam cadastrados via Reitoria;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algn="just" defTabSz="9144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Organização dos grupos de pesquisas disponíveis no site do diretório  de pesquisa do CNPq no CMC. Objetivo:</a:t>
                      </a: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Legitimação dos grupos de pesquisa;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algn="just" defTabSz="9144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Processo de avaliação dos trabalhos de Iniciação</a:t>
                      </a: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coentífica</a:t>
                      </a: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PIBIC 2016 – 2017;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979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457200" y="130304"/>
            <a:ext cx="8229600" cy="4903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Informações complementares </a:t>
            </a:r>
            <a:endParaRPr lang="pt-B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85184"/>
            <a:ext cx="1109251" cy="1145954"/>
          </a:xfrm>
          <a:prstGeom prst="rect">
            <a:avLst/>
          </a:prstGeom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227821"/>
              </p:ext>
            </p:extLst>
          </p:nvPr>
        </p:nvGraphicFramePr>
        <p:xfrm>
          <a:off x="1403648" y="980728"/>
          <a:ext cx="6408712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7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Extrato das</a:t>
                      </a:r>
                      <a:r>
                        <a:rPr lang="pt-BR" baseline="0" dirty="0" smtClean="0"/>
                        <a:t> Atividades em 2016 - Pesquisa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§"/>
                      </a:pPr>
                      <a:r>
                        <a:rPr lang="pt-BR" i="0" dirty="0" smtClean="0"/>
                        <a:t>Organização</a:t>
                      </a:r>
                      <a:r>
                        <a:rPr lang="pt-BR" i="0" baseline="0" dirty="0" smtClean="0"/>
                        <a:t> da 13ª Semana Nacional de Ciência e Tecnologia</a:t>
                      </a:r>
                      <a:endParaRPr lang="pt-BR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§"/>
                      </a:pPr>
                      <a:r>
                        <a:rPr lang="pt-BR" dirty="0" smtClean="0"/>
                        <a:t>Defesa final dos alunos de Iniciação</a:t>
                      </a:r>
                      <a:r>
                        <a:rPr lang="pt-BR" baseline="0" dirty="0" smtClean="0"/>
                        <a:t> Cientifica na modalidade PIBIC 2015 – 2016;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§"/>
                      </a:pPr>
                      <a:r>
                        <a:rPr lang="pt-BR" dirty="0" smtClean="0"/>
                        <a:t>Confecção dos certificados de conclusão de PIBIC para o alunos,</a:t>
                      </a:r>
                      <a:r>
                        <a:rPr lang="pt-BR" baseline="0" dirty="0" smtClean="0"/>
                        <a:t> orientação para professores e atestados de participação em bancas;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algn="just" defTabSz="9144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Registro dos</a:t>
                      </a:r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certificados emitidos pela CPCT.</a:t>
                      </a:r>
                      <a:endParaRPr lang="pt-B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836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457200" y="130304"/>
            <a:ext cx="8229600" cy="4903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Temas a serem apresentados</a:t>
            </a:r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483768" y="1340768"/>
            <a:ext cx="6219794" cy="2952328"/>
          </a:xfrm>
        </p:spPr>
        <p:txBody>
          <a:bodyPr>
            <a:normAutofit fontScale="90000"/>
          </a:bodyPr>
          <a:lstStyle/>
          <a:p>
            <a:pPr lvl="0" algn="l">
              <a:lnSpc>
                <a:spcPct val="200000"/>
              </a:lnSpc>
              <a:tabLst>
                <a:tab pos="8229600" algn="l"/>
                <a:tab pos="9144000" algn="l"/>
                <a:tab pos="10058400" algn="l"/>
                <a:tab pos="10331450" algn="l"/>
                <a:tab pos="10780713" algn="l"/>
              </a:tabLst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TEMA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I -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Avaliação do acompanhamento das Metas do Termo de Acordos e Metas (TAM) e PDI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2014-  2018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TEMA II -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Apresentação dos Indicadores referentes ao 1º e 2º Semestre de 2016;</a:t>
            </a:r>
            <a:b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TEMA III -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Avaliação das tratativas de fragilidades encontradas na Avaliação de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2016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(Pontos fracos e ameaças);</a:t>
            </a:r>
            <a:b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TEMA IV -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Apresentação da Situação das Demandas do PDA2016 por situação (Em andamento, Concluídas, Atendida, Parcialmente atendida Não atendida, Rejeitada e Canceladas).</a:t>
            </a:r>
            <a:b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3000" dirty="0"/>
          </a:p>
        </p:txBody>
      </p:sp>
      <p:pic>
        <p:nvPicPr>
          <p:cNvPr id="7" name="Picture 2" descr="Resultado de imagem para PAU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76" y="1980548"/>
            <a:ext cx="2328193" cy="205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795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259632" y="1124744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Obrigada </a:t>
            </a: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pela Atenção! </a:t>
            </a: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0235" y="3032845"/>
            <a:ext cx="3230551" cy="285048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2051720" y="5013176"/>
            <a:ext cx="5107581" cy="864096"/>
            <a:chOff x="2051720" y="5013176"/>
            <a:chExt cx="5107581" cy="864096"/>
          </a:xfrm>
        </p:grpSpPr>
        <p:pic>
          <p:nvPicPr>
            <p:cNvPr id="11" name="Imagem 1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1720" y="5013176"/>
              <a:ext cx="5107581" cy="864096"/>
            </a:xfrm>
            <a:prstGeom prst="rect">
              <a:avLst/>
            </a:prstGeom>
          </p:spPr>
        </p:pic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47178" y="5335087"/>
              <a:ext cx="1432251" cy="398169"/>
            </a:xfrm>
            <a:prstGeom prst="rect">
              <a:avLst/>
            </a:prstGeom>
          </p:spPr>
        </p:pic>
        <p:pic>
          <p:nvPicPr>
            <p:cNvPr id="13" name="Imagem 1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6303" y="5393362"/>
              <a:ext cx="828000" cy="271636"/>
            </a:xfrm>
            <a:prstGeom prst="rect">
              <a:avLst/>
            </a:prstGeom>
          </p:spPr>
        </p:pic>
        <p:pic>
          <p:nvPicPr>
            <p:cNvPr id="2" name="Imagem 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0112" y="5085184"/>
              <a:ext cx="1243148" cy="6480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4760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457200" y="130304"/>
            <a:ext cx="8229600" cy="4903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 I - Avaliação do acompanhamento das Metas do Termo de Acordos e Metas (TAM) e PDI;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45193"/>
              </p:ext>
            </p:extLst>
          </p:nvPr>
        </p:nvGraphicFramePr>
        <p:xfrm>
          <a:off x="539554" y="1484784"/>
          <a:ext cx="6635161" cy="30963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6253"/>
                <a:gridCol w="516253"/>
                <a:gridCol w="3040385"/>
                <a:gridCol w="1281135"/>
                <a:gridCol w="1281135"/>
              </a:tblGrid>
              <a:tr h="38704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ITEM (TAM)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>
                          <a:effectLst/>
                        </a:rPr>
                        <a:t>Acadêmicos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vert="vert27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 smtClean="0">
                          <a:effectLst/>
                        </a:rPr>
                        <a:t>INDICADORES IFAM – Fonte SISTEC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 smtClean="0">
                          <a:effectLst/>
                        </a:rPr>
                        <a:t>EXERCÍCIO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704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704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</a:rPr>
                        <a:t>1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 smtClean="0">
                          <a:effectLst/>
                        </a:rPr>
                        <a:t>Índice </a:t>
                      </a:r>
                      <a:r>
                        <a:rPr lang="pt-BR" sz="1100" u="none" strike="noStrike" dirty="0">
                          <a:effectLst/>
                        </a:rPr>
                        <a:t>de Eficiência da </a:t>
                      </a:r>
                      <a:r>
                        <a:rPr lang="pt-BR" sz="1100" u="none" strike="noStrike" dirty="0" smtClean="0">
                          <a:effectLst/>
                        </a:rPr>
                        <a:t>Instituição (Meta 80,00%)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75,81%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66,67%</a:t>
                      </a:r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35015">
                <a:tc rowSpan="3"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</a:rPr>
                        <a:t>2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pt-B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5040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Relação alunos matriculados em relação a força de </a:t>
                      </a:r>
                      <a:r>
                        <a:rPr lang="pt-BR" sz="1100" u="none" strike="noStrike" dirty="0" smtClean="0">
                          <a:effectLst/>
                        </a:rPr>
                        <a:t>trabalho (Meta=20)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27,58%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28,62</a:t>
                      </a:r>
                      <a:r>
                        <a:rPr lang="pt-BR" sz="11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350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Percentual de vagas em cursos </a:t>
                      </a:r>
                      <a:r>
                        <a:rPr lang="pt-BR" sz="1100" u="none" strike="noStrike" dirty="0" smtClean="0">
                          <a:effectLst/>
                        </a:rPr>
                        <a:t>técnicos (meta 50%)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61,90%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61,93%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704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 smtClean="0">
                          <a:effectLst/>
                        </a:rPr>
                        <a:t>3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704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 smtClean="0">
                          <a:effectLst/>
                        </a:rPr>
                        <a:t>4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Percentual de vagas em cursos de formação de </a:t>
                      </a:r>
                      <a:r>
                        <a:rPr lang="pt-BR" sz="1100" u="none" strike="noStrike" dirty="0" smtClean="0">
                          <a:effectLst/>
                        </a:rPr>
                        <a:t>Professores (Meta 20%)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14,82%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14,36%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704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 smtClean="0">
                          <a:effectLst/>
                        </a:rPr>
                        <a:t>5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Percentual de vagas em cursos </a:t>
                      </a:r>
                      <a:r>
                        <a:rPr lang="pt-BR" sz="1100" u="none" strike="noStrike" dirty="0" smtClean="0">
                          <a:effectLst/>
                        </a:rPr>
                        <a:t>PROEJA (Meta 10%)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6,78%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5,53%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457200" y="5085184"/>
            <a:ext cx="81472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6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87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457200" y="130304"/>
            <a:ext cx="8229600" cy="4903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 I - Avaliação do acompanhamento das Metas do Termo de Acordos e Metas (TAM) e PDI;</a:t>
            </a:r>
          </a:p>
        </p:txBody>
      </p:sp>
      <p:sp>
        <p:nvSpPr>
          <p:cNvPr id="4" name="Retângulo 3"/>
          <p:cNvSpPr/>
          <p:nvPr/>
        </p:nvSpPr>
        <p:spPr>
          <a:xfrm>
            <a:off x="457200" y="5085184"/>
            <a:ext cx="81472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600" dirty="0">
              <a:cs typeface="Arial" panose="020B0604020202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971600" y="1484784"/>
            <a:ext cx="7632848" cy="3925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Metas e compromissos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pt-BR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pt-B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Programa de melhoria da qualidade da educação básica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t-BR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dirty="0"/>
              <a:t>Programas Integrais: </a:t>
            </a:r>
            <a:r>
              <a:rPr lang="pt-BR" dirty="0" smtClean="0"/>
              <a:t> </a:t>
            </a:r>
            <a:r>
              <a:rPr lang="pt-BR" dirty="0"/>
              <a:t>Bolsas para </a:t>
            </a:r>
            <a:r>
              <a:rPr lang="pt-BR" dirty="0" smtClean="0"/>
              <a:t>39 </a:t>
            </a:r>
            <a:r>
              <a:rPr lang="pt-BR" dirty="0"/>
              <a:t>projetos selecionados e 43 monitoria no ano de 2016.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t-BR" dirty="0"/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t-BR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pt-B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Programa de Formação Inicial e continuada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t-BR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pt-BR" dirty="0"/>
              <a:t>Oferta de 12 turmas, em média, com 20 alunos cada, desde o segundo semestre de 2012 dos Cursos de Formação Inicial e Continuada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8594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457200" y="130304"/>
            <a:ext cx="8229600" cy="4903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 I - Avaliação do acompanhamento das Metas do Termo de Acordos e Metas (TAM) e PDI;</a:t>
            </a:r>
          </a:p>
        </p:txBody>
      </p:sp>
      <p:sp>
        <p:nvSpPr>
          <p:cNvPr id="4" name="Retângulo 3"/>
          <p:cNvSpPr/>
          <p:nvPr/>
        </p:nvSpPr>
        <p:spPr>
          <a:xfrm>
            <a:off x="457200" y="5085184"/>
            <a:ext cx="81472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600" dirty="0">
              <a:cs typeface="Arial" panose="020B0604020202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971600" y="1484784"/>
            <a:ext cx="7632848" cy="4917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pt-B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</a:t>
            </a: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Oferta de cursos a distância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t-BR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t-BR" dirty="0" smtClean="0"/>
              <a:t>Criação </a:t>
            </a:r>
            <a:r>
              <a:rPr lang="pt-BR" dirty="0"/>
              <a:t>do Núcleo Tecnológico de Educação à Distância – </a:t>
            </a:r>
            <a:r>
              <a:rPr lang="pt-BR" dirty="0" err="1"/>
              <a:t>Nutead</a:t>
            </a:r>
            <a:r>
              <a:rPr lang="pt-BR" dirty="0"/>
              <a:t> que está em fase de estruturação.</a:t>
            </a:r>
          </a:p>
          <a:p>
            <a:pPr lvl="0" algn="just"/>
            <a:endParaRPr lang="pt-BR" dirty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t-BR" dirty="0" smtClean="0"/>
              <a:t>Constante </a:t>
            </a:r>
            <a:r>
              <a:rPr lang="pt-BR" dirty="0"/>
              <a:t>oferta dos cursos à distância com apoio do Campus, utilizando infraestrutura de salas, laboratórios e ambientes.</a:t>
            </a:r>
          </a:p>
          <a:p>
            <a:pPr lvl="0" algn="just"/>
            <a:endParaRPr lang="pt-BR" dirty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t-BR" dirty="0" smtClean="0"/>
              <a:t>Liberação </a:t>
            </a:r>
            <a:r>
              <a:rPr lang="pt-BR" dirty="0"/>
              <a:t>de professores e técnico-administrativos para atender à demanda da Educação </a:t>
            </a:r>
            <a:r>
              <a:rPr lang="pt-BR" dirty="0"/>
              <a:t>a</a:t>
            </a:r>
            <a:r>
              <a:rPr lang="pt-BR" dirty="0" smtClean="0"/>
              <a:t> </a:t>
            </a:r>
            <a:r>
              <a:rPr lang="pt-BR" dirty="0"/>
              <a:t>Distância</a:t>
            </a:r>
            <a:r>
              <a:rPr lang="pt-BR" dirty="0" smtClean="0"/>
              <a:t>.</a:t>
            </a:r>
          </a:p>
          <a:p>
            <a:pPr lvl="0"/>
            <a:endParaRPr lang="pt-BR" dirty="0"/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pt-B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Pesquisa e Inovação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pt-BR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dirty="0" smtClean="0"/>
              <a:t>Seleção </a:t>
            </a:r>
            <a:r>
              <a:rPr lang="pt-BR" dirty="0"/>
              <a:t>de </a:t>
            </a:r>
            <a:r>
              <a:rPr lang="pt-BR" dirty="0" smtClean="0"/>
              <a:t>mais de 50 </a:t>
            </a:r>
            <a:r>
              <a:rPr lang="pt-BR" dirty="0"/>
              <a:t>projetos de iniciação científica (35 alunos e PIBIC Graduação e 15 alunos PIBIC Jr) </a:t>
            </a:r>
            <a:r>
              <a:rPr lang="pt-BR" dirty="0" smtClean="0"/>
              <a:t>em </a:t>
            </a:r>
            <a:r>
              <a:rPr lang="pt-BR" dirty="0"/>
              <a:t>2016 para o campus Manaus Centro.</a:t>
            </a:r>
            <a:endParaRPr lang="pt-BR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978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457200" y="130304"/>
            <a:ext cx="8229600" cy="4903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 I - Avaliação do acompanhamento das Metas do Termo de Acordos e Metas (TAM) e PDI;</a:t>
            </a:r>
          </a:p>
        </p:txBody>
      </p:sp>
      <p:sp>
        <p:nvSpPr>
          <p:cNvPr id="4" name="Retângulo 3"/>
          <p:cNvSpPr/>
          <p:nvPr/>
        </p:nvSpPr>
        <p:spPr>
          <a:xfrm>
            <a:off x="457200" y="5085184"/>
            <a:ext cx="81472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600" dirty="0">
              <a:cs typeface="Arial" panose="020B0604020202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971600" y="1484784"/>
            <a:ext cx="7632848" cy="5510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pt-B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Forma de acesso ao ensino Técnico </a:t>
            </a:r>
            <a:r>
              <a:rPr lang="pt-B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Competência </a:t>
            </a: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 Reitoria.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t-BR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pt-B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</a:t>
            </a: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Forma de acesso ao ensino Superior </a:t>
            </a:r>
            <a:r>
              <a:rPr lang="pt-B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Competência </a:t>
            </a: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 Reitoria.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t-BR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pt-B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</a:t>
            </a: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Forma de acesso às Licenciaturas </a:t>
            </a:r>
            <a:r>
              <a:rPr lang="pt-B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Competência </a:t>
            </a: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 Reitoria.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t-BR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pt-B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 </a:t>
            </a: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Programas de apoio a estudantes com elevado desempenho</a:t>
            </a:r>
            <a:r>
              <a:rPr lang="pt-B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t-BR" dirty="0" smtClean="0"/>
              <a:t>Acompanhamento </a:t>
            </a:r>
            <a:r>
              <a:rPr lang="pt-BR" dirty="0"/>
              <a:t>dos alunos nas Olímpiadas de </a:t>
            </a:r>
            <a:r>
              <a:rPr lang="pt-BR" dirty="0" smtClean="0"/>
              <a:t>Física</a:t>
            </a:r>
            <a:r>
              <a:rPr lang="pt-BR" dirty="0"/>
              <a:t>, </a:t>
            </a:r>
            <a:r>
              <a:rPr lang="pt-BR" dirty="0" smtClean="0"/>
              <a:t>Matemática</a:t>
            </a:r>
            <a:r>
              <a:rPr lang="pt-BR" dirty="0"/>
              <a:t>, </a:t>
            </a:r>
            <a:r>
              <a:rPr lang="pt-BR" dirty="0" smtClean="0"/>
              <a:t>Geografia </a:t>
            </a:r>
            <a:r>
              <a:rPr lang="pt-BR" dirty="0"/>
              <a:t>e </a:t>
            </a:r>
            <a:r>
              <a:rPr lang="pt-BR" dirty="0" smtClean="0"/>
              <a:t>Química </a:t>
            </a:r>
            <a:r>
              <a:rPr lang="pt-BR" dirty="0"/>
              <a:t>oferecendo todo o apoio logístico e de </a:t>
            </a:r>
            <a:r>
              <a:rPr lang="pt-BR" dirty="0" smtClean="0"/>
              <a:t>infraestrutura, e apoio financeiro aos alunos destaque para irem a outras países representando o IFAM. Como o exemplo da ida de 5 alunos do CMC nas olimpíadas de estudantis na Índia. </a:t>
            </a:r>
            <a:endParaRPr lang="pt-BR" dirty="0"/>
          </a:p>
          <a:p>
            <a:pPr lvl="0" algn="just"/>
            <a:endParaRPr lang="pt-BR" dirty="0" smtClean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t-BR" dirty="0" smtClean="0"/>
              <a:t>Disponibilização </a:t>
            </a:r>
            <a:r>
              <a:rPr lang="pt-BR" dirty="0"/>
              <a:t>do corpo docente e incentivo à participação dos alunos nos programas de monitoria</a:t>
            </a:r>
            <a:r>
              <a:rPr lang="pt-BR" dirty="0" smtClean="0"/>
              <a:t>.</a:t>
            </a:r>
          </a:p>
          <a:p>
            <a:pPr lvl="0" algn="just"/>
            <a:endParaRPr lang="pt-BR" dirty="0" smtClean="0"/>
          </a:p>
          <a:p>
            <a:pPr lvl="0" algn="just"/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457200" y="130304"/>
            <a:ext cx="8229600" cy="4903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 II - Apresentação dos Indicadores 2016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593532"/>
              </p:ext>
            </p:extLst>
          </p:nvPr>
        </p:nvGraphicFramePr>
        <p:xfrm>
          <a:off x="395536" y="1268760"/>
          <a:ext cx="8136904" cy="4896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6"/>
                <a:gridCol w="5290406"/>
                <a:gridCol w="1171221"/>
                <a:gridCol w="1171221"/>
              </a:tblGrid>
              <a:tr h="5943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 smtClean="0">
                          <a:effectLst/>
                        </a:rPr>
                        <a:t>Indicadores (IFAM – Fonte SISTEC)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Exercícios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8714"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pt-BR" sz="1200" b="1" u="none" strike="noStrike" dirty="0">
                          <a:effectLst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2015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 smtClean="0">
                          <a:effectLst/>
                          <a:latin typeface="Arial Black" panose="020B0A04020102020204" pitchFamily="34" charset="0"/>
                        </a:rPr>
                        <a:t>2016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8714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</a:rPr>
                        <a:t>Acadêmicos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200" u="none" strike="noStrike" dirty="0">
                          <a:effectLst/>
                        </a:rPr>
                        <a:t>Relação Candidato/Vaga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12,25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19,74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871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200" u="none" strike="noStrike" dirty="0">
                          <a:effectLst/>
                        </a:rPr>
                        <a:t>Relação Ingressos/Aluno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16,85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15,47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8369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200" u="none" strike="noStrike" dirty="0">
                          <a:effectLst/>
                        </a:rPr>
                        <a:t>Relação Concluintes/Aluno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3,07</a:t>
                      </a:r>
                      <a:endParaRPr lang="pt-BR" sz="12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5,77</a:t>
                      </a:r>
                      <a:endParaRPr lang="pt-BR" sz="1200" b="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871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200" u="none" strike="noStrike" dirty="0">
                          <a:effectLst/>
                        </a:rPr>
                        <a:t>Índice de Eficiência Acadêmica – Concluintes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42,97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37,12</a:t>
                      </a:r>
                      <a:r>
                        <a:rPr lang="pt-BR" sz="1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871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200" u="none" strike="noStrike" dirty="0">
                          <a:effectLst/>
                        </a:rPr>
                        <a:t>Índice de Retenção do Fluxo Escolar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63,64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67,50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136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200" u="none" strike="noStrike" dirty="0">
                          <a:effectLst/>
                        </a:rPr>
                        <a:t>Relação de Alunos/Docente em Tempo Integral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34,42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36,80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871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</a:rPr>
                        <a:t>Administrativos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200" u="none" strike="noStrike" dirty="0">
                          <a:effectLst/>
                        </a:rPr>
                        <a:t>Gastos Correntes por Aluno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1.194,02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1.490,68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871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200" u="none" strike="noStrike" dirty="0">
                          <a:effectLst/>
                        </a:rPr>
                        <a:t>Percentual de Gastos com Pessoal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</a:t>
                      </a:r>
                      <a:r>
                        <a:rPr lang="pt-BR" sz="1200" b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 aplica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12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</a:t>
                      </a:r>
                      <a:r>
                        <a:rPr lang="pt-BR" sz="1200" b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 aplica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871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200" u="none" strike="noStrike" dirty="0">
                          <a:effectLst/>
                        </a:rPr>
                        <a:t>Percentual de Gastos com outros Custeios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80,17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88,62%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3748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200" u="none" strike="noStrike" dirty="0">
                          <a:effectLst/>
                        </a:rPr>
                        <a:t>Percentual de Gastos com Investimentos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19,83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11,38%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810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</a:rPr>
                        <a:t>Socioeconômico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200" u="none" strike="noStrike" dirty="0">
                          <a:effectLst/>
                        </a:rPr>
                        <a:t>Número de Alunos Matriculados por Renda per Capita Familiar (0 – </a:t>
                      </a:r>
                      <a:r>
                        <a:rPr lang="pt-BR" sz="1200" u="none" strike="noStrike" dirty="0" smtClean="0">
                          <a:effectLst/>
                        </a:rPr>
                        <a:t>1,5 SM</a:t>
                      </a:r>
                      <a:r>
                        <a:rPr lang="pt-BR" sz="1200" u="none" strike="noStrike" dirty="0">
                          <a:effectLst/>
                        </a:rPr>
                        <a:t>)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278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298 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6789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200" u="none" strike="noStrike" dirty="0">
                          <a:effectLst/>
                        </a:rPr>
                        <a:t>Número de Alunos Matriculados por Renda per Capita Familiar </a:t>
                      </a:r>
                      <a:r>
                        <a:rPr lang="pt-BR" sz="1200" u="none" strike="noStrike" dirty="0" smtClean="0">
                          <a:effectLst/>
                        </a:rPr>
                        <a:t>( ACIMA DE 1,5 SM</a:t>
                      </a:r>
                      <a:r>
                        <a:rPr lang="pt-BR" sz="1200" u="none" strike="noStrike" dirty="0">
                          <a:effectLst/>
                        </a:rPr>
                        <a:t>)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3653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5369</a:t>
                      </a:r>
                      <a:r>
                        <a:rPr lang="pt-BR" sz="1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9621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 smtClean="0">
                          <a:effectLst/>
                        </a:rPr>
                        <a:t>Titulação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200" u="none" strike="noStrike" dirty="0">
                          <a:effectLst/>
                        </a:rPr>
                        <a:t>Índice de Titulação do Corpo Docente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3,56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3,63</a:t>
                      </a:r>
                      <a:r>
                        <a:rPr lang="pt-BR" sz="1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721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6858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457200" y="130304"/>
            <a:ext cx="8229600" cy="4903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pt-B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TEMA III </a:t>
            </a:r>
            <a:r>
              <a:rPr lang="pt-B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 Avaliação das tratativas de fragilidades encontradas na Avaliação de 2015 (Pontos fracos e ameaças) (Foco </a:t>
            </a:r>
            <a:r>
              <a:rPr lang="pt-B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Campus Manaus Centro)</a:t>
            </a:r>
            <a:endParaRPr lang="pt-B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181951"/>
              </p:ext>
            </p:extLst>
          </p:nvPr>
        </p:nvGraphicFramePr>
        <p:xfrm>
          <a:off x="827584" y="1484784"/>
          <a:ext cx="7704855" cy="35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6570"/>
                <a:gridCol w="2568285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Fragilidade Pontos</a:t>
                      </a:r>
                      <a:r>
                        <a:rPr lang="pt-BR" baseline="0" dirty="0" smtClean="0"/>
                        <a:t> Fracos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Resultado (Soma de Conceitos </a:t>
                      </a:r>
                      <a:r>
                        <a:rPr lang="pt-BR" dirty="0" err="1" smtClean="0"/>
                        <a:t>Regular+Bom+Ótimo</a:t>
                      </a:r>
                      <a:r>
                        <a:rPr lang="pt-BR" dirty="0" smtClean="0"/>
                        <a:t>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Controle de demandas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              69,69%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Capacitação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63,63%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Bem estar do Servidor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57,57%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Incentivo</a:t>
                      </a:r>
                      <a:r>
                        <a:rPr lang="pt-BR" baseline="0" dirty="0" smtClean="0"/>
                        <a:t> a pesquisa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54,54%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Planejamento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60,60%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Recursos Humanos</a:t>
                      </a:r>
                      <a:r>
                        <a:rPr lang="pt-BR" baseline="0" dirty="0" smtClean="0"/>
                        <a:t> Limitados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51,51%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pt-BR" dirty="0" smtClean="0"/>
                        <a:t>Houve melhorias nestas fragilidades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013176"/>
            <a:ext cx="1004841" cy="1211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77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0" y="-99392"/>
            <a:ext cx="91440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pt-B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TEMA III </a:t>
            </a:r>
            <a:r>
              <a:rPr lang="pt-B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 Avaliação das tratativas de fragilidades encontradas na Avaliação de 2015 (Pontos fracos e ameaças) (Foco </a:t>
            </a:r>
            <a:r>
              <a:rPr lang="pt-B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Campus Centro)</a:t>
            </a:r>
            <a:endParaRPr lang="pt-B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013176"/>
            <a:ext cx="1004841" cy="1211369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67433" y="1196752"/>
            <a:ext cx="83270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 smtClean="0"/>
              <a:t>Considerando os pontos fracos destacados pelo relatório de atividades, podemos afirmar que houve melhorias em todos os pontos conforme quadro: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612322"/>
              </p:ext>
            </p:extLst>
          </p:nvPr>
        </p:nvGraphicFramePr>
        <p:xfrm>
          <a:off x="1259632" y="1844825"/>
          <a:ext cx="648072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0"/>
              </a:tblGrid>
              <a:tr h="1425915">
                <a:tc>
                  <a:txBody>
                    <a:bodyPr/>
                    <a:lstStyle/>
                    <a:p>
                      <a:pPr algn="just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Controle de demandas</a:t>
                      </a:r>
                      <a:r>
                        <a:rPr lang="pt-BR" b="0" dirty="0" smtClean="0">
                          <a:solidFill>
                            <a:schemeClr val="tx1"/>
                          </a:solidFill>
                        </a:rPr>
                        <a:t>: Houve uma intensificação no uso dos</a:t>
                      </a:r>
                      <a:r>
                        <a:rPr lang="pt-BR" b="0" baseline="0" dirty="0" smtClean="0">
                          <a:solidFill>
                            <a:schemeClr val="tx1"/>
                          </a:solidFill>
                        </a:rPr>
                        <a:t> Sistemas (SIPAC, SIGPP, SIGRH), assim através das comunicações eletrônicas todos os setores do Campus ficaram integrados, gerando agilidade no acesso as informações e trâmites dos documentos de rotina.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91197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Capacitação</a:t>
                      </a:r>
                      <a:r>
                        <a:rPr lang="pt-BR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No ano de 2016, tivemos mais</a:t>
                      </a:r>
                      <a:r>
                        <a:rPr lang="pt-BR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70 servidores capacitados em diversos cursos, sendo alguns deles realizado </a:t>
                      </a:r>
                      <a:r>
                        <a:rPr lang="pt-BR" sz="18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 </a:t>
                      </a:r>
                      <a:r>
                        <a:rPr lang="pt-BR" sz="18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company</a:t>
                      </a:r>
                      <a:r>
                        <a:rPr lang="pt-BR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na cidade de Manaus.</a:t>
                      </a:r>
                      <a:endParaRPr lang="pt-BR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25915">
                <a:tc>
                  <a:txBody>
                    <a:bodyPr/>
                    <a:lstStyle/>
                    <a:p>
                      <a:pPr algn="just"/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Incentivo </a:t>
                      </a:r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à </a:t>
                      </a:r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pesquisa</a:t>
                      </a:r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: Com aumento na produção de artigos, projetos de iniciação científica, tivemos 39, projetos</a:t>
                      </a:r>
                      <a:r>
                        <a:rPr lang="pt-BR" baseline="0" dirty="0" smtClean="0">
                          <a:solidFill>
                            <a:schemeClr val="tx1"/>
                          </a:solidFill>
                        </a:rPr>
                        <a:t> realizados através dos programas  integrais e fornecimento de mais de 150 </a:t>
                      </a:r>
                      <a:r>
                        <a:rPr lang="pt-BR" baseline="0" dirty="0" smtClean="0">
                          <a:solidFill>
                            <a:schemeClr val="tx1"/>
                          </a:solidFill>
                        </a:rPr>
                        <a:t>ajudas </a:t>
                      </a:r>
                      <a:r>
                        <a:rPr lang="pt-BR" baseline="0" dirty="0" smtClean="0">
                          <a:solidFill>
                            <a:schemeClr val="tx1"/>
                          </a:solidFill>
                        </a:rPr>
                        <a:t>financeiras para alunos apresentarem seus trabalhos científicos fora do estado e país.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71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7145</TotalTime>
  <Words>1739</Words>
  <Application>Microsoft Office PowerPoint</Application>
  <PresentationFormat>Apresentação na tela (4:3)</PresentationFormat>
  <Paragraphs>267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Tema do Office</vt:lpstr>
      <vt:lpstr>Apresentação do PowerPoint</vt:lpstr>
      <vt:lpstr>  TEMA I - Avaliação do acompanhamento das Metas do Termo de Acordos e Metas (TAM) e PDI 2014-  2018; TEMA II - Apresentação dos Indicadores referentes ao 1º e 2º Semestre de 2016; TEMA III - Avaliação das tratativas de fragilidades encontradas na Avaliação de 2016 (Pontos fracos e ameaças); TEMA IV - Apresentação da Situação das Demandas do PDA2016 por situação (Em andamento, Concluídas, Atendida, Parcialmente atendida Não atendida, Rejeitada e Canceladas).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Anne Karoline da Silveira Cabral</dc:creator>
  <cp:lastModifiedBy>Maria Stela de Vasconcelos Nunes de Mello</cp:lastModifiedBy>
  <cp:revision>100</cp:revision>
  <cp:lastPrinted>2017-02-20T12:37:07Z</cp:lastPrinted>
  <dcterms:created xsi:type="dcterms:W3CDTF">2015-11-17T19:48:28Z</dcterms:created>
  <dcterms:modified xsi:type="dcterms:W3CDTF">2017-02-23T12:15:04Z</dcterms:modified>
</cp:coreProperties>
</file>