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2" r:id="rId5"/>
    <p:sldId id="265" r:id="rId6"/>
    <p:sldId id="276" r:id="rId7"/>
    <p:sldId id="266" r:id="rId8"/>
    <p:sldId id="267" r:id="rId9"/>
    <p:sldId id="268" r:id="rId10"/>
    <p:sldId id="270" r:id="rId11"/>
    <p:sldId id="269" r:id="rId12"/>
    <p:sldId id="271" r:id="rId13"/>
    <p:sldId id="275" r:id="rId14"/>
    <p:sldId id="272" r:id="rId15"/>
    <p:sldId id="273" r:id="rId16"/>
    <p:sldId id="274" r:id="rId17"/>
    <p:sldId id="25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6FA-0625-4B6B-A424-B6FA84B4F25F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E39-25EC-4DA7-AE67-2E61C85BC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27E39-25EC-4DA7-AE67-2E61C85BC99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54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659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6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71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323528" y="4725144"/>
            <a:ext cx="88204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39º COLDI – AVALIAÇÃO DA GESTÃO –  2016</a:t>
            </a:r>
          </a:p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PROPLAD-DIPLAN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34" y="1988841"/>
            <a:ext cx="4819141" cy="13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7691" y="732078"/>
            <a:ext cx="7677869" cy="540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1" y="2856023"/>
            <a:ext cx="1109251" cy="114595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455" y="779373"/>
            <a:ext cx="7262722" cy="492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52736"/>
            <a:ext cx="7347148" cy="224734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7200" y="342900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Compilação e publicação do PDA2016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Participação como apresentador de Contas no e-contas (Relatório de Gestão 2015)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Monitoramento e preparação de relatórios Gerenciais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Credenciamento de usuários no Módulo Rede Federal e SGD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Participação na construção da Política de Governança, Gestão de Riscos e Controle Interno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Contribuição para a adequação do SIGPP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Contratação de Consultoria para elaboração do próximo PDI do IFAM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61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632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CCOMP</a:t>
            </a:r>
            <a:endParaRPr lang="pt-BR" dirty="0"/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882830" y="1952721"/>
            <a:ext cx="7803970" cy="2935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A CCOMP - Coordenação de Compras, atualmente conta em seu quadro funcional com 01 (um) servidor com as seguintes realizações no ano de 2016:</a:t>
            </a:r>
          </a:p>
          <a:p>
            <a:pPr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pt-BR" sz="5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Dispensa de Licitação...................... 17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Inexigibilidade de Licitação.............. 32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Adesão de Pregão Eletrônico (SRP).................... 20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Pregão Eletrônico ................................................ 22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Concorrência........................................................ 01 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Convite................................................................. 01</a:t>
            </a:r>
            <a:endParaRPr lang="pt-BR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0334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803970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GCPLAN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COMPRAS COMPARTILHADAS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Neste ano de 2016 foi dado início no processo de aquisição de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DE CONSUMO,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pela sistemática de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COMPRAS COMPARTILHADAS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 seguintes materiais: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Material de Expediente; </a:t>
            </a:r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(já na licitação IRP n. º 158142-00001/2017) (24/02/2017)</a:t>
            </a:r>
            <a:b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Material de Processamento de Dados; </a:t>
            </a:r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Material Elétrico;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*Material Hidráulico;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Ferramentas.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O processo teve como base a pesquisa junto a todos os Campi, da Reitoria das necessidades em comuns dos materiais acima citados, o que embasou o TERMO DE REFERÊNCIA. A aquisição de Material Gráfico está sob a responsabilidade da CCS.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368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803970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GCPLAN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SIGPP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Damos inicio no final do último ano a utilização do sistema SIGPP – Sistema Integrado de Gestão de Planejamento e Projetos, a saber: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Foram apresentados no CAD e COLD as principais funcionalidades deste novo sistema, que faz parte do SIPAC, já comumente usados por todos.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O sistema veio em substituição ao SGD, o que proporcionará maior controle das metas a serem atingidas e consequentemente ajuda no controle orçamentário.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Já foram iniciados as etapas de treinamento.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5942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Unidades com Metas cadastradas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40768"/>
            <a:ext cx="7887419" cy="461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740790" y="1124744"/>
            <a:ext cx="17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 </a:t>
            </a:r>
            <a:endParaRPr lang="pt-B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35" y="3032845"/>
            <a:ext cx="3230551" cy="285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051720" y="5013176"/>
            <a:ext cx="5107581" cy="864096"/>
            <a:chOff x="2051720" y="5013176"/>
            <a:chExt cx="5107581" cy="86409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5013176"/>
              <a:ext cx="5107581" cy="864096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7178" y="5335087"/>
              <a:ext cx="1432251" cy="398169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03" y="5393362"/>
              <a:ext cx="828000" cy="271636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085184"/>
              <a:ext cx="1243148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483768" y="1340768"/>
            <a:ext cx="6219794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do acompanhamento das Metas do Termo de Acordos e Metas (TAM) e PDI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2014-  2018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dos Indicadores referentes ao 1º e 2º Semestre de 2016;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ameaças);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Canceladas).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  <p:pic>
        <p:nvPicPr>
          <p:cNvPr id="7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25152"/>
              </p:ext>
            </p:extLst>
          </p:nvPr>
        </p:nvGraphicFramePr>
        <p:xfrm>
          <a:off x="539554" y="1484784"/>
          <a:ext cx="8147247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784"/>
                <a:gridCol w="639784"/>
                <a:gridCol w="3767902"/>
                <a:gridCol w="1512086"/>
                <a:gridCol w="1587691"/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</a:rPr>
                        <a:t>INDICADORES IFAM – Fonte SISTEC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Eficiência da </a:t>
                      </a:r>
                      <a:r>
                        <a:rPr lang="pt-BR" sz="1100" u="none" strike="noStrike" dirty="0" smtClean="0">
                          <a:effectLst/>
                        </a:rPr>
                        <a:t>Instituição (Meta 80,00%)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85,07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83,30%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</a:t>
                      </a:r>
                      <a:r>
                        <a:rPr lang="pt-BR" sz="1100" u="none" strike="noStrike" dirty="0" smtClean="0">
                          <a:effectLst/>
                        </a:rPr>
                        <a:t>trabalho (Meta=20)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21,70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22,49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técnicos (meta 50%)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81,09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83,73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de formação de </a:t>
                      </a:r>
                      <a:r>
                        <a:rPr lang="pt-BR" sz="1100" u="none" strike="noStrike" dirty="0" smtClean="0">
                          <a:effectLst/>
                        </a:rPr>
                        <a:t>Professores (Meta 20%)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5,97%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4,44%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PROEJA (Meta 10%)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5,08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3,90%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57200" y="5085184"/>
            <a:ext cx="8147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</a:rPr>
              <a:t>As fórmulas para apresentação desses indicadores estão nos itens de 1 a 5</a:t>
            </a:r>
            <a:r>
              <a:rPr lang="pt-BR" sz="1600" dirty="0" smtClean="0">
                <a:cs typeface="Arial" panose="020B0604020202020204" pitchFamily="34" charset="0"/>
              </a:rPr>
              <a:t> </a:t>
            </a:r>
            <a:r>
              <a:rPr lang="pt-BR" sz="1600" dirty="0">
                <a:cs typeface="Arial" panose="020B0604020202020204" pitchFamily="34" charset="0"/>
              </a:rPr>
              <a:t>do TAM – Termo de Acordo e </a:t>
            </a:r>
            <a:r>
              <a:rPr lang="pt-BR" sz="1600" dirty="0" smtClean="0">
                <a:cs typeface="Arial" panose="020B0604020202020204" pitchFamily="34" charset="0"/>
              </a:rPr>
              <a:t>Metas</a:t>
            </a:r>
            <a:r>
              <a:rPr lang="pt-BR" sz="1600" dirty="0"/>
              <a:t>.</a:t>
            </a:r>
          </a:p>
          <a:p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II - Apresentação dos Indicadores 2016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42490"/>
              </p:ext>
            </p:extLst>
          </p:nvPr>
        </p:nvGraphicFramePr>
        <p:xfrm>
          <a:off x="0" y="836717"/>
          <a:ext cx="9144000" cy="5328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7737"/>
                <a:gridCol w="5159483"/>
                <a:gridCol w="792260"/>
                <a:gridCol w="792260"/>
                <a:gridCol w="792260"/>
              </a:tblGrid>
              <a:tr h="2412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Indicadores (IFAM – Fonte SISTEC)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Exercícios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1275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800" b="1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2014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2016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Candidato/Vaga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6,56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5,63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7,71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Ingressos/Aluno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28,40%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21,81%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24,60%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3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Concluintes/Aluno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6,35%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6,33%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8,05%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71,49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44%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55,50%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Retenção do Fluxo Escolar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52,68%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58,75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57,99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37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de Alunos/Docente em Tempo Integral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33,15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26,7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27,66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Administrativos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Gastos Correntes por 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8.443,54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10.300,54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10.770,75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Pessoal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63,33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66,14%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72,69%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outros Custeios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19,79%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19,24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21,19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87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Investimentos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13,16%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10,90%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4,53%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616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Socioeconômico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 – 0,5SM)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57,95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35,71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21,74%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61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(0,5 – 1SM)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30,54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23,04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28,69%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61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 – 1,5SM)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9,81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23,45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29,56%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61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(1,5 – 2,5SM)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1,49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9,92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13,90%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61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(2,5 – 3SM)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0,16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7,87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6,12%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14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Titulação do Corpo Docente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3,09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3,30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3,40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1460848" cy="150918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892" y="750394"/>
            <a:ext cx="7536108" cy="541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1460848" cy="150918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653" y="1084815"/>
            <a:ext cx="7297835" cy="49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24031"/>
            <a:ext cx="1109251" cy="114595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1152537"/>
            <a:ext cx="8028384" cy="4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6" y="2924944"/>
            <a:ext cx="1109251" cy="114595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407" y="961844"/>
            <a:ext cx="7515941" cy="507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6" y="2924944"/>
            <a:ext cx="1109251" cy="114595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908720"/>
            <a:ext cx="7397996" cy="520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473</Words>
  <Application>Microsoft Office PowerPoint</Application>
  <PresentationFormat>Apresentação na tela (4:3)</PresentationFormat>
  <Paragraphs>140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Apresentação do PowerPoint</vt:lpstr>
      <vt:lpstr>  TEMA I - Avaliação do acompanhamento das Metas do Termo de Acordos e Metas (TAM) e PDI 2014-  2018; TEMA II - Apresentação dos Indicadores referentes ao 1º e 2º Semestre de 2016; TEMA III - Avaliação das tratativas de fragilidades encontradas na Avaliação de 2015 (Pontos fracos e ameaças); TEMA IV - Apresentação da Situação das Demandas do PDA2016 por situação (Em andamento, Concluídas, Atendida, Parcialmente atendida Não atendida, Rejeitada e Canceladas).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CCOMP</vt:lpstr>
      <vt:lpstr>    GCPLAN 1. COMPRAS COMPARTILHADAS;           Neste ano de 2016 foi dado início no processo de aquisição de MATERIAL DE CONSUMO, pela sistemática de COMPRAS COMPARTILHADAS dos seguintes materiais: * Material de Expediente; (já na licitação IRP n. º 158142-00001/2017) (24/02/2017) * Material de Processamento de Dados; (Cotação de Preços – Banco de Preços) * Material Elétrico; (Cotação de Preços – Banco de Preços) *Material Hidráulico; (Cotação de Preços – Banco de Preços) * Ferramentas. (Cotação de Preços – Banco de Preços)           O processo teve como base a pesquisa junto a todos os Campi, da Reitoria das necessidades em comuns dos materiais acima citados, o que embasou o TERMO DE REFERÊNCIA. A aquisição de Material Gráfico está sob a responsabilidade da CCS.  </vt:lpstr>
      <vt:lpstr>    GCPLAN 2. SIGPP;           Damos inicio no final do último ano a utilização do sistema SIGPP – Sistema Integrado de Gestão de Planejamento e Projetos, a saber:            Foram apresentados no CAD e COLD as principais funcionalidades deste novo sistema, que faz parte do SIPAC, já comumente usados por todos.             O sistema veio em substituição ao SGD, o que proporcionará maior controle das metas a serem atingidas e consequentemente ajuda no controle orçamentário.             Já foram iniciados as etapas de treinamento. </vt:lpstr>
      <vt:lpstr> Unidades com Metas cadastradas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Joao Luiz Cavalcante Ferreira</cp:lastModifiedBy>
  <cp:revision>71</cp:revision>
  <dcterms:created xsi:type="dcterms:W3CDTF">2015-11-17T19:48:28Z</dcterms:created>
  <dcterms:modified xsi:type="dcterms:W3CDTF">2017-02-23T23:49:57Z</dcterms:modified>
</cp:coreProperties>
</file>