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62" r:id="rId2"/>
    <p:sldId id="257" r:id="rId3"/>
    <p:sldId id="263" r:id="rId4"/>
    <p:sldId id="267" r:id="rId5"/>
    <p:sldId id="268" r:id="rId6"/>
    <p:sldId id="264" r:id="rId7"/>
    <p:sldId id="269" r:id="rId8"/>
    <p:sldId id="266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>
      <p:cViewPr>
        <p:scale>
          <a:sx n="70" d="100"/>
          <a:sy n="70" d="100"/>
        </p:scale>
        <p:origin x="1326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221312\AppData\Local\Temp\MOSTRA%20DE%20EXTENSAO%202016-PARTICIPACA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PÚBLICO NA MOSTRA DE EXTENSÃO 2016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'[MOSTRA DE EXTENSAO 2016-PARTICIPACAO.xlsx]Plan1'!$B$3:$B$22</c:f>
              <c:strCache>
                <c:ptCount val="20"/>
                <c:pt idx="0">
                  <c:v>Encontro de Integração entre Supervisores e Estagiários - ISE</c:v>
                </c:pt>
                <c:pt idx="1">
                  <c:v>Feira de Estagio - Palestras: IEL, P&amp;G e Jabil</c:v>
                </c:pt>
                <c:pt idx="2">
                  <c:v>Minicurso - Uso de FPGA como ferramenta para aula prática de Eletrônica Digital</c:v>
                </c:pt>
                <c:pt idx="3">
                  <c:v>Palestra - Solução contextuais: antecipando as acoes do usuário no sistema Android e IOS</c:v>
                </c:pt>
                <c:pt idx="4">
                  <c:v>Minicurso - Classificação Fiscal de Mercadorias </c:v>
                </c:pt>
                <c:pt idx="5">
                  <c:v>Minicurso - Elaboração de Curriculum Lattes</c:v>
                </c:pt>
                <c:pt idx="6">
                  <c:v>Oficina - Elaboração de Currículo Profissional</c:v>
                </c:pt>
                <c:pt idx="7">
                  <c:v>Palestra - Empreendedorismo: Da prospecção à Incubação da Ideia</c:v>
                </c:pt>
                <c:pt idx="8">
                  <c:v>Palestra - Empresa Interactive Mobile Serviços em Tecnologia e Desenvolvimento de Sistema</c:v>
                </c:pt>
                <c:pt idx="9">
                  <c:v>Palestra - Pense como os Entrevistadores pensam e se torne um candidato diferenciado na entrevista de emprego </c:v>
                </c:pt>
                <c:pt idx="10">
                  <c:v>Oficina - Economia Domestica: Fabricação de Sabão, detergente e amaciantes</c:v>
                </c:pt>
                <c:pt idx="11">
                  <c:v>Minicurso - Elaboração de Questionários online</c:v>
                </c:pt>
                <c:pt idx="12">
                  <c:v>Oficina - Cuide bem de seu amigo: Dias de pequenos reparos em livros</c:v>
                </c:pt>
                <c:pt idx="13">
                  <c:v>Oficina - Elaboração de Artigos Científicos segundo a ABNT</c:v>
                </c:pt>
                <c:pt idx="14">
                  <c:v>Oficina - Elaboração de Relatório de Estágio</c:v>
                </c:pt>
                <c:pt idx="15">
                  <c:v>Projeto: CMDI de portas abertas (palestra PIBEX)</c:v>
                </c:pt>
                <c:pt idx="16">
                  <c:v>Oficina - Leitura de Rótulos de Alimentos Processados</c:v>
                </c:pt>
                <c:pt idx="17">
                  <c:v>Minicurso - Embarcando o microcontrolador 8051 em FPGA</c:v>
                </c:pt>
                <c:pt idx="18">
                  <c:v>Palestra: Internet das coisas (IoT)</c:v>
                </c:pt>
                <c:pt idx="19">
                  <c:v>Oficina – Escolha profissional e propósito de vida</c:v>
                </c:pt>
              </c:strCache>
            </c:strRef>
          </c:cat>
          <c:val>
            <c:numRef>
              <c:f>'[MOSTRA DE EXTENSAO 2016-PARTICIPACAO.xlsx]Plan1'!$C$3:$C$22</c:f>
              <c:numCache>
                <c:formatCode>General</c:formatCode>
                <c:ptCount val="20"/>
                <c:pt idx="0">
                  <c:v>100</c:v>
                </c:pt>
                <c:pt idx="1">
                  <c:v>146</c:v>
                </c:pt>
                <c:pt idx="2">
                  <c:v>11</c:v>
                </c:pt>
                <c:pt idx="3">
                  <c:v>85</c:v>
                </c:pt>
                <c:pt idx="4">
                  <c:v>43</c:v>
                </c:pt>
                <c:pt idx="5">
                  <c:v>26</c:v>
                </c:pt>
                <c:pt idx="6">
                  <c:v>4</c:v>
                </c:pt>
                <c:pt idx="7">
                  <c:v>29</c:v>
                </c:pt>
                <c:pt idx="8">
                  <c:v>106</c:v>
                </c:pt>
                <c:pt idx="9">
                  <c:v>30</c:v>
                </c:pt>
                <c:pt idx="10">
                  <c:v>28</c:v>
                </c:pt>
                <c:pt idx="11">
                  <c:v>19</c:v>
                </c:pt>
                <c:pt idx="12">
                  <c:v>20</c:v>
                </c:pt>
                <c:pt idx="13">
                  <c:v>26</c:v>
                </c:pt>
                <c:pt idx="14">
                  <c:v>14</c:v>
                </c:pt>
                <c:pt idx="15">
                  <c:v>103</c:v>
                </c:pt>
                <c:pt idx="16">
                  <c:v>4</c:v>
                </c:pt>
                <c:pt idx="17">
                  <c:v>16</c:v>
                </c:pt>
                <c:pt idx="18">
                  <c:v>95</c:v>
                </c:pt>
                <c:pt idx="19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9D-48E0-BC35-3820EAA046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2342784"/>
        <c:axId val="162344320"/>
      </c:barChart>
      <c:catAx>
        <c:axId val="162342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2344320"/>
        <c:crosses val="autoZero"/>
        <c:auto val="1"/>
        <c:lblAlgn val="ctr"/>
        <c:lblOffset val="100"/>
        <c:noMultiLvlLbl val="0"/>
      </c:catAx>
      <c:valAx>
        <c:axId val="162344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234278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70D08-67F2-4FF9-B387-C71E9E391F61}" type="datetimeFigureOut">
              <a:rPr lang="pt-BR" smtClean="0"/>
              <a:t>24/02/2017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737EB-2C55-4F4A-8CF6-5358677011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749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A2F78-0B0A-4A69-A435-43EB034C95F0}" type="datetimeFigureOut">
              <a:rPr lang="pt-BR" smtClean="0"/>
              <a:t>24/02/2017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38B8-2C47-49AF-94D3-B103AD4EC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397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E73AF-C62D-4A9B-BA4F-646AF234022C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8592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E73AF-C62D-4A9B-BA4F-646AF234022C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817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023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3873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0474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689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1429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235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E73AF-C62D-4A9B-BA4F-646AF234022C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332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E73AF-C62D-4A9B-BA4F-646AF234022C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7525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D0DA-C8D1-4E03-974B-C9EB4CA32D2D}" type="datetime1">
              <a:rPr lang="pt-BR" smtClean="0"/>
              <a:t>24/02/2017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5070048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D0DA-C8D1-4E03-974B-C9EB4CA32D2D}" type="datetime1">
              <a:rPr lang="pt-BR" smtClean="0"/>
              <a:t>24/02/2017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331915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D0DA-C8D1-4E03-974B-C9EB4CA32D2D}" type="datetime1">
              <a:rPr lang="pt-BR" smtClean="0"/>
              <a:t>24/02/2017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0230264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D0DA-C8D1-4E03-974B-C9EB4CA32D2D}" type="datetime1">
              <a:rPr lang="pt-BR" smtClean="0"/>
              <a:t>24/02/2017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1054442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D0DA-C8D1-4E03-974B-C9EB4CA32D2D}" type="datetime1">
              <a:rPr lang="pt-BR" smtClean="0"/>
              <a:t>24/02/2017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6778559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D0DA-C8D1-4E03-974B-C9EB4CA32D2D}" type="datetime1">
              <a:rPr lang="pt-BR" smtClean="0"/>
              <a:t>24/02/2017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864602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D0DA-C8D1-4E03-974B-C9EB4CA32D2D}" type="datetime1">
              <a:rPr lang="pt-BR" smtClean="0"/>
              <a:t>24/02/2017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7643292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D0DA-C8D1-4E03-974B-C9EB4CA32D2D}" type="datetime1">
              <a:rPr lang="pt-BR" smtClean="0"/>
              <a:t>24/02/2017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7050655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D0DA-C8D1-4E03-974B-C9EB4CA32D2D}" type="datetime1">
              <a:rPr lang="pt-BR" smtClean="0"/>
              <a:t>24/02/2017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8818438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BA4D-E44D-4952-B3C1-F0BB65D1FACD}" type="datetime1">
              <a:rPr lang="pt-BR" smtClean="0"/>
              <a:t>24/02/2017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010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498E-723F-4858-B300-9B2A5A591955}" type="datetime1">
              <a:rPr lang="pt-BR" smtClean="0"/>
              <a:t>24/02/2017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546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2BB-7CC8-423B-BCD5-0F4AD835012A}" type="datetime1">
              <a:rPr lang="pt-BR" smtClean="0"/>
              <a:t>24/02/2017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253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D0DA-C8D1-4E03-974B-C9EB4CA32D2D}" type="datetime1">
              <a:rPr lang="pt-BR" smtClean="0"/>
              <a:t>24/02/2017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034432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698B-C3D9-4E87-8B2C-C18FD9D29EF6}" type="datetime1">
              <a:rPr lang="pt-BR" smtClean="0"/>
              <a:t>24/02/2017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390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06B-B7E7-400A-B041-455EDFB9A61C}" type="datetime1">
              <a:rPr lang="pt-BR" smtClean="0"/>
              <a:t>24/02/2017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42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F71D-C0FE-4994-A011-49AEDBBB2904}" type="datetime1">
              <a:rPr lang="pt-BR" smtClean="0"/>
              <a:t>24/02/2017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622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0DA-C8D1-4E03-974B-C9EB4CA32D2D}" type="datetime1">
              <a:rPr lang="pt-BR" smtClean="0"/>
              <a:t>24/02/2017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099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0" y="0"/>
            <a:ext cx="5511800" cy="6858000"/>
          </a:xfrm>
          <a:custGeom>
            <a:avLst/>
            <a:gdLst>
              <a:gd name="T0" fmla="*/ 13888 w 13888"/>
              <a:gd name="T1" fmla="*/ 0 h 17280"/>
              <a:gd name="T2" fmla="*/ 0 w 13888"/>
              <a:gd name="T3" fmla="*/ 17280 h 17280"/>
              <a:gd name="T4" fmla="*/ 3211 w 13888"/>
              <a:gd name="T5" fmla="*/ 10385 h 17280"/>
              <a:gd name="T6" fmla="*/ 3111 w 13888"/>
              <a:gd name="T7" fmla="*/ 10192 h 17280"/>
              <a:gd name="T8" fmla="*/ 3029 w 13888"/>
              <a:gd name="T9" fmla="*/ 9994 h 17280"/>
              <a:gd name="T10" fmla="*/ 2963 w 13888"/>
              <a:gd name="T11" fmla="*/ 9795 h 17280"/>
              <a:gd name="T12" fmla="*/ 2915 w 13888"/>
              <a:gd name="T13" fmla="*/ 9591 h 17280"/>
              <a:gd name="T14" fmla="*/ 2883 w 13888"/>
              <a:gd name="T15" fmla="*/ 9387 h 17280"/>
              <a:gd name="T16" fmla="*/ 2867 w 13888"/>
              <a:gd name="T17" fmla="*/ 9182 h 17280"/>
              <a:gd name="T18" fmla="*/ 2866 w 13888"/>
              <a:gd name="T19" fmla="*/ 8978 h 17280"/>
              <a:gd name="T20" fmla="*/ 2881 w 13888"/>
              <a:gd name="T21" fmla="*/ 8775 h 17280"/>
              <a:gd name="T22" fmla="*/ 2912 w 13888"/>
              <a:gd name="T23" fmla="*/ 8574 h 17280"/>
              <a:gd name="T24" fmla="*/ 2958 w 13888"/>
              <a:gd name="T25" fmla="*/ 8376 h 17280"/>
              <a:gd name="T26" fmla="*/ 3018 w 13888"/>
              <a:gd name="T27" fmla="*/ 8182 h 17280"/>
              <a:gd name="T28" fmla="*/ 3094 w 13888"/>
              <a:gd name="T29" fmla="*/ 7993 h 17280"/>
              <a:gd name="T30" fmla="*/ 3184 w 13888"/>
              <a:gd name="T31" fmla="*/ 7811 h 17280"/>
              <a:gd name="T32" fmla="*/ 3287 w 13888"/>
              <a:gd name="T33" fmla="*/ 7635 h 17280"/>
              <a:gd name="T34" fmla="*/ 3404 w 13888"/>
              <a:gd name="T35" fmla="*/ 7466 h 17280"/>
              <a:gd name="T36" fmla="*/ 3536 w 13888"/>
              <a:gd name="T37" fmla="*/ 7306 h 17280"/>
              <a:gd name="T38" fmla="*/ 3541 w 13888"/>
              <a:gd name="T39" fmla="*/ 7144 h 17280"/>
              <a:gd name="T40" fmla="*/ 3556 w 13888"/>
              <a:gd name="T41" fmla="*/ 6983 h 17280"/>
              <a:gd name="T42" fmla="*/ 3583 w 13888"/>
              <a:gd name="T43" fmla="*/ 6825 h 17280"/>
              <a:gd name="T44" fmla="*/ 3620 w 13888"/>
              <a:gd name="T45" fmla="*/ 6667 h 17280"/>
              <a:gd name="T46" fmla="*/ 3666 w 13888"/>
              <a:gd name="T47" fmla="*/ 6513 h 17280"/>
              <a:gd name="T48" fmla="*/ 3723 w 13888"/>
              <a:gd name="T49" fmla="*/ 6362 h 17280"/>
              <a:gd name="T50" fmla="*/ 3789 w 13888"/>
              <a:gd name="T51" fmla="*/ 6214 h 17280"/>
              <a:gd name="T52" fmla="*/ 3864 w 13888"/>
              <a:gd name="T53" fmla="*/ 6072 h 17280"/>
              <a:gd name="T54" fmla="*/ 3949 w 13888"/>
              <a:gd name="T55" fmla="*/ 5932 h 17280"/>
              <a:gd name="T56" fmla="*/ 4043 w 13888"/>
              <a:gd name="T57" fmla="*/ 5800 h 17280"/>
              <a:gd name="T58" fmla="*/ 4147 w 13888"/>
              <a:gd name="T59" fmla="*/ 5673 h 17280"/>
              <a:gd name="T60" fmla="*/ 4260 w 13888"/>
              <a:gd name="T61" fmla="*/ 5552 h 17280"/>
              <a:gd name="T62" fmla="*/ 4382 w 13888"/>
              <a:gd name="T63" fmla="*/ 5438 h 17280"/>
              <a:gd name="T64" fmla="*/ 4512 w 13888"/>
              <a:gd name="T65" fmla="*/ 5332 h 17280"/>
              <a:gd name="T66" fmla="*/ 4651 w 13888"/>
              <a:gd name="T67" fmla="*/ 5233 h 17280"/>
              <a:gd name="T68" fmla="*/ 4797 w 13888"/>
              <a:gd name="T69" fmla="*/ 5143 h 17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888" h="17280">
                <a:moveTo>
                  <a:pt x="4797" y="5143"/>
                </a:moveTo>
                <a:lnTo>
                  <a:pt x="13888" y="0"/>
                </a:lnTo>
                <a:lnTo>
                  <a:pt x="0" y="0"/>
                </a:lnTo>
                <a:lnTo>
                  <a:pt x="0" y="17280"/>
                </a:lnTo>
                <a:lnTo>
                  <a:pt x="7113" y="17280"/>
                </a:lnTo>
                <a:lnTo>
                  <a:pt x="3211" y="10385"/>
                </a:lnTo>
                <a:lnTo>
                  <a:pt x="3159" y="10289"/>
                </a:lnTo>
                <a:lnTo>
                  <a:pt x="3111" y="10192"/>
                </a:lnTo>
                <a:lnTo>
                  <a:pt x="3068" y="10094"/>
                </a:lnTo>
                <a:lnTo>
                  <a:pt x="3029" y="9994"/>
                </a:lnTo>
                <a:lnTo>
                  <a:pt x="2995" y="9895"/>
                </a:lnTo>
                <a:lnTo>
                  <a:pt x="2963" y="9795"/>
                </a:lnTo>
                <a:lnTo>
                  <a:pt x="2937" y="9693"/>
                </a:lnTo>
                <a:lnTo>
                  <a:pt x="2915" y="9591"/>
                </a:lnTo>
                <a:lnTo>
                  <a:pt x="2897" y="9490"/>
                </a:lnTo>
                <a:lnTo>
                  <a:pt x="2883" y="9387"/>
                </a:lnTo>
                <a:lnTo>
                  <a:pt x="2872" y="9285"/>
                </a:lnTo>
                <a:lnTo>
                  <a:pt x="2867" y="9182"/>
                </a:lnTo>
                <a:lnTo>
                  <a:pt x="2865" y="9081"/>
                </a:lnTo>
                <a:lnTo>
                  <a:pt x="2866" y="8978"/>
                </a:lnTo>
                <a:lnTo>
                  <a:pt x="2872" y="8877"/>
                </a:lnTo>
                <a:lnTo>
                  <a:pt x="2881" y="8775"/>
                </a:lnTo>
                <a:lnTo>
                  <a:pt x="2895" y="8675"/>
                </a:lnTo>
                <a:lnTo>
                  <a:pt x="2912" y="8574"/>
                </a:lnTo>
                <a:lnTo>
                  <a:pt x="2933" y="8475"/>
                </a:lnTo>
                <a:lnTo>
                  <a:pt x="2958" y="8376"/>
                </a:lnTo>
                <a:lnTo>
                  <a:pt x="2986" y="8278"/>
                </a:lnTo>
                <a:lnTo>
                  <a:pt x="3018" y="8182"/>
                </a:lnTo>
                <a:lnTo>
                  <a:pt x="3054" y="8087"/>
                </a:lnTo>
                <a:lnTo>
                  <a:pt x="3094" y="7993"/>
                </a:lnTo>
                <a:lnTo>
                  <a:pt x="3137" y="7901"/>
                </a:lnTo>
                <a:lnTo>
                  <a:pt x="3184" y="7811"/>
                </a:lnTo>
                <a:lnTo>
                  <a:pt x="3233" y="7722"/>
                </a:lnTo>
                <a:lnTo>
                  <a:pt x="3287" y="7635"/>
                </a:lnTo>
                <a:lnTo>
                  <a:pt x="3343" y="7549"/>
                </a:lnTo>
                <a:lnTo>
                  <a:pt x="3404" y="7466"/>
                </a:lnTo>
                <a:lnTo>
                  <a:pt x="3468" y="7385"/>
                </a:lnTo>
                <a:lnTo>
                  <a:pt x="3536" y="7306"/>
                </a:lnTo>
                <a:lnTo>
                  <a:pt x="3537" y="7225"/>
                </a:lnTo>
                <a:lnTo>
                  <a:pt x="3541" y="7144"/>
                </a:lnTo>
                <a:lnTo>
                  <a:pt x="3548" y="7064"/>
                </a:lnTo>
                <a:lnTo>
                  <a:pt x="3556" y="6983"/>
                </a:lnTo>
                <a:lnTo>
                  <a:pt x="3568" y="6903"/>
                </a:lnTo>
                <a:lnTo>
                  <a:pt x="3583" y="6825"/>
                </a:lnTo>
                <a:lnTo>
                  <a:pt x="3599" y="6746"/>
                </a:lnTo>
                <a:lnTo>
                  <a:pt x="3620" y="6667"/>
                </a:lnTo>
                <a:lnTo>
                  <a:pt x="3642" y="6590"/>
                </a:lnTo>
                <a:lnTo>
                  <a:pt x="3666" y="6513"/>
                </a:lnTo>
                <a:lnTo>
                  <a:pt x="3693" y="6437"/>
                </a:lnTo>
                <a:lnTo>
                  <a:pt x="3723" y="6362"/>
                </a:lnTo>
                <a:lnTo>
                  <a:pt x="3754" y="6288"/>
                </a:lnTo>
                <a:lnTo>
                  <a:pt x="3789" y="6214"/>
                </a:lnTo>
                <a:lnTo>
                  <a:pt x="3825" y="6142"/>
                </a:lnTo>
                <a:lnTo>
                  <a:pt x="3864" y="6072"/>
                </a:lnTo>
                <a:lnTo>
                  <a:pt x="3905" y="6002"/>
                </a:lnTo>
                <a:lnTo>
                  <a:pt x="3949" y="5932"/>
                </a:lnTo>
                <a:lnTo>
                  <a:pt x="3995" y="5865"/>
                </a:lnTo>
                <a:lnTo>
                  <a:pt x="4043" y="5800"/>
                </a:lnTo>
                <a:lnTo>
                  <a:pt x="4094" y="5736"/>
                </a:lnTo>
                <a:lnTo>
                  <a:pt x="4147" y="5673"/>
                </a:lnTo>
                <a:lnTo>
                  <a:pt x="4202" y="5612"/>
                </a:lnTo>
                <a:lnTo>
                  <a:pt x="4260" y="5552"/>
                </a:lnTo>
                <a:lnTo>
                  <a:pt x="4320" y="5494"/>
                </a:lnTo>
                <a:lnTo>
                  <a:pt x="4382" y="5438"/>
                </a:lnTo>
                <a:lnTo>
                  <a:pt x="4445" y="5384"/>
                </a:lnTo>
                <a:lnTo>
                  <a:pt x="4512" y="5332"/>
                </a:lnTo>
                <a:lnTo>
                  <a:pt x="4580" y="5281"/>
                </a:lnTo>
                <a:lnTo>
                  <a:pt x="4651" y="5233"/>
                </a:lnTo>
                <a:lnTo>
                  <a:pt x="4723" y="5187"/>
                </a:lnTo>
                <a:lnTo>
                  <a:pt x="4797" y="5143"/>
                </a:lnTo>
                <a:close/>
              </a:path>
            </a:pathLst>
          </a:custGeom>
          <a:solidFill>
            <a:srgbClr val="8FC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403350" y="-4763"/>
            <a:ext cx="4989513" cy="2900363"/>
          </a:xfrm>
          <a:custGeom>
            <a:avLst/>
            <a:gdLst>
              <a:gd name="T0" fmla="*/ 87 w 18858"/>
              <a:gd name="T1" fmla="*/ 10868 h 10962"/>
              <a:gd name="T2" fmla="*/ 138 w 18858"/>
              <a:gd name="T3" fmla="*/ 10815 h 10962"/>
              <a:gd name="T4" fmla="*/ 189 w 18858"/>
              <a:gd name="T5" fmla="*/ 10763 h 10962"/>
              <a:gd name="T6" fmla="*/ 242 w 18858"/>
              <a:gd name="T7" fmla="*/ 10712 h 10962"/>
              <a:gd name="T8" fmla="*/ 296 w 18858"/>
              <a:gd name="T9" fmla="*/ 10663 h 10962"/>
              <a:gd name="T10" fmla="*/ 350 w 18858"/>
              <a:gd name="T11" fmla="*/ 10614 h 10962"/>
              <a:gd name="T12" fmla="*/ 405 w 18858"/>
              <a:gd name="T13" fmla="*/ 10566 h 10962"/>
              <a:gd name="T14" fmla="*/ 463 w 18858"/>
              <a:gd name="T15" fmla="*/ 10519 h 10962"/>
              <a:gd name="T16" fmla="*/ 521 w 18858"/>
              <a:gd name="T17" fmla="*/ 10473 h 10962"/>
              <a:gd name="T18" fmla="*/ 580 w 18858"/>
              <a:gd name="T19" fmla="*/ 10427 h 10962"/>
              <a:gd name="T20" fmla="*/ 639 w 18858"/>
              <a:gd name="T21" fmla="*/ 10382 h 10962"/>
              <a:gd name="T22" fmla="*/ 700 w 18858"/>
              <a:gd name="T23" fmla="*/ 10340 h 10962"/>
              <a:gd name="T24" fmla="*/ 763 w 18858"/>
              <a:gd name="T25" fmla="*/ 10297 h 10962"/>
              <a:gd name="T26" fmla="*/ 825 w 18858"/>
              <a:gd name="T27" fmla="*/ 10256 h 10962"/>
              <a:gd name="T28" fmla="*/ 890 w 18858"/>
              <a:gd name="T29" fmla="*/ 10216 h 10962"/>
              <a:gd name="T30" fmla="*/ 955 w 18858"/>
              <a:gd name="T31" fmla="*/ 10176 h 10962"/>
              <a:gd name="T32" fmla="*/ 1021 w 18858"/>
              <a:gd name="T33" fmla="*/ 10138 h 10962"/>
              <a:gd name="T34" fmla="*/ 18858 w 18858"/>
              <a:gd name="T35" fmla="*/ 0 h 10962"/>
              <a:gd name="T36" fmla="*/ 15525 w 18858"/>
              <a:gd name="T37" fmla="*/ 0 h 10962"/>
              <a:gd name="T38" fmla="*/ 1893 w 18858"/>
              <a:gd name="T39" fmla="*/ 7716 h 10962"/>
              <a:gd name="T40" fmla="*/ 1781 w 18858"/>
              <a:gd name="T41" fmla="*/ 7782 h 10962"/>
              <a:gd name="T42" fmla="*/ 1672 w 18858"/>
              <a:gd name="T43" fmla="*/ 7851 h 10962"/>
              <a:gd name="T44" fmla="*/ 1566 w 18858"/>
              <a:gd name="T45" fmla="*/ 7924 h 10962"/>
              <a:gd name="T46" fmla="*/ 1464 w 18858"/>
              <a:gd name="T47" fmla="*/ 7999 h 10962"/>
              <a:gd name="T48" fmla="*/ 1365 w 18858"/>
              <a:gd name="T49" fmla="*/ 8077 h 10962"/>
              <a:gd name="T50" fmla="*/ 1269 w 18858"/>
              <a:gd name="T51" fmla="*/ 8158 h 10962"/>
              <a:gd name="T52" fmla="*/ 1176 w 18858"/>
              <a:gd name="T53" fmla="*/ 8243 h 10962"/>
              <a:gd name="T54" fmla="*/ 1087 w 18858"/>
              <a:gd name="T55" fmla="*/ 8329 h 10962"/>
              <a:gd name="T56" fmla="*/ 1001 w 18858"/>
              <a:gd name="T57" fmla="*/ 8419 h 10962"/>
              <a:gd name="T58" fmla="*/ 918 w 18858"/>
              <a:gd name="T59" fmla="*/ 8511 h 10962"/>
              <a:gd name="T60" fmla="*/ 838 w 18858"/>
              <a:gd name="T61" fmla="*/ 8605 h 10962"/>
              <a:gd name="T62" fmla="*/ 763 w 18858"/>
              <a:gd name="T63" fmla="*/ 8702 h 10962"/>
              <a:gd name="T64" fmla="*/ 689 w 18858"/>
              <a:gd name="T65" fmla="*/ 8801 h 10962"/>
              <a:gd name="T66" fmla="*/ 621 w 18858"/>
              <a:gd name="T67" fmla="*/ 8901 h 10962"/>
              <a:gd name="T68" fmla="*/ 555 w 18858"/>
              <a:gd name="T69" fmla="*/ 9004 h 10962"/>
              <a:gd name="T70" fmla="*/ 493 w 18858"/>
              <a:gd name="T71" fmla="*/ 9109 h 10962"/>
              <a:gd name="T72" fmla="*/ 435 w 18858"/>
              <a:gd name="T73" fmla="*/ 9216 h 10962"/>
              <a:gd name="T74" fmla="*/ 380 w 18858"/>
              <a:gd name="T75" fmla="*/ 9323 h 10962"/>
              <a:gd name="T76" fmla="*/ 328 w 18858"/>
              <a:gd name="T77" fmla="*/ 9434 h 10962"/>
              <a:gd name="T78" fmla="*/ 281 w 18858"/>
              <a:gd name="T79" fmla="*/ 9545 h 10962"/>
              <a:gd name="T80" fmla="*/ 237 w 18858"/>
              <a:gd name="T81" fmla="*/ 9658 h 10962"/>
              <a:gd name="T82" fmla="*/ 196 w 18858"/>
              <a:gd name="T83" fmla="*/ 9771 h 10962"/>
              <a:gd name="T84" fmla="*/ 159 w 18858"/>
              <a:gd name="T85" fmla="*/ 9887 h 10962"/>
              <a:gd name="T86" fmla="*/ 126 w 18858"/>
              <a:gd name="T87" fmla="*/ 10004 h 10962"/>
              <a:gd name="T88" fmla="*/ 97 w 18858"/>
              <a:gd name="T89" fmla="*/ 10120 h 10962"/>
              <a:gd name="T90" fmla="*/ 72 w 18858"/>
              <a:gd name="T91" fmla="*/ 10239 h 10962"/>
              <a:gd name="T92" fmla="*/ 50 w 18858"/>
              <a:gd name="T93" fmla="*/ 10358 h 10962"/>
              <a:gd name="T94" fmla="*/ 32 w 18858"/>
              <a:gd name="T95" fmla="*/ 10477 h 10962"/>
              <a:gd name="T96" fmla="*/ 18 w 18858"/>
              <a:gd name="T97" fmla="*/ 10598 h 10962"/>
              <a:gd name="T98" fmla="*/ 8 w 18858"/>
              <a:gd name="T99" fmla="*/ 10719 h 10962"/>
              <a:gd name="T100" fmla="*/ 2 w 18858"/>
              <a:gd name="T101" fmla="*/ 10841 h 10962"/>
              <a:gd name="T102" fmla="*/ 0 w 18858"/>
              <a:gd name="T103" fmla="*/ 10962 h 10962"/>
              <a:gd name="T104" fmla="*/ 1 w 18858"/>
              <a:gd name="T105" fmla="*/ 10961 h 10962"/>
              <a:gd name="T106" fmla="*/ 2 w 18858"/>
              <a:gd name="T107" fmla="*/ 10960 h 10962"/>
              <a:gd name="T108" fmla="*/ 12 w 18858"/>
              <a:gd name="T109" fmla="*/ 10949 h 10962"/>
              <a:gd name="T110" fmla="*/ 20 w 18858"/>
              <a:gd name="T111" fmla="*/ 10940 h 10962"/>
              <a:gd name="T112" fmla="*/ 32 w 18858"/>
              <a:gd name="T113" fmla="*/ 10927 h 10962"/>
              <a:gd name="T114" fmla="*/ 42 w 18858"/>
              <a:gd name="T115" fmla="*/ 10915 h 10962"/>
              <a:gd name="T116" fmla="*/ 53 w 18858"/>
              <a:gd name="T117" fmla="*/ 10903 h 10962"/>
              <a:gd name="T118" fmla="*/ 65 w 18858"/>
              <a:gd name="T119" fmla="*/ 10891 h 10962"/>
              <a:gd name="T120" fmla="*/ 75 w 18858"/>
              <a:gd name="T121" fmla="*/ 10879 h 10962"/>
              <a:gd name="T122" fmla="*/ 87 w 18858"/>
              <a:gd name="T123" fmla="*/ 10868 h 10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858" h="10962">
                <a:moveTo>
                  <a:pt x="87" y="10868"/>
                </a:moveTo>
                <a:lnTo>
                  <a:pt x="138" y="10815"/>
                </a:lnTo>
                <a:lnTo>
                  <a:pt x="189" y="10763"/>
                </a:lnTo>
                <a:lnTo>
                  <a:pt x="242" y="10712"/>
                </a:lnTo>
                <a:lnTo>
                  <a:pt x="296" y="10663"/>
                </a:lnTo>
                <a:lnTo>
                  <a:pt x="350" y="10614"/>
                </a:lnTo>
                <a:lnTo>
                  <a:pt x="405" y="10566"/>
                </a:lnTo>
                <a:lnTo>
                  <a:pt x="463" y="10519"/>
                </a:lnTo>
                <a:lnTo>
                  <a:pt x="521" y="10473"/>
                </a:lnTo>
                <a:lnTo>
                  <a:pt x="580" y="10427"/>
                </a:lnTo>
                <a:lnTo>
                  <a:pt x="639" y="10382"/>
                </a:lnTo>
                <a:lnTo>
                  <a:pt x="700" y="10340"/>
                </a:lnTo>
                <a:lnTo>
                  <a:pt x="763" y="10297"/>
                </a:lnTo>
                <a:lnTo>
                  <a:pt x="825" y="10256"/>
                </a:lnTo>
                <a:lnTo>
                  <a:pt x="890" y="10216"/>
                </a:lnTo>
                <a:lnTo>
                  <a:pt x="955" y="10176"/>
                </a:lnTo>
                <a:lnTo>
                  <a:pt x="1021" y="10138"/>
                </a:lnTo>
                <a:lnTo>
                  <a:pt x="18858" y="0"/>
                </a:lnTo>
                <a:lnTo>
                  <a:pt x="15525" y="0"/>
                </a:lnTo>
                <a:lnTo>
                  <a:pt x="1893" y="7716"/>
                </a:lnTo>
                <a:lnTo>
                  <a:pt x="1781" y="7782"/>
                </a:lnTo>
                <a:lnTo>
                  <a:pt x="1672" y="7851"/>
                </a:lnTo>
                <a:lnTo>
                  <a:pt x="1566" y="7924"/>
                </a:lnTo>
                <a:lnTo>
                  <a:pt x="1464" y="7999"/>
                </a:lnTo>
                <a:lnTo>
                  <a:pt x="1365" y="8077"/>
                </a:lnTo>
                <a:lnTo>
                  <a:pt x="1269" y="8158"/>
                </a:lnTo>
                <a:lnTo>
                  <a:pt x="1176" y="8243"/>
                </a:lnTo>
                <a:lnTo>
                  <a:pt x="1087" y="8329"/>
                </a:lnTo>
                <a:lnTo>
                  <a:pt x="1001" y="8419"/>
                </a:lnTo>
                <a:lnTo>
                  <a:pt x="918" y="8511"/>
                </a:lnTo>
                <a:lnTo>
                  <a:pt x="838" y="8605"/>
                </a:lnTo>
                <a:lnTo>
                  <a:pt x="763" y="8702"/>
                </a:lnTo>
                <a:lnTo>
                  <a:pt x="689" y="8801"/>
                </a:lnTo>
                <a:lnTo>
                  <a:pt x="621" y="8901"/>
                </a:lnTo>
                <a:lnTo>
                  <a:pt x="555" y="9004"/>
                </a:lnTo>
                <a:lnTo>
                  <a:pt x="493" y="9109"/>
                </a:lnTo>
                <a:lnTo>
                  <a:pt x="435" y="9216"/>
                </a:lnTo>
                <a:lnTo>
                  <a:pt x="380" y="9323"/>
                </a:lnTo>
                <a:lnTo>
                  <a:pt x="328" y="9434"/>
                </a:lnTo>
                <a:lnTo>
                  <a:pt x="281" y="9545"/>
                </a:lnTo>
                <a:lnTo>
                  <a:pt x="237" y="9658"/>
                </a:lnTo>
                <a:lnTo>
                  <a:pt x="196" y="9771"/>
                </a:lnTo>
                <a:lnTo>
                  <a:pt x="159" y="9887"/>
                </a:lnTo>
                <a:lnTo>
                  <a:pt x="126" y="10004"/>
                </a:lnTo>
                <a:lnTo>
                  <a:pt x="97" y="10120"/>
                </a:lnTo>
                <a:lnTo>
                  <a:pt x="72" y="10239"/>
                </a:lnTo>
                <a:lnTo>
                  <a:pt x="50" y="10358"/>
                </a:lnTo>
                <a:lnTo>
                  <a:pt x="32" y="10477"/>
                </a:lnTo>
                <a:lnTo>
                  <a:pt x="18" y="10598"/>
                </a:lnTo>
                <a:lnTo>
                  <a:pt x="8" y="10719"/>
                </a:lnTo>
                <a:lnTo>
                  <a:pt x="2" y="10841"/>
                </a:lnTo>
                <a:lnTo>
                  <a:pt x="0" y="10962"/>
                </a:lnTo>
                <a:lnTo>
                  <a:pt x="1" y="10961"/>
                </a:lnTo>
                <a:lnTo>
                  <a:pt x="2" y="10960"/>
                </a:lnTo>
                <a:lnTo>
                  <a:pt x="12" y="10949"/>
                </a:lnTo>
                <a:lnTo>
                  <a:pt x="20" y="10940"/>
                </a:lnTo>
                <a:lnTo>
                  <a:pt x="32" y="10927"/>
                </a:lnTo>
                <a:lnTo>
                  <a:pt x="42" y="10915"/>
                </a:lnTo>
                <a:lnTo>
                  <a:pt x="53" y="10903"/>
                </a:lnTo>
                <a:lnTo>
                  <a:pt x="65" y="10891"/>
                </a:lnTo>
                <a:lnTo>
                  <a:pt x="75" y="10879"/>
                </a:lnTo>
                <a:lnTo>
                  <a:pt x="87" y="10868"/>
                </a:lnTo>
                <a:close/>
              </a:path>
            </a:pathLst>
          </a:custGeom>
          <a:solidFill>
            <a:srgbClr val="73A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1124494" y="2913356"/>
            <a:ext cx="2359025" cy="3956050"/>
          </a:xfrm>
          <a:custGeom>
            <a:avLst/>
            <a:gdLst>
              <a:gd name="T0" fmla="*/ 1174 w 10402"/>
              <a:gd name="T1" fmla="*/ 0 h 17444"/>
              <a:gd name="T2" fmla="*/ 1174 w 10402"/>
              <a:gd name="T3" fmla="*/ 0 h 17444"/>
              <a:gd name="T4" fmla="*/ 10402 w 10402"/>
              <a:gd name="T5" fmla="*/ 17444 h 17444"/>
              <a:gd name="T6" fmla="*/ 1695 w 10402"/>
              <a:gd name="T7" fmla="*/ 2065 h 17444"/>
              <a:gd name="T8" fmla="*/ 1613 w 10402"/>
              <a:gd name="T9" fmla="*/ 1906 h 17444"/>
              <a:gd name="T10" fmla="*/ 1538 w 10402"/>
              <a:gd name="T11" fmla="*/ 1744 h 17444"/>
              <a:gd name="T12" fmla="*/ 1472 w 10402"/>
              <a:gd name="T13" fmla="*/ 1582 h 17444"/>
              <a:gd name="T14" fmla="*/ 1411 w 10402"/>
              <a:gd name="T15" fmla="*/ 1418 h 17444"/>
              <a:gd name="T16" fmla="*/ 1357 w 10402"/>
              <a:gd name="T17" fmla="*/ 1253 h 17444"/>
              <a:gd name="T18" fmla="*/ 1311 w 10402"/>
              <a:gd name="T19" fmla="*/ 1086 h 17444"/>
              <a:gd name="T20" fmla="*/ 1271 w 10402"/>
              <a:gd name="T21" fmla="*/ 919 h 17444"/>
              <a:gd name="T22" fmla="*/ 1252 w 10402"/>
              <a:gd name="T23" fmla="*/ 826 h 17444"/>
              <a:gd name="T24" fmla="*/ 1249 w 10402"/>
              <a:gd name="T25" fmla="*/ 809 h 17444"/>
              <a:gd name="T26" fmla="*/ 1244 w 10402"/>
              <a:gd name="T27" fmla="*/ 784 h 17444"/>
              <a:gd name="T28" fmla="*/ 1238 w 10402"/>
              <a:gd name="T29" fmla="*/ 750 h 17444"/>
              <a:gd name="T30" fmla="*/ 1234 w 10402"/>
              <a:gd name="T31" fmla="*/ 723 h 17444"/>
              <a:gd name="T32" fmla="*/ 1231 w 10402"/>
              <a:gd name="T33" fmla="*/ 703 h 17444"/>
              <a:gd name="T34" fmla="*/ 1226 w 10402"/>
              <a:gd name="T35" fmla="*/ 677 h 17444"/>
              <a:gd name="T36" fmla="*/ 1221 w 10402"/>
              <a:gd name="T37" fmla="*/ 645 h 17444"/>
              <a:gd name="T38" fmla="*/ 1217 w 10402"/>
              <a:gd name="T39" fmla="*/ 619 h 17444"/>
              <a:gd name="T40" fmla="*/ 1214 w 10402"/>
              <a:gd name="T41" fmla="*/ 597 h 17444"/>
              <a:gd name="T42" fmla="*/ 1209 w 10402"/>
              <a:gd name="T43" fmla="*/ 553 h 17444"/>
              <a:gd name="T44" fmla="*/ 1200 w 10402"/>
              <a:gd name="T45" fmla="*/ 486 h 17444"/>
              <a:gd name="T46" fmla="*/ 1193 w 10402"/>
              <a:gd name="T47" fmla="*/ 419 h 17444"/>
              <a:gd name="T48" fmla="*/ 1188 w 10402"/>
              <a:gd name="T49" fmla="*/ 351 h 17444"/>
              <a:gd name="T50" fmla="*/ 1184 w 10402"/>
              <a:gd name="T51" fmla="*/ 304 h 17444"/>
              <a:gd name="T52" fmla="*/ 1183 w 10402"/>
              <a:gd name="T53" fmla="*/ 279 h 17444"/>
              <a:gd name="T54" fmla="*/ 1181 w 10402"/>
              <a:gd name="T55" fmla="*/ 253 h 17444"/>
              <a:gd name="T56" fmla="*/ 1179 w 10402"/>
              <a:gd name="T57" fmla="*/ 227 h 17444"/>
              <a:gd name="T58" fmla="*/ 1178 w 10402"/>
              <a:gd name="T59" fmla="*/ 201 h 17444"/>
              <a:gd name="T60" fmla="*/ 1177 w 10402"/>
              <a:gd name="T61" fmla="*/ 174 h 17444"/>
              <a:gd name="T62" fmla="*/ 1176 w 10402"/>
              <a:gd name="T63" fmla="*/ 147 h 17444"/>
              <a:gd name="T64" fmla="*/ 1175 w 10402"/>
              <a:gd name="T65" fmla="*/ 120 h 17444"/>
              <a:gd name="T66" fmla="*/ 1175 w 10402"/>
              <a:gd name="T67" fmla="*/ 94 h 17444"/>
              <a:gd name="T68" fmla="*/ 1174 w 10402"/>
              <a:gd name="T69" fmla="*/ 67 h 17444"/>
              <a:gd name="T70" fmla="*/ 1174 w 10402"/>
              <a:gd name="T71" fmla="*/ 39 h 17444"/>
              <a:gd name="T72" fmla="*/ 1174 w 10402"/>
              <a:gd name="T73" fmla="*/ 14 h 17444"/>
              <a:gd name="T74" fmla="*/ 1174 w 10402"/>
              <a:gd name="T75" fmla="*/ 0 h 17444"/>
              <a:gd name="T76" fmla="*/ 1174 w 10402"/>
              <a:gd name="T77" fmla="*/ 0 h 17444"/>
              <a:gd name="T78" fmla="*/ 945 w 10402"/>
              <a:gd name="T79" fmla="*/ 279 h 17444"/>
              <a:gd name="T80" fmla="*/ 739 w 10402"/>
              <a:gd name="T81" fmla="*/ 575 h 17444"/>
              <a:gd name="T82" fmla="*/ 557 w 10402"/>
              <a:gd name="T83" fmla="*/ 882 h 17444"/>
              <a:gd name="T84" fmla="*/ 401 w 10402"/>
              <a:gd name="T85" fmla="*/ 1203 h 17444"/>
              <a:gd name="T86" fmla="*/ 269 w 10402"/>
              <a:gd name="T87" fmla="*/ 1532 h 17444"/>
              <a:gd name="T88" fmla="*/ 164 w 10402"/>
              <a:gd name="T89" fmla="*/ 1871 h 17444"/>
              <a:gd name="T90" fmla="*/ 84 w 10402"/>
              <a:gd name="T91" fmla="*/ 2218 h 17444"/>
              <a:gd name="T92" fmla="*/ 29 w 10402"/>
              <a:gd name="T93" fmla="*/ 2569 h 17444"/>
              <a:gd name="T94" fmla="*/ 3 w 10402"/>
              <a:gd name="T95" fmla="*/ 2924 h 17444"/>
              <a:gd name="T96" fmla="*/ 3 w 10402"/>
              <a:gd name="T97" fmla="*/ 3282 h 17444"/>
              <a:gd name="T98" fmla="*/ 32 w 10402"/>
              <a:gd name="T99" fmla="*/ 3639 h 17444"/>
              <a:gd name="T100" fmla="*/ 88 w 10402"/>
              <a:gd name="T101" fmla="*/ 3997 h 17444"/>
              <a:gd name="T102" fmla="*/ 173 w 10402"/>
              <a:gd name="T103" fmla="*/ 4351 h 17444"/>
              <a:gd name="T104" fmla="*/ 288 w 10402"/>
              <a:gd name="T105" fmla="*/ 4702 h 17444"/>
              <a:gd name="T106" fmla="*/ 431 w 10402"/>
              <a:gd name="T107" fmla="*/ 5047 h 17444"/>
              <a:gd name="T108" fmla="*/ 604 w 10402"/>
              <a:gd name="T109" fmla="*/ 5384 h 17444"/>
              <a:gd name="T110" fmla="*/ 10402 w 10402"/>
              <a:gd name="T111" fmla="*/ 17444 h 17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02" h="17444">
                <a:moveTo>
                  <a:pt x="1174" y="1"/>
                </a:move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174" y="1"/>
                </a:lnTo>
                <a:close/>
                <a:moveTo>
                  <a:pt x="10402" y="17444"/>
                </a:moveTo>
                <a:lnTo>
                  <a:pt x="1739" y="2143"/>
                </a:lnTo>
                <a:lnTo>
                  <a:pt x="1695" y="2065"/>
                </a:lnTo>
                <a:lnTo>
                  <a:pt x="1653" y="1985"/>
                </a:lnTo>
                <a:lnTo>
                  <a:pt x="1613" y="1906"/>
                </a:lnTo>
                <a:lnTo>
                  <a:pt x="1575" y="1826"/>
                </a:lnTo>
                <a:lnTo>
                  <a:pt x="1538" y="1744"/>
                </a:lnTo>
                <a:lnTo>
                  <a:pt x="1504" y="1664"/>
                </a:lnTo>
                <a:lnTo>
                  <a:pt x="1472" y="1582"/>
                </a:lnTo>
                <a:lnTo>
                  <a:pt x="1440" y="1500"/>
                </a:lnTo>
                <a:lnTo>
                  <a:pt x="1411" y="1418"/>
                </a:lnTo>
                <a:lnTo>
                  <a:pt x="1383" y="1336"/>
                </a:lnTo>
                <a:lnTo>
                  <a:pt x="1357" y="1253"/>
                </a:lnTo>
                <a:lnTo>
                  <a:pt x="1333" y="1170"/>
                </a:lnTo>
                <a:lnTo>
                  <a:pt x="1311" y="1086"/>
                </a:lnTo>
                <a:lnTo>
                  <a:pt x="1291" y="1003"/>
                </a:lnTo>
                <a:lnTo>
                  <a:pt x="1271" y="919"/>
                </a:lnTo>
                <a:lnTo>
                  <a:pt x="1253" y="835"/>
                </a:lnTo>
                <a:lnTo>
                  <a:pt x="1252" y="826"/>
                </a:lnTo>
                <a:lnTo>
                  <a:pt x="1250" y="818"/>
                </a:lnTo>
                <a:lnTo>
                  <a:pt x="1249" y="809"/>
                </a:lnTo>
                <a:lnTo>
                  <a:pt x="1247" y="800"/>
                </a:lnTo>
                <a:lnTo>
                  <a:pt x="1244" y="784"/>
                </a:lnTo>
                <a:lnTo>
                  <a:pt x="1241" y="766"/>
                </a:lnTo>
                <a:lnTo>
                  <a:pt x="1238" y="750"/>
                </a:lnTo>
                <a:lnTo>
                  <a:pt x="1235" y="733"/>
                </a:lnTo>
                <a:lnTo>
                  <a:pt x="1234" y="723"/>
                </a:lnTo>
                <a:lnTo>
                  <a:pt x="1232" y="713"/>
                </a:lnTo>
                <a:lnTo>
                  <a:pt x="1231" y="703"/>
                </a:lnTo>
                <a:lnTo>
                  <a:pt x="1228" y="693"/>
                </a:lnTo>
                <a:lnTo>
                  <a:pt x="1226" y="677"/>
                </a:lnTo>
                <a:lnTo>
                  <a:pt x="1224" y="661"/>
                </a:lnTo>
                <a:lnTo>
                  <a:pt x="1221" y="645"/>
                </a:lnTo>
                <a:lnTo>
                  <a:pt x="1219" y="629"/>
                </a:lnTo>
                <a:lnTo>
                  <a:pt x="1217" y="619"/>
                </a:lnTo>
                <a:lnTo>
                  <a:pt x="1216" y="608"/>
                </a:lnTo>
                <a:lnTo>
                  <a:pt x="1214" y="597"/>
                </a:lnTo>
                <a:lnTo>
                  <a:pt x="1213" y="587"/>
                </a:lnTo>
                <a:lnTo>
                  <a:pt x="1209" y="553"/>
                </a:lnTo>
                <a:lnTo>
                  <a:pt x="1204" y="519"/>
                </a:lnTo>
                <a:lnTo>
                  <a:pt x="1200" y="486"/>
                </a:lnTo>
                <a:lnTo>
                  <a:pt x="1197" y="452"/>
                </a:lnTo>
                <a:lnTo>
                  <a:pt x="1193" y="419"/>
                </a:lnTo>
                <a:lnTo>
                  <a:pt x="1190" y="385"/>
                </a:lnTo>
                <a:lnTo>
                  <a:pt x="1188" y="351"/>
                </a:lnTo>
                <a:lnTo>
                  <a:pt x="1185" y="317"/>
                </a:lnTo>
                <a:lnTo>
                  <a:pt x="1184" y="304"/>
                </a:lnTo>
                <a:lnTo>
                  <a:pt x="1184" y="292"/>
                </a:lnTo>
                <a:lnTo>
                  <a:pt x="1183" y="279"/>
                </a:lnTo>
                <a:lnTo>
                  <a:pt x="1181" y="266"/>
                </a:lnTo>
                <a:lnTo>
                  <a:pt x="1181" y="253"/>
                </a:lnTo>
                <a:lnTo>
                  <a:pt x="1180" y="240"/>
                </a:lnTo>
                <a:lnTo>
                  <a:pt x="1179" y="227"/>
                </a:lnTo>
                <a:lnTo>
                  <a:pt x="1179" y="214"/>
                </a:lnTo>
                <a:lnTo>
                  <a:pt x="1178" y="201"/>
                </a:lnTo>
                <a:lnTo>
                  <a:pt x="1178" y="188"/>
                </a:lnTo>
                <a:lnTo>
                  <a:pt x="1177" y="174"/>
                </a:lnTo>
                <a:lnTo>
                  <a:pt x="1177" y="160"/>
                </a:lnTo>
                <a:lnTo>
                  <a:pt x="1176" y="147"/>
                </a:lnTo>
                <a:lnTo>
                  <a:pt x="1176" y="134"/>
                </a:lnTo>
                <a:lnTo>
                  <a:pt x="1175" y="120"/>
                </a:lnTo>
                <a:lnTo>
                  <a:pt x="1175" y="107"/>
                </a:lnTo>
                <a:lnTo>
                  <a:pt x="1175" y="94"/>
                </a:lnTo>
                <a:lnTo>
                  <a:pt x="1175" y="80"/>
                </a:lnTo>
                <a:lnTo>
                  <a:pt x="1174" y="67"/>
                </a:lnTo>
                <a:lnTo>
                  <a:pt x="1174" y="52"/>
                </a:lnTo>
                <a:lnTo>
                  <a:pt x="1174" y="39"/>
                </a:lnTo>
                <a:lnTo>
                  <a:pt x="1174" y="26"/>
                </a:lnTo>
                <a:lnTo>
                  <a:pt x="1174" y="14"/>
                </a:lnTo>
                <a:lnTo>
                  <a:pt x="1174" y="1"/>
                </a:ln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056" y="137"/>
                </a:lnTo>
                <a:lnTo>
                  <a:pt x="945" y="279"/>
                </a:lnTo>
                <a:lnTo>
                  <a:pt x="839" y="425"/>
                </a:lnTo>
                <a:lnTo>
                  <a:pt x="739" y="575"/>
                </a:lnTo>
                <a:lnTo>
                  <a:pt x="646" y="726"/>
                </a:lnTo>
                <a:lnTo>
                  <a:pt x="557" y="882"/>
                </a:lnTo>
                <a:lnTo>
                  <a:pt x="477" y="1041"/>
                </a:lnTo>
                <a:lnTo>
                  <a:pt x="401" y="1203"/>
                </a:lnTo>
                <a:lnTo>
                  <a:pt x="333" y="1366"/>
                </a:lnTo>
                <a:lnTo>
                  <a:pt x="269" y="1532"/>
                </a:lnTo>
                <a:lnTo>
                  <a:pt x="214" y="1701"/>
                </a:lnTo>
                <a:lnTo>
                  <a:pt x="164" y="1871"/>
                </a:lnTo>
                <a:lnTo>
                  <a:pt x="120" y="2043"/>
                </a:lnTo>
                <a:lnTo>
                  <a:pt x="84" y="2218"/>
                </a:lnTo>
                <a:lnTo>
                  <a:pt x="53" y="2392"/>
                </a:lnTo>
                <a:lnTo>
                  <a:pt x="29" y="2569"/>
                </a:lnTo>
                <a:lnTo>
                  <a:pt x="13" y="2745"/>
                </a:lnTo>
                <a:lnTo>
                  <a:pt x="3" y="2924"/>
                </a:lnTo>
                <a:lnTo>
                  <a:pt x="0" y="3103"/>
                </a:lnTo>
                <a:lnTo>
                  <a:pt x="3" y="3282"/>
                </a:lnTo>
                <a:lnTo>
                  <a:pt x="14" y="3460"/>
                </a:lnTo>
                <a:lnTo>
                  <a:pt x="32" y="3639"/>
                </a:lnTo>
                <a:lnTo>
                  <a:pt x="57" y="3818"/>
                </a:lnTo>
                <a:lnTo>
                  <a:pt x="88" y="3997"/>
                </a:lnTo>
                <a:lnTo>
                  <a:pt x="128" y="4175"/>
                </a:lnTo>
                <a:lnTo>
                  <a:pt x="173" y="4351"/>
                </a:lnTo>
                <a:lnTo>
                  <a:pt x="227" y="4527"/>
                </a:lnTo>
                <a:lnTo>
                  <a:pt x="288" y="4702"/>
                </a:lnTo>
                <a:lnTo>
                  <a:pt x="356" y="4876"/>
                </a:lnTo>
                <a:lnTo>
                  <a:pt x="431" y="5047"/>
                </a:lnTo>
                <a:lnTo>
                  <a:pt x="514" y="5217"/>
                </a:lnTo>
                <a:lnTo>
                  <a:pt x="604" y="5384"/>
                </a:lnTo>
                <a:lnTo>
                  <a:pt x="7434" y="17444"/>
                </a:lnTo>
                <a:lnTo>
                  <a:pt x="10402" y="17444"/>
                </a:lnTo>
                <a:close/>
              </a:path>
            </a:pathLst>
          </a:custGeom>
          <a:solidFill>
            <a:srgbClr val="599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73016"/>
            <a:ext cx="3592678" cy="115763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203848" y="5229200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39º COLDI – AVALIAÇÃO DA GESTÃO –  2016</a:t>
            </a:r>
          </a:p>
          <a:p>
            <a:pPr algn="ctr"/>
            <a:r>
              <a:rPr lang="pt-BR" dirty="0">
                <a:solidFill>
                  <a:srgbClr val="FF0000"/>
                </a:solidFill>
              </a:rPr>
              <a:t>Campus Manaus Distrito Industrial</a:t>
            </a:r>
          </a:p>
        </p:txBody>
      </p:sp>
    </p:spTree>
    <p:extLst>
      <p:ext uri="{BB962C8B-B14F-4D97-AF65-F5344CB8AC3E}">
        <p14:creationId xmlns:p14="http://schemas.microsoft.com/office/powerpoint/2010/main" val="3420260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Ações da DEREC- 2016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67544" y="2708342"/>
            <a:ext cx="861774" cy="33843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sz="4400" b="1" dirty="0">
                <a:solidFill>
                  <a:srgbClr val="FF0000"/>
                </a:solidFill>
                <a:latin typeface="Baskerville Old Face" panose="02020602080505020303" pitchFamily="18" charset="0"/>
                <a:cs typeface="Andalus" panose="02020603050405020304" pitchFamily="18" charset="-78"/>
              </a:rPr>
              <a:t>EXTENSÃO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/>
          </p:nvPr>
        </p:nvGraphicFramePr>
        <p:xfrm>
          <a:off x="1691680" y="1124744"/>
          <a:ext cx="7344816" cy="496074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328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2264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COESTE – Coordenação de Estágios e Egressos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b="1" dirty="0"/>
                        <a:t>Atividades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b="1" dirty="0"/>
                        <a:t>Atendimentos/</a:t>
                      </a:r>
                    </a:p>
                    <a:p>
                      <a:pPr algn="ctr"/>
                      <a:r>
                        <a:rPr lang="pt-BR" b="1" dirty="0"/>
                        <a:t>Participantes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latin typeface="Cambria" panose="02040503050406030204" pitchFamily="18" charset="0"/>
                        </a:rPr>
                        <a:t>Supervisão</a:t>
                      </a:r>
                      <a:r>
                        <a:rPr lang="pt-BR" baseline="0" dirty="0">
                          <a:latin typeface="Cambria" panose="02040503050406030204" pitchFamily="18" charset="0"/>
                        </a:rPr>
                        <a:t> de Estágios</a:t>
                      </a:r>
                      <a:endParaRPr lang="pt-BR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latin typeface="Cambria" panose="02040503050406030204" pitchFamily="18" charset="0"/>
                        </a:rPr>
                        <a:t>28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latin typeface="Cambria" panose="02040503050406030204" pitchFamily="18" charset="0"/>
                        </a:rPr>
                        <a:t>Convênios</a:t>
                      </a:r>
                      <a:r>
                        <a:rPr lang="pt-BR" baseline="0" dirty="0">
                          <a:latin typeface="Cambria" panose="02040503050406030204" pitchFamily="18" charset="0"/>
                        </a:rPr>
                        <a:t> Antigos</a:t>
                      </a:r>
                      <a:endParaRPr lang="pt-BR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latin typeface="Cambria" panose="02040503050406030204" pitchFamily="18" charset="0"/>
                        </a:rPr>
                        <a:t>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latin typeface="Cambria" panose="02040503050406030204" pitchFamily="18" charset="0"/>
                        </a:rPr>
                        <a:t>Convênio</a:t>
                      </a:r>
                      <a:r>
                        <a:rPr lang="pt-BR" baseline="0" dirty="0">
                          <a:latin typeface="Cambria" panose="02040503050406030204" pitchFamily="18" charset="0"/>
                        </a:rPr>
                        <a:t> Firmados</a:t>
                      </a:r>
                      <a:endParaRPr lang="pt-BR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latin typeface="Cambria" panose="02040503050406030204" pitchFamily="18" charset="0"/>
                        </a:rPr>
                        <a:t>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latin typeface="Cambria" panose="02040503050406030204" pitchFamily="18" charset="0"/>
                        </a:rPr>
                        <a:t>Seminários</a:t>
                      </a:r>
                      <a:r>
                        <a:rPr lang="pt-BR" baseline="0" dirty="0">
                          <a:latin typeface="Cambria" panose="02040503050406030204" pitchFamily="18" charset="0"/>
                        </a:rPr>
                        <a:t> de Orientação – I e II</a:t>
                      </a:r>
                      <a:endParaRPr lang="pt-BR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latin typeface="Cambria" panose="02040503050406030204" pitchFamily="18" charset="0"/>
                        </a:rPr>
                        <a:t>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 Encaminhamentos</a:t>
                      </a:r>
                      <a:endParaRPr lang="pt-BR" sz="18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72</a:t>
                      </a:r>
                      <a:endParaRPr lang="pt-BR" sz="18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 Termos de Compromisso</a:t>
                      </a:r>
                      <a:endParaRPr lang="pt-BR" sz="18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99</a:t>
                      </a:r>
                      <a:endParaRPr lang="pt-BR" sz="18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 Matrículas de Estágio</a:t>
                      </a:r>
                      <a:endParaRPr lang="pt-BR" sz="18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109</a:t>
                      </a:r>
                      <a:endParaRPr lang="pt-BR" sz="18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 Estágio em andamento</a:t>
                      </a:r>
                      <a:endParaRPr lang="pt-BR" sz="18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15</a:t>
                      </a:r>
                      <a:endParaRPr lang="pt-BR" sz="18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Cambria" panose="02040503050406030204" pitchFamily="18" charset="0"/>
                          <a:ea typeface="Times New Roman"/>
                        </a:rPr>
                        <a:t> Visitas Técnicas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Cambria" panose="02040503050406030204" pitchFamily="18" charset="0"/>
                          <a:ea typeface="Times New Roman"/>
                        </a:rPr>
                        <a:t>20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Cambria" panose="02040503050406030204" pitchFamily="18" charset="0"/>
                          <a:ea typeface="Times New Roman"/>
                        </a:rPr>
                        <a:t> Encontro de Egressos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Cambria" panose="02040503050406030204" pitchFamily="18" charset="0"/>
                          <a:ea typeface="Times New Roman"/>
                        </a:rPr>
                        <a:t>61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874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Ações da DEREC- 2016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730" y="1844824"/>
            <a:ext cx="5703144" cy="4362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/>
          <p:cNvSpPr/>
          <p:nvPr/>
        </p:nvSpPr>
        <p:spPr>
          <a:xfrm>
            <a:off x="1979712" y="1268760"/>
            <a:ext cx="5688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COESTE – Coordenação de Estágios e Egressos</a:t>
            </a:r>
          </a:p>
        </p:txBody>
      </p:sp>
    </p:spTree>
    <p:extLst>
      <p:ext uri="{BB962C8B-B14F-4D97-AF65-F5344CB8AC3E}">
        <p14:creationId xmlns:p14="http://schemas.microsoft.com/office/powerpoint/2010/main" val="191733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Ações da DEREC- 2016</a:t>
            </a:r>
          </a:p>
        </p:txBody>
      </p:sp>
      <p:sp>
        <p:nvSpPr>
          <p:cNvPr id="4" name="Retângulo 3"/>
          <p:cNvSpPr/>
          <p:nvPr/>
        </p:nvSpPr>
        <p:spPr>
          <a:xfrm>
            <a:off x="1979712" y="1277034"/>
            <a:ext cx="5688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COESTE – Coordenação de Estágios e Egressos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880970"/>
            <a:ext cx="6048672" cy="4530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8454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Ações da DEREC- 2016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5" y="1700808"/>
            <a:ext cx="6945641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1835695" y="1150540"/>
            <a:ext cx="5688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COESTE – Coordenação de Estágios e Egressos</a:t>
            </a:r>
          </a:p>
        </p:txBody>
      </p:sp>
    </p:spTree>
    <p:extLst>
      <p:ext uri="{BB962C8B-B14F-4D97-AF65-F5344CB8AC3E}">
        <p14:creationId xmlns:p14="http://schemas.microsoft.com/office/powerpoint/2010/main" val="2452635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Ações da DEREC- 2016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53735"/>
            <a:ext cx="6674878" cy="4627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1835695" y="1150540"/>
            <a:ext cx="5688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COESTE – Coordenação de Estágios e Egressos</a:t>
            </a:r>
          </a:p>
        </p:txBody>
      </p:sp>
    </p:spTree>
    <p:extLst>
      <p:ext uri="{BB962C8B-B14F-4D97-AF65-F5344CB8AC3E}">
        <p14:creationId xmlns:p14="http://schemas.microsoft.com/office/powerpoint/2010/main" val="249240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Ações da DEREC- 2016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67544" y="2708342"/>
            <a:ext cx="861774" cy="33843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sz="4400" b="1" dirty="0">
                <a:solidFill>
                  <a:srgbClr val="FF0000"/>
                </a:solidFill>
                <a:latin typeface="Baskerville Old Face" panose="02020602080505020303" pitchFamily="18" charset="0"/>
                <a:cs typeface="Andalus" panose="02020603050405020304" pitchFamily="18" charset="-78"/>
              </a:rPr>
              <a:t>EXTENSÃO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/>
          </p:nvPr>
        </p:nvGraphicFramePr>
        <p:xfrm>
          <a:off x="1329318" y="1052736"/>
          <a:ext cx="7707178" cy="54457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614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8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3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264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CPRC</a:t>
                      </a:r>
                      <a:r>
                        <a:rPr lang="pt-BR" sz="2400" b="1" baseline="0" dirty="0">
                          <a:solidFill>
                            <a:schemeClr val="tx1"/>
                          </a:solidFill>
                        </a:rPr>
                        <a:t> – Coordenação de Projetos, Relações Empresariais e Comunitárias / (PROJETOS PIBEX)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b="1" dirty="0"/>
                        <a:t>Atividades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Coordenador (a)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b="1" dirty="0"/>
                        <a:t>Participantes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700" dirty="0">
                          <a:latin typeface="Cambria" panose="02040503050406030204" pitchFamily="18" charset="0"/>
                        </a:rPr>
                        <a:t>Ciclo de Palestras : Promovendo Acessibilidade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José Carlos Ferreira  Souza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>
                          <a:latin typeface="Cambria" panose="02040503050406030204" pitchFamily="18" charset="0"/>
                        </a:rPr>
                        <a:t>200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700" dirty="0">
                          <a:latin typeface="Cambria" panose="02040503050406030204" pitchFamily="18" charset="0"/>
                        </a:rPr>
                        <a:t>Projeto: IFAM CMDI Educação, Tecnologia e Sociedade: Formas de Apropriação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0" dirty="0">
                          <a:latin typeface="Cambria" panose="02040503050406030204" pitchFamily="18" charset="0"/>
                        </a:rPr>
                        <a:t>Marcio Roberto Lima Fernandes/</a:t>
                      </a:r>
                      <a:r>
                        <a:rPr lang="pt-BR" sz="1700" b="0" dirty="0" err="1">
                          <a:latin typeface="Cambria" panose="02040503050406030204" pitchFamily="18" charset="0"/>
                        </a:rPr>
                        <a:t>Dilton</a:t>
                      </a:r>
                      <a:r>
                        <a:rPr lang="pt-BR" sz="1700" b="0" baseline="0" dirty="0">
                          <a:latin typeface="Cambria" panose="02040503050406030204" pitchFamily="18" charset="0"/>
                        </a:rPr>
                        <a:t> Lima</a:t>
                      </a:r>
                      <a:endParaRPr lang="pt-BR" sz="1700" b="0" dirty="0">
                        <a:latin typeface="Cambria" panose="02040503050406030204" pitchFamily="18" charset="0"/>
                      </a:endParaRPr>
                    </a:p>
                    <a:p>
                      <a:pPr algn="ctr"/>
                      <a:endParaRPr lang="pt-BR" sz="1700" b="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>
                          <a:latin typeface="Cambria" panose="02040503050406030204" pitchFamily="18" charset="0"/>
                        </a:rPr>
                        <a:t>125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700" dirty="0">
                          <a:latin typeface="Cambria" panose="02040503050406030204" pitchFamily="18" charset="0"/>
                        </a:rPr>
                        <a:t>Projeto:  Jugando y </a:t>
                      </a:r>
                      <a:r>
                        <a:rPr lang="pt-BR" sz="1700" dirty="0" err="1">
                          <a:latin typeface="Cambria" panose="02040503050406030204" pitchFamily="18" charset="0"/>
                        </a:rPr>
                        <a:t>aprendiendo</a:t>
                      </a:r>
                      <a:r>
                        <a:rPr lang="pt-BR" sz="1700" dirty="0">
                          <a:latin typeface="Cambria" panose="02040503050406030204" pitchFamily="18" charset="0"/>
                        </a:rPr>
                        <a:t>: produção de material didático e lúdico para  curso de introdução à língua espanhola para crianças no Lar </a:t>
                      </a:r>
                      <a:r>
                        <a:rPr lang="pt-BR" sz="1700" dirty="0" err="1">
                          <a:latin typeface="Cambria" panose="02040503050406030204" pitchFamily="18" charset="0"/>
                        </a:rPr>
                        <a:t>Janell</a:t>
                      </a:r>
                      <a:r>
                        <a:rPr lang="pt-BR" sz="1700" dirty="0">
                          <a:latin typeface="Cambria" panose="02040503050406030204" pitchFamily="18" charset="0"/>
                        </a:rPr>
                        <a:t> Doyle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0" dirty="0">
                          <a:latin typeface="Cambria" panose="02040503050406030204" pitchFamily="18" charset="0"/>
                        </a:rPr>
                        <a:t>Fernanda Reis Cintra</a:t>
                      </a:r>
                    </a:p>
                    <a:p>
                      <a:pPr algn="ctr"/>
                      <a:endParaRPr lang="pt-BR" sz="1700" b="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>
                          <a:latin typeface="Cambria" panose="02040503050406030204" pitchFamily="18" charset="0"/>
                        </a:rPr>
                        <a:t>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700" dirty="0">
                          <a:latin typeface="Cambria" panose="02040503050406030204" pitchFamily="18" charset="0"/>
                        </a:rPr>
                        <a:t>Projeto “ Sustentabilidade: Gerenciamento dos Resíduos Sólidos e Resíduos Eletrônicos no IFAM-CMDI”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0" dirty="0">
                          <a:latin typeface="Cambria" panose="02040503050406030204" pitchFamily="18" charset="0"/>
                        </a:rPr>
                        <a:t>Ana Lucia Soares Machado</a:t>
                      </a:r>
                    </a:p>
                    <a:p>
                      <a:pPr algn="ctr"/>
                      <a:endParaRPr lang="pt-BR" sz="1700" b="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>
                          <a:latin typeface="Cambria" panose="02040503050406030204" pitchFamily="18" charset="0"/>
                        </a:rPr>
                        <a:t>1.400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936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Ações da DEREC- 2016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67544" y="2708342"/>
            <a:ext cx="861774" cy="33843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sz="4400" b="1" dirty="0">
                <a:solidFill>
                  <a:srgbClr val="FF0000"/>
                </a:solidFill>
                <a:latin typeface="Baskerville Old Face" panose="02020602080505020303" pitchFamily="18" charset="0"/>
                <a:cs typeface="Andalus" panose="02020603050405020304" pitchFamily="18" charset="-78"/>
              </a:rPr>
              <a:t>EXTENSÃO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1556381" y="1268760"/>
          <a:ext cx="7560841" cy="470379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546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5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9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264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CPRC</a:t>
                      </a:r>
                      <a:r>
                        <a:rPr lang="pt-BR" sz="2400" b="1" baseline="0" dirty="0">
                          <a:solidFill>
                            <a:schemeClr val="tx1"/>
                          </a:solidFill>
                        </a:rPr>
                        <a:t> – Coordenação de Projetos</a:t>
                      </a:r>
                    </a:p>
                    <a:p>
                      <a:pPr algn="ctr"/>
                      <a:r>
                        <a:rPr lang="pt-BR" sz="2400" b="1" baseline="0" dirty="0">
                          <a:solidFill>
                            <a:schemeClr val="tx1"/>
                          </a:solidFill>
                        </a:rPr>
                        <a:t>Programas e projetos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b="1" dirty="0"/>
                        <a:t>Atividades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/>
                        <a:t>Coordenador (a)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b="1" dirty="0"/>
                        <a:t>Participantes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700" dirty="0">
                          <a:latin typeface="Cambria" panose="02040503050406030204" pitchFamily="18" charset="0"/>
                        </a:rPr>
                        <a:t>VII Mostra de Cinema Amador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dirty="0">
                          <a:latin typeface="Cambria" panose="02040503050406030204" pitchFamily="18" charset="0"/>
                        </a:rPr>
                        <a:t>Michelle de Lima Queiros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>
                          <a:latin typeface="Cambria" panose="02040503050406030204" pitchFamily="18" charset="0"/>
                        </a:rPr>
                        <a:t>158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872">
                <a:tc>
                  <a:txBody>
                    <a:bodyPr/>
                    <a:lstStyle/>
                    <a:p>
                      <a:pPr algn="l"/>
                      <a:r>
                        <a:rPr lang="pt-BR" sz="1700" dirty="0">
                          <a:latin typeface="Cambria" panose="02040503050406030204" pitchFamily="18" charset="0"/>
                        </a:rPr>
                        <a:t>Cineclube Distrito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0" dirty="0">
                          <a:latin typeface="Cambria" panose="02040503050406030204" pitchFamily="18" charset="0"/>
                        </a:rPr>
                        <a:t>Darlene Silveira Rodrigues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>
                          <a:latin typeface="Cambria" panose="02040503050406030204" pitchFamily="18" charset="0"/>
                        </a:rPr>
                        <a:t>796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700" dirty="0">
                          <a:latin typeface="Cambria" panose="02040503050406030204" pitchFamily="18" charset="0"/>
                        </a:rPr>
                        <a:t>Palestras de orientações sobre dengue, </a:t>
                      </a:r>
                      <a:r>
                        <a:rPr lang="pt-BR" sz="1700" dirty="0" err="1">
                          <a:latin typeface="Cambria" panose="02040503050406030204" pitchFamily="18" charset="0"/>
                        </a:rPr>
                        <a:t>chikungunya</a:t>
                      </a:r>
                      <a:r>
                        <a:rPr lang="pt-BR" sz="1700" dirty="0">
                          <a:latin typeface="Cambria" panose="02040503050406030204" pitchFamily="18" charset="0"/>
                        </a:rPr>
                        <a:t> e </a:t>
                      </a:r>
                      <a:r>
                        <a:rPr lang="pt-BR" sz="1700" dirty="0" err="1">
                          <a:latin typeface="Cambria" panose="02040503050406030204" pitchFamily="18" charset="0"/>
                        </a:rPr>
                        <a:t>zika</a:t>
                      </a:r>
                      <a:r>
                        <a:rPr lang="pt-BR" sz="1700" dirty="0">
                          <a:latin typeface="Cambria" panose="02040503050406030204" pitchFamily="18" charset="0"/>
                        </a:rPr>
                        <a:t> vírus para alunos do IFAM/CMDI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0" dirty="0">
                          <a:latin typeface="Cambria" panose="02040503050406030204" pitchFamily="18" charset="0"/>
                        </a:rPr>
                        <a:t>Erika Oliveira </a:t>
                      </a:r>
                      <a:r>
                        <a:rPr lang="pt-BR" sz="1700" b="0" dirty="0" err="1">
                          <a:latin typeface="Cambria" panose="02040503050406030204" pitchFamily="18" charset="0"/>
                        </a:rPr>
                        <a:t>Abinader</a:t>
                      </a:r>
                      <a:r>
                        <a:rPr lang="pt-BR" sz="1700" b="0" dirty="0">
                          <a:latin typeface="Cambria" panose="02040503050406030204" pitchFamily="18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>
                          <a:latin typeface="Cambria" panose="02040503050406030204" pitchFamily="18" charset="0"/>
                        </a:rPr>
                        <a:t>306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700" dirty="0">
                          <a:latin typeface="Cambria" panose="02040503050406030204" pitchFamily="18" charset="0"/>
                        </a:rPr>
                        <a:t>Promoção em Saúde Bucal nas Escolas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0" dirty="0">
                          <a:latin typeface="Cambria" panose="02040503050406030204" pitchFamily="18" charset="0"/>
                        </a:rPr>
                        <a:t>Célia </a:t>
                      </a:r>
                      <a:r>
                        <a:rPr lang="pt-BR" sz="1700" b="0" dirty="0" err="1">
                          <a:latin typeface="Cambria" panose="02040503050406030204" pitchFamily="18" charset="0"/>
                        </a:rPr>
                        <a:t>Emi</a:t>
                      </a:r>
                      <a:r>
                        <a:rPr lang="pt-BR" sz="1700" b="0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1700" b="0" dirty="0" err="1">
                          <a:latin typeface="Cambria" panose="02040503050406030204" pitchFamily="18" charset="0"/>
                        </a:rPr>
                        <a:t>Sasahara</a:t>
                      </a:r>
                      <a:r>
                        <a:rPr lang="pt-BR" sz="1700" b="0" dirty="0">
                          <a:latin typeface="Cambria" panose="02040503050406030204" pitchFamily="18" charset="0"/>
                        </a:rPr>
                        <a:t> da Silva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>
                          <a:latin typeface="Cambria" panose="02040503050406030204" pitchFamily="18" charset="0"/>
                        </a:rPr>
                        <a:t>202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700" dirty="0">
                          <a:latin typeface="Cambria" panose="02040503050406030204" pitchFamily="18" charset="0"/>
                        </a:rPr>
                        <a:t>Feira Norte do Estudante 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0" dirty="0">
                          <a:latin typeface="Cambria" panose="02040503050406030204" pitchFamily="18" charset="0"/>
                        </a:rPr>
                        <a:t>Luiz Ramos Neves Júnior, </a:t>
                      </a:r>
                      <a:r>
                        <a:rPr lang="pt-BR" sz="1700" b="0" dirty="0" err="1">
                          <a:latin typeface="Cambria" panose="02040503050406030204" pitchFamily="18" charset="0"/>
                        </a:rPr>
                        <a:t>Karem</a:t>
                      </a:r>
                      <a:r>
                        <a:rPr lang="pt-BR" sz="1700" b="0" dirty="0">
                          <a:latin typeface="Cambria" panose="02040503050406030204" pitchFamily="18" charset="0"/>
                        </a:rPr>
                        <a:t> Brandão, </a:t>
                      </a:r>
                      <a:r>
                        <a:rPr lang="pt-BR" sz="1700" b="0" dirty="0" err="1">
                          <a:latin typeface="Cambria" panose="02040503050406030204" pitchFamily="18" charset="0"/>
                        </a:rPr>
                        <a:t>Elane</a:t>
                      </a:r>
                      <a:r>
                        <a:rPr lang="pt-BR" sz="1700" b="0" dirty="0">
                          <a:latin typeface="Cambria" panose="02040503050406030204" pitchFamily="18" charset="0"/>
                        </a:rPr>
                        <a:t> Mafra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>
                          <a:latin typeface="Cambria" panose="02040503050406030204" pitchFamily="18" charset="0"/>
                        </a:rPr>
                        <a:t>20.109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691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Ações da DEREC- 2016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67544" y="2708342"/>
            <a:ext cx="861774" cy="33843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sz="4400" b="1" dirty="0">
                <a:solidFill>
                  <a:srgbClr val="FF0000"/>
                </a:solidFill>
                <a:latin typeface="Baskerville Old Face" panose="02020602080505020303" pitchFamily="18" charset="0"/>
                <a:cs typeface="Andalus" panose="02020603050405020304" pitchFamily="18" charset="-78"/>
              </a:rPr>
              <a:t>EXTENSÃO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1475656" y="1517745"/>
          <a:ext cx="7488832" cy="479157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512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2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971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2400" b="1" baseline="0" dirty="0">
                          <a:solidFill>
                            <a:schemeClr val="tx1"/>
                          </a:solidFill>
                        </a:rPr>
                        <a:t>Programas e projetos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4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b="1" dirty="0"/>
                        <a:t>Atividades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Coordenador (a)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b="1" dirty="0"/>
                        <a:t>Participantes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203">
                <a:tc>
                  <a:txBody>
                    <a:bodyPr/>
                    <a:lstStyle/>
                    <a:p>
                      <a:pPr algn="l"/>
                      <a:r>
                        <a:rPr lang="pt-BR" sz="1700" dirty="0">
                          <a:latin typeface="Cambria" panose="02040503050406030204" pitchFamily="18" charset="0"/>
                        </a:rPr>
                        <a:t>CMDI – Uma Ação Cidadã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err="1">
                          <a:latin typeface="Cambria" panose="02040503050406030204" pitchFamily="18" charset="0"/>
                        </a:rPr>
                        <a:t>Naila</a:t>
                      </a:r>
                      <a:r>
                        <a:rPr lang="pt-BR" sz="1600" b="0" dirty="0">
                          <a:latin typeface="Cambria" panose="02040503050406030204" pitchFamily="18" charset="0"/>
                        </a:rPr>
                        <a:t> Emília Soares de Almeida </a:t>
                      </a:r>
                      <a:r>
                        <a:rPr lang="pt-BR" sz="1600" b="0" dirty="0" err="1">
                          <a:latin typeface="Cambria" panose="02040503050406030204" pitchFamily="18" charset="0"/>
                        </a:rPr>
                        <a:t>Montoli</a:t>
                      </a:r>
                      <a:endParaRPr lang="pt-BR" sz="1600" b="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>
                          <a:latin typeface="Cambria" panose="02040503050406030204" pitchFamily="18" charset="0"/>
                        </a:rPr>
                        <a:t>126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0805">
                <a:tc>
                  <a:txBody>
                    <a:bodyPr/>
                    <a:lstStyle/>
                    <a:p>
                      <a:pPr algn="l"/>
                      <a:r>
                        <a:rPr lang="pt-BR" sz="1700" dirty="0">
                          <a:latin typeface="Cambria" panose="02040503050406030204" pitchFamily="18" charset="0"/>
                        </a:rPr>
                        <a:t>Orientações sobre Doação de Órgãos para Trabalhadores de Hospitais Públicos de Manaus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latin typeface="Cambria" panose="02040503050406030204" pitchFamily="18" charset="0"/>
                        </a:rPr>
                        <a:t>Erika Oliveira </a:t>
                      </a:r>
                      <a:r>
                        <a:rPr lang="pt-BR" sz="1600" b="0" dirty="0" err="1">
                          <a:latin typeface="Cambria" panose="02040503050406030204" pitchFamily="18" charset="0"/>
                        </a:rPr>
                        <a:t>Abinader</a:t>
                      </a:r>
                      <a:r>
                        <a:rPr lang="pt-BR" sz="1600" b="0" dirty="0">
                          <a:latin typeface="Cambria" panose="02040503050406030204" pitchFamily="18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>
                          <a:latin typeface="Cambria" panose="02040503050406030204" pitchFamily="18" charset="0"/>
                        </a:rPr>
                        <a:t>156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203">
                <a:tc>
                  <a:txBody>
                    <a:bodyPr/>
                    <a:lstStyle/>
                    <a:p>
                      <a:pPr algn="l"/>
                      <a:r>
                        <a:rPr lang="pt-BR" sz="1700" dirty="0">
                          <a:latin typeface="Cambria" panose="02040503050406030204" pitchFamily="18" charset="0"/>
                        </a:rPr>
                        <a:t>Dança Na Escola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latin typeface="Cambria" panose="02040503050406030204" pitchFamily="18" charset="0"/>
                        </a:rPr>
                        <a:t>Michelle de Lima Queiros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>
                          <a:latin typeface="Cambria" panose="02040503050406030204" pitchFamily="18" charset="0"/>
                        </a:rPr>
                        <a:t>230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2217">
                <a:tc>
                  <a:txBody>
                    <a:bodyPr/>
                    <a:lstStyle/>
                    <a:p>
                      <a:pPr algn="l"/>
                      <a:r>
                        <a:rPr lang="pt-BR" sz="1700" dirty="0">
                          <a:latin typeface="Cambria" panose="02040503050406030204" pitchFamily="18" charset="0"/>
                        </a:rPr>
                        <a:t>CMDI de portas abertas à comunidade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latin typeface="Cambria" panose="02040503050406030204" pitchFamily="18" charset="0"/>
                        </a:rPr>
                        <a:t>Marcia </a:t>
                      </a:r>
                      <a:r>
                        <a:rPr lang="pt-BR" sz="1600" b="0" dirty="0" err="1">
                          <a:latin typeface="Cambria" panose="02040503050406030204" pitchFamily="18" charset="0"/>
                        </a:rPr>
                        <a:t>Bacovis</a:t>
                      </a:r>
                      <a:r>
                        <a:rPr lang="pt-BR" sz="1600" b="0" dirty="0"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pt-BR" sz="1600" b="0" dirty="0" err="1">
                          <a:latin typeface="Cambria" panose="02040503050406030204" pitchFamily="18" charset="0"/>
                        </a:rPr>
                        <a:t>Susy</a:t>
                      </a:r>
                      <a:r>
                        <a:rPr lang="pt-BR" sz="1600" b="0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1600" b="0" dirty="0" err="1">
                          <a:latin typeface="Cambria" panose="02040503050406030204" pitchFamily="18" charset="0"/>
                        </a:rPr>
                        <a:t>Samanda</a:t>
                      </a:r>
                      <a:r>
                        <a:rPr lang="pt-BR" sz="1600" b="0" dirty="0"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pt-BR" sz="1600" b="0" dirty="0" err="1">
                          <a:latin typeface="Cambria" panose="02040503050406030204" pitchFamily="18" charset="0"/>
                        </a:rPr>
                        <a:t>Karem</a:t>
                      </a:r>
                      <a:r>
                        <a:rPr lang="pt-BR" sz="1600" b="0" dirty="0">
                          <a:latin typeface="Cambria" panose="02040503050406030204" pitchFamily="18" charset="0"/>
                        </a:rPr>
                        <a:t> Brandao, </a:t>
                      </a:r>
                      <a:r>
                        <a:rPr lang="pt-BR" sz="1600" b="0" dirty="0" err="1">
                          <a:latin typeface="Cambria" panose="02040503050406030204" pitchFamily="18" charset="0"/>
                        </a:rPr>
                        <a:t>Samirames</a:t>
                      </a:r>
                      <a:r>
                        <a:rPr lang="pt-BR" sz="1600" b="0" dirty="0">
                          <a:latin typeface="Cambria" panose="02040503050406030204" pitchFamily="18" charset="0"/>
                        </a:rPr>
                        <a:t> Fleury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>
                          <a:latin typeface="Cambria" panose="02040503050406030204" pitchFamily="18" charset="0"/>
                        </a:rPr>
                        <a:t>160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998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Ações da DEREC- 2016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1475656" y="1517745"/>
          <a:ext cx="7488832" cy="424656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512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2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971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2400" b="1" baseline="0" dirty="0">
                          <a:solidFill>
                            <a:schemeClr val="tx1"/>
                          </a:solidFill>
                        </a:rPr>
                        <a:t>EVENTOS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4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b="1" dirty="0"/>
                        <a:t>Atividades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Coordenador (a)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b="1" dirty="0"/>
                        <a:t>Participantes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203">
                <a:tc>
                  <a:txBody>
                    <a:bodyPr/>
                    <a:lstStyle/>
                    <a:p>
                      <a:pPr algn="l"/>
                      <a:r>
                        <a:rPr lang="pt-BR" sz="1700" dirty="0">
                          <a:latin typeface="Cambria" panose="02040503050406030204" pitchFamily="18" charset="0"/>
                        </a:rPr>
                        <a:t>I Semana Literária  IFAM-CMDI: Literatura, Arte e Cultura 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latin typeface="Cambria" panose="02040503050406030204" pitchFamily="18" charset="0"/>
                        </a:rPr>
                        <a:t>José Carlos Ferreira Souza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>
                          <a:latin typeface="Cambria" panose="02040503050406030204" pitchFamily="18" charset="0"/>
                        </a:rPr>
                        <a:t>216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0805">
                <a:tc>
                  <a:txBody>
                    <a:bodyPr/>
                    <a:lstStyle/>
                    <a:p>
                      <a:pPr algn="l"/>
                      <a:r>
                        <a:rPr lang="pt-BR" sz="1700" dirty="0">
                          <a:latin typeface="Cambria" panose="02040503050406030204" pitchFamily="18" charset="0"/>
                        </a:rPr>
                        <a:t>2ª Mostra de Extensão 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latin typeface="Cambria" panose="02040503050406030204" pitchFamily="18" charset="0"/>
                        </a:rPr>
                        <a:t>Marcia Maria </a:t>
                      </a:r>
                      <a:r>
                        <a:rPr lang="pt-BR" sz="1600" b="0" dirty="0" err="1">
                          <a:latin typeface="Cambria" panose="02040503050406030204" pitchFamily="18" charset="0"/>
                        </a:rPr>
                        <a:t>Bacovis</a:t>
                      </a:r>
                      <a:endParaRPr lang="pt-BR" sz="1600" b="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>
                          <a:latin typeface="Cambria" panose="02040503050406030204" pitchFamily="18" charset="0"/>
                        </a:rPr>
                        <a:t>919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20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Dia Nacional das Comunicações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Nivaldo Rodrigues e Silva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>
                          <a:latin typeface="Cambria" panose="02040503050406030204" pitchFamily="18" charset="0"/>
                        </a:rPr>
                        <a:t>145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20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Semana do Meio Ambiente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 Lucia Soares Machado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>
                          <a:latin typeface="Cambria" panose="02040503050406030204" pitchFamily="18" charset="0"/>
                        </a:rPr>
                        <a:t>405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463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Ações da DEREC- 2016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1751882" y="1484784"/>
          <a:ext cx="7381328" cy="455647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036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8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6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203"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baseline="0" dirty="0">
                          <a:solidFill>
                            <a:schemeClr val="tx1"/>
                          </a:solidFill>
                        </a:rPr>
                        <a:t>EVENTOS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  <a:p>
                      <a:pPr algn="l" fontAlgn="b"/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/>
                      <a:endParaRPr lang="pt-BR" sz="17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2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b="1" dirty="0"/>
                        <a:t>Atividades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Coordenador (a)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b="1" dirty="0"/>
                        <a:t>Participantes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20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Festa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Julina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2016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Nubia Regina Gomes Xavier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>
                          <a:latin typeface="Cambria" panose="02040503050406030204" pitchFamily="18" charset="0"/>
                        </a:rPr>
                        <a:t>720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20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Aulão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Zumba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Michelle de Lima Queiros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>
                          <a:latin typeface="Cambria" panose="02040503050406030204" pitchFamily="18" charset="0"/>
                        </a:rPr>
                        <a:t>166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20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Outubro Rosa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Karem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Brandão, Karla Brandão , Victor Hugo Xisto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>
                          <a:latin typeface="Cambria" panose="02040503050406030204" pitchFamily="18" charset="0"/>
                        </a:rPr>
                        <a:t>32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20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Dia Nacional Hipertensão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Karem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Brandão, Karla Brandão , Victor Hugo Xisto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>
                          <a:latin typeface="Cambria" panose="02040503050406030204" pitchFamily="18" charset="0"/>
                        </a:rPr>
                        <a:t>31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3252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pt-BR" sz="17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000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/>
              <a:t>www.ifam.edu.br</a:t>
            </a:r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527032" y="1052736"/>
            <a:ext cx="5832648" cy="4604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Avaliação do acompanhamento das Metas do Termo de Acordos e Metas (TAM) e PDI 2014-2018;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II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Avaliação das tratativas de fragilidades encontradas na Avaliação de 2015 (Pontos fracos e ameaças);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III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Apresentação dos Indicadores referentes ao 1º e 2º Semestre de 2016;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IV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Apresentação da Situação das Demandas do PDA2016 por situação (Em andamento, Concluídas, Atendida, Parcialmente atendida Não atendida, Rejeitada e Canceladas).</a:t>
            </a:r>
          </a:p>
        </p:txBody>
      </p:sp>
      <p:pic>
        <p:nvPicPr>
          <p:cNvPr id="1026" name="Picture 2" descr="Resultado de imagem para PAU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76" y="1980548"/>
            <a:ext cx="2328193" cy="205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987824" y="522795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u="sng" dirty="0"/>
              <a:t>TEMAS A SEREM APRESENTADOS</a:t>
            </a:r>
          </a:p>
        </p:txBody>
      </p:sp>
    </p:spTree>
    <p:extLst>
      <p:ext uri="{BB962C8B-B14F-4D97-AF65-F5344CB8AC3E}">
        <p14:creationId xmlns:p14="http://schemas.microsoft.com/office/powerpoint/2010/main" val="26997394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448" y="476672"/>
            <a:ext cx="7429552" cy="648072"/>
          </a:xfrm>
        </p:spPr>
        <p:txBody>
          <a:bodyPr>
            <a:normAutofit fontScale="90000"/>
          </a:bodyPr>
          <a:lstStyle/>
          <a:p>
            <a:r>
              <a:rPr lang="pt-BR" sz="2200" dirty="0"/>
              <a:t>PARTICIPANTES NA MOSTRA DE EXTENSÃO 2016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4" name="Gráfico 3"/>
          <p:cNvGraphicFramePr/>
          <p:nvPr>
            <p:extLst/>
          </p:nvPr>
        </p:nvGraphicFramePr>
        <p:xfrm>
          <a:off x="1519237" y="1340768"/>
          <a:ext cx="7445251" cy="5083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14124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Ações da DEREC- 2016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67544" y="2708342"/>
            <a:ext cx="861774" cy="33843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sz="4400" b="1" dirty="0">
                <a:solidFill>
                  <a:srgbClr val="FF0000"/>
                </a:solidFill>
                <a:latin typeface="Baskerville Old Face" panose="02020602080505020303" pitchFamily="18" charset="0"/>
                <a:cs typeface="Andalus" panose="02020603050405020304" pitchFamily="18" charset="-78"/>
              </a:rPr>
              <a:t>EXTENSÃO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/>
          </p:nvPr>
        </p:nvGraphicFramePr>
        <p:xfrm>
          <a:off x="1691680" y="1196752"/>
          <a:ext cx="7344815" cy="49262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238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8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8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9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2264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CAC</a:t>
                      </a:r>
                      <a:r>
                        <a:rPr lang="pt-BR" sz="2400" b="1" baseline="0" dirty="0">
                          <a:solidFill>
                            <a:schemeClr val="tx1"/>
                          </a:solidFill>
                        </a:rPr>
                        <a:t> – Coordenação de Ações Comunitárias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b="1" dirty="0"/>
                        <a:t>Atividades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b="1" dirty="0"/>
                        <a:t>Quantitativo</a:t>
                      </a:r>
                      <a:r>
                        <a:rPr lang="pt-BR" b="1" baseline="0" dirty="0"/>
                        <a:t> de alunos participantes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b="1" dirty="0"/>
                        <a:t>Quantitativo</a:t>
                      </a:r>
                      <a:r>
                        <a:rPr lang="pt-BR" b="1" baseline="0" dirty="0"/>
                        <a:t> de servidores participantes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b="1" dirty="0"/>
                        <a:t>Externos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latin typeface="Cambria" panose="02040503050406030204" pitchFamily="18" charset="0"/>
                          <a:cs typeface="Calibri" panose="020F0502020204030204" pitchFamily="34" charset="0"/>
                        </a:rPr>
                        <a:t>Atendimento</a:t>
                      </a:r>
                      <a:r>
                        <a:rPr lang="pt-BR" sz="1600" b="0" baseline="0" dirty="0">
                          <a:latin typeface="Cambria" panose="02040503050406030204" pitchFamily="18" charset="0"/>
                          <a:cs typeface="Calibri" panose="020F0502020204030204" pitchFamily="34" charset="0"/>
                        </a:rPr>
                        <a:t> Odontológico de Urgência e Emergência</a:t>
                      </a:r>
                      <a:endParaRPr lang="pt-BR" sz="1600" b="0" dirty="0">
                        <a:latin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7650" algn="l"/>
                        </a:tabLst>
                      </a:pPr>
                      <a:r>
                        <a:rPr lang="pt-BR" sz="17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7650" algn="l"/>
                        </a:tabLst>
                      </a:pPr>
                      <a:r>
                        <a:rPr lang="pt-BR" sz="17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7650" algn="l"/>
                        </a:tabLst>
                      </a:pPr>
                      <a:r>
                        <a:rPr lang="pt-BR" sz="17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 panose="020F0502020204030204" pitchFamily="34" charset="0"/>
                        </a:rPr>
                        <a:t>02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latin typeface="Cambria" panose="02040503050406030204" pitchFamily="18" charset="0"/>
                          <a:cs typeface="Calibri" panose="020F0502020204030204" pitchFamily="34" charset="0"/>
                        </a:rPr>
                        <a:t>Atendimento Setor</a:t>
                      </a:r>
                      <a:r>
                        <a:rPr lang="pt-BR" sz="1600" b="0" baseline="0" dirty="0">
                          <a:latin typeface="Cambria" panose="02040503050406030204" pitchFamily="18" charset="0"/>
                          <a:cs typeface="Calibri" panose="020F0502020204030204" pitchFamily="34" charset="0"/>
                        </a:rPr>
                        <a:t> de Saúde</a:t>
                      </a:r>
                      <a:r>
                        <a:rPr lang="pt-BR" sz="1600" b="0" dirty="0">
                          <a:latin typeface="Cambria" panose="02040503050406030204" pitchFamily="18" charset="0"/>
                          <a:cs typeface="Calibri" panose="020F0502020204030204" pitchFamily="34" charset="0"/>
                        </a:rPr>
                        <a:t> - Urgência e Emergência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>
                          <a:latin typeface="Cambria" panose="02040503050406030204" pitchFamily="18" charset="0"/>
                          <a:cs typeface="Calibri" panose="020F0502020204030204" pitchFamily="34" charset="0"/>
                        </a:rPr>
                        <a:t>289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>
                          <a:latin typeface="Cambria" panose="02040503050406030204" pitchFamily="18" charset="0"/>
                          <a:cs typeface="Calibri" panose="020F0502020204030204" pitchFamily="34" charset="0"/>
                        </a:rPr>
                        <a:t>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>
                          <a:latin typeface="Cambria" panose="02040503050406030204" pitchFamily="18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latin typeface="Cambria" panose="02040503050406030204" pitchFamily="18" charset="0"/>
                          <a:cs typeface="Calibri" panose="020F0502020204030204" pitchFamily="34" charset="0"/>
                        </a:rPr>
                        <a:t>Atendimento nutricionista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 panose="020F0502020204030204" pitchFamily="34" charset="0"/>
                        </a:rPr>
                        <a:t>148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latin typeface="Cambria" panose="02040503050406030204" pitchFamily="18" charset="0"/>
                          <a:cs typeface="Calibri" panose="020F0502020204030204" pitchFamily="34" charset="0"/>
                        </a:rPr>
                        <a:t>Atendimento Serviço Social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700" dirty="0">
                        <a:latin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700" dirty="0">
                        <a:latin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700" dirty="0">
                        <a:latin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5456"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latin typeface="Cambria" panose="02040503050406030204" pitchFamily="18" charset="0"/>
                          <a:cs typeface="Calibri" panose="020F0502020204030204" pitchFamily="34" charset="0"/>
                        </a:rPr>
                        <a:t>Programa</a:t>
                      </a:r>
                      <a:r>
                        <a:rPr lang="pt-BR" sz="1600" b="0" baseline="0" dirty="0">
                          <a:latin typeface="Cambria" panose="02040503050406030204" pitchFamily="18" charset="0"/>
                          <a:cs typeface="Calibri" panose="020F0502020204030204" pitchFamily="34" charset="0"/>
                        </a:rPr>
                        <a:t> “Aluno Colaborador”</a:t>
                      </a:r>
                      <a:endParaRPr lang="pt-BR" sz="1600" b="0" dirty="0">
                        <a:latin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0" dirty="0">
                          <a:latin typeface="Cambria" panose="02040503050406030204" pitchFamily="18" charset="0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0" dirty="0">
                          <a:latin typeface="Cambria" panose="02040503050406030204" pitchFamily="18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0">
                          <a:latin typeface="Cambria" panose="020405030504060302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pt-BR" sz="1700" b="0" dirty="0">
                        <a:latin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7196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43608" y="1988840"/>
            <a:ext cx="6969797" cy="837860"/>
          </a:xfrm>
        </p:spPr>
        <p:txBody>
          <a:bodyPr/>
          <a:lstStyle/>
          <a:p>
            <a:pPr algn="ctr"/>
            <a:r>
              <a:rPr lang="pt-BR" dirty="0"/>
              <a:t>ENSINO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42824" y="2936052"/>
            <a:ext cx="6969797" cy="998653"/>
          </a:xfrm>
        </p:spPr>
        <p:txBody>
          <a:bodyPr/>
          <a:lstStyle/>
          <a:p>
            <a:r>
              <a:rPr lang="pt-BR" dirty="0"/>
              <a:t>-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22</a:t>
            </a:fld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83568" y="2125708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dirty="0"/>
              <a:t>SEMINÁRIO DE ENSINO, PESQUISA E EXTENSÃO</a:t>
            </a:r>
          </a:p>
          <a:p>
            <a:pPr marL="285750" indent="-285750">
              <a:buFontTx/>
              <a:buChar char="-"/>
            </a:pPr>
            <a:r>
              <a:rPr lang="pt-BR" dirty="0"/>
              <a:t>INICIO DA EAD NO CAMPUS</a:t>
            </a:r>
          </a:p>
          <a:p>
            <a:pPr marL="285750" indent="-285750">
              <a:buFontTx/>
              <a:buChar char="-"/>
            </a:pPr>
            <a:r>
              <a:rPr lang="pt-BR" dirty="0"/>
              <a:t>MONITORAMENTO DAS ATIVIDADES</a:t>
            </a:r>
          </a:p>
          <a:p>
            <a:pPr marL="285750" indent="-285750">
              <a:buFontTx/>
              <a:buChar char="-"/>
            </a:pPr>
            <a:r>
              <a:rPr lang="pt-BR" dirty="0"/>
              <a:t>ORGANIZAÇÃO E INTEGRAÇÃO DOS SETORES</a:t>
            </a:r>
          </a:p>
          <a:p>
            <a:pPr marL="285750" indent="-285750">
              <a:buFontTx/>
              <a:buChar char="-"/>
            </a:pPr>
            <a:r>
              <a:rPr lang="pt-BR" dirty="0"/>
              <a:t>PROMOÇÃO DE EVENTOS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pPr marL="285750" indent="-285750">
              <a:buFontTx/>
              <a:buChar char="-"/>
            </a:pPr>
            <a:endParaRPr lang="pt-BR" dirty="0"/>
          </a:p>
          <a:p>
            <a:pPr marL="285750" indent="-285750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56413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5917626" cy="1501426"/>
          </a:xfrm>
        </p:spPr>
        <p:txBody>
          <a:bodyPr/>
          <a:lstStyle/>
          <a:p>
            <a:r>
              <a:rPr lang="pt-BR" dirty="0"/>
              <a:t>PESQUISA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9512" y="2111026"/>
            <a:ext cx="6347714" cy="1570962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30 PCCT</a:t>
            </a:r>
          </a:p>
          <a:p>
            <a:r>
              <a:rPr lang="pt-BR" dirty="0"/>
              <a:t>25 PROJETOS DE INICIAÇÃO CIENTIFICA</a:t>
            </a:r>
          </a:p>
          <a:p>
            <a:r>
              <a:rPr lang="pt-BR" dirty="0"/>
              <a:t>10 ARTIGOS APROVADOS E APRESENTADOS NO CONNEPI</a:t>
            </a:r>
          </a:p>
          <a:p>
            <a:r>
              <a:rPr lang="pt-BR" dirty="0"/>
              <a:t>IMPLANTAÇÃO DA BOLSA AUXILIO A ESTUDANTES DE GRADUAÇÃO E PÓS-GRADUAÇÃO</a:t>
            </a:r>
          </a:p>
          <a:p>
            <a:r>
              <a:rPr lang="pt-BR" dirty="0"/>
              <a:t>UMA POS GRADUAÇÃO LATO SENSU IMPLANTADA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748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/>
              <a:t>www.ifam.edu.br</a:t>
            </a:r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 -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Avaliação do acompanhamento das Metas do Termo de Acordos e Metas (TAM) e PDI;</a:t>
            </a:r>
          </a:p>
        </p:txBody>
      </p:sp>
      <p:pic>
        <p:nvPicPr>
          <p:cNvPr id="5122" name="Picture 2" descr="https://intranet.ufpr.br/sigea/img/acord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8" y="689970"/>
            <a:ext cx="1896145" cy="108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756675"/>
              </p:ext>
            </p:extLst>
          </p:nvPr>
        </p:nvGraphicFramePr>
        <p:xfrm>
          <a:off x="700731" y="1988840"/>
          <a:ext cx="7759700" cy="30963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5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64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83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70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ITEM (TAM)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Acadêmicos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INDICADORES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EXERCÍCIO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04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2016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2015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2014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Índice de Eficiência da Instituição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 32,70%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Índice de Eficácia da Instituição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100" u="none" strike="noStrike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 19,1%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Relação alunos matriculados em relação a força de trabalho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 24,20 %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Percentual de vagas em cursos técnicos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 54,65 %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Percentual de vagas em cursos de formação de Professores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 0 %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Percentual de vagas em cursos PROEJA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6,56 %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652099" y="5282466"/>
            <a:ext cx="78161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As fórmulas para apresentação desses indicadores estão nos itens de 1 a 6 do TAM – Termo de Acordo e </a:t>
            </a:r>
          </a:p>
          <a:p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Metas</a:t>
            </a:r>
            <a:r>
              <a:rPr lang="pt-BR" dirty="0"/>
              <a:t>.</a:t>
            </a:r>
          </a:p>
          <a:p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Os campos que não possuem informação devem estar zerados ou informando que </a:t>
            </a:r>
            <a:r>
              <a:rPr lang="pt-BR" sz="1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NÃO SE APLICA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957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/>
              <a:t>www.ifam.edu.br</a:t>
            </a:r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do acompanhamento das Metas do Termo de Acordos e Metas (TAM) e PDI;</a:t>
            </a:r>
          </a:p>
        </p:txBody>
      </p:sp>
      <p:pic>
        <p:nvPicPr>
          <p:cNvPr id="5122" name="Picture 2" descr="https://intranet.ufpr.br/sigea/img/acord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8" y="689970"/>
            <a:ext cx="1896145" cy="108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542692"/>
              </p:ext>
            </p:extLst>
          </p:nvPr>
        </p:nvGraphicFramePr>
        <p:xfrm>
          <a:off x="457200" y="2060847"/>
          <a:ext cx="8229600" cy="32277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70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3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3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80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ITEM (TAM)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ctr"/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Acadêmicos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INDICADORES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</a:rPr>
                        <a:t>EXERCÍCIO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0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</a:rPr>
                        <a:t>2016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</a:rPr>
                        <a:t>2015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03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7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Programa de melhoria da qualidade da educação básica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Sim  (PNAE</a:t>
                      </a:r>
                      <a:r>
                        <a:rPr lang="pt-BR" sz="10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– Programa Nacional de Alimentação Escolar)</a:t>
                      </a:r>
                      <a:endParaRPr lang="pt-BR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03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Programa de Formação Inicial e continuada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Sim</a:t>
                      </a:r>
                      <a:r>
                        <a:rPr lang="pt-BR" sz="10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( EAD, Mestrado Profissionalizante  e Plano de Capacitação Anual)</a:t>
                      </a:r>
                      <a:endParaRPr lang="pt-BR" sz="1000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03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Oferta de cursos a distância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 Sim</a:t>
                      </a:r>
                      <a:r>
                        <a:rPr lang="pt-BR" sz="1000" u="none" strike="noStrike" baseline="0" dirty="0">
                          <a:effectLst/>
                        </a:rPr>
                        <a:t> (Libras e Formação Pedagógica)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03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Forma de acesso ao ensino </a:t>
                      </a:r>
                      <a:r>
                        <a:rPr lang="pt-BR" sz="1000" u="none" strike="noStrike" dirty="0" err="1">
                          <a:effectLst/>
                        </a:rPr>
                        <a:t>Tecnico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 Processo Seletivo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03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Forma de acesso ao ensino Superior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 Processo Seletivo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03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Forma de Acesso às Licenciaturas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>
                          <a:effectLst/>
                        </a:rPr>
                        <a:t>nao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03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Programas de apoio a estudantes com elevado desempenho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Não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420460" y="5282466"/>
            <a:ext cx="82559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As fórmulas para apresentação desses indicadores estão nos itens de 1 a 6 do TAM – Termo de Acordo e </a:t>
            </a:r>
          </a:p>
          <a:p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Metas</a:t>
            </a:r>
            <a:r>
              <a:rPr lang="pt-BR" dirty="0"/>
              <a:t>.</a:t>
            </a:r>
          </a:p>
          <a:p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Os campos que não possuem informação devem estar zerados ou informando que </a:t>
            </a:r>
            <a:r>
              <a:rPr lang="pt-BR" sz="1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NÃO SE APLICA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153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/>
              <a:t>www.ifam.edu.br</a:t>
            </a:r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do acompanhamento das Metas do Termo de Acordos e Metas (TAM) e PDI;</a:t>
            </a:r>
          </a:p>
        </p:txBody>
      </p:sp>
      <p:pic>
        <p:nvPicPr>
          <p:cNvPr id="5122" name="Picture 2" descr="https://intranet.ufpr.br/sigea/img/acord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8" y="689970"/>
            <a:ext cx="1896145" cy="108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aixaDeTexto 16"/>
          <p:cNvSpPr txBox="1"/>
          <p:nvPr/>
        </p:nvSpPr>
        <p:spPr>
          <a:xfrm>
            <a:off x="420460" y="5282466"/>
            <a:ext cx="82559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As fórmulas para apresentação desses indicadores estão nos itens de 1 a 6 do TAM – Termo de Acordo e </a:t>
            </a:r>
          </a:p>
          <a:p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Metas</a:t>
            </a:r>
            <a:r>
              <a:rPr lang="pt-BR" dirty="0"/>
              <a:t>.</a:t>
            </a:r>
          </a:p>
          <a:p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Os campos que não possuem informação devem estar zerados ou informando que </a:t>
            </a:r>
            <a:r>
              <a:rPr lang="pt-BR" sz="1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NÃO SE APLICA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651781"/>
              </p:ext>
            </p:extLst>
          </p:nvPr>
        </p:nvGraphicFramePr>
        <p:xfrm>
          <a:off x="457200" y="2132856"/>
          <a:ext cx="8229600" cy="2736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70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3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3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20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ITEM (TAM)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Acadêmicos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INDICADORES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</a:rPr>
                        <a:t>EXERCÍCIO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0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</a:rPr>
                        <a:t>2016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</a:rPr>
                        <a:t>2015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03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Pesquisa e Inovação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Sim (PIBIC, PAIC, PIBIC</a:t>
                      </a:r>
                      <a:r>
                        <a:rPr lang="pt-BR" sz="1000" u="none" strike="noStrike" baseline="0" dirty="0">
                          <a:effectLst/>
                        </a:rPr>
                        <a:t> JR</a:t>
                      </a:r>
                      <a:r>
                        <a:rPr lang="pt-BR" sz="1000" u="none" strike="noStrike" dirty="0">
                          <a:effectLst/>
                        </a:rPr>
                        <a:t>)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03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Projetos de Ação Social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Sim (Ação Cidadã, Encontro</a:t>
                      </a:r>
                      <a:r>
                        <a:rPr lang="pt-BR" sz="1000" u="none" strike="noStrike" baseline="0" dirty="0">
                          <a:effectLst/>
                        </a:rPr>
                        <a:t> de Egressos, Amostra Cultural)</a:t>
                      </a:r>
                      <a:endParaRPr lang="pt-BR" sz="1000" u="none" strike="noStrike" dirty="0">
                        <a:effectLst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03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Núcleo de Inovação Tecnológica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03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Progrmas de Ensino, Pesquisa e Extensão Intercampi e Inter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pt-BR" sz="1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03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SIMEC, SISTec e Sistema de Registro de Preços do MEC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err="1">
                          <a:effectLst/>
                        </a:rPr>
                        <a:t>Sistec</a:t>
                      </a:r>
                      <a:r>
                        <a:rPr lang="pt-BR" sz="1000" u="none" strike="noStrike" dirty="0">
                          <a:effectLst/>
                        </a:rPr>
                        <a:t>;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03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SIGA-EPT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b="1" u="none" strike="noStrike" dirty="0">
                          <a:effectLst/>
                        </a:rPr>
                        <a:t>-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198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/>
              <a:t>www.ifam.edu.br</a:t>
            </a:r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II -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Avaliação das 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tratativas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fragilidades encontradas na Avaliação de 2015 (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Pontos fracos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ameaças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434" y="338129"/>
            <a:ext cx="1543254" cy="1855373"/>
          </a:xfrm>
          <a:prstGeom prst="rect">
            <a:avLst/>
          </a:prstGeom>
        </p:spPr>
      </p:pic>
      <p:sp>
        <p:nvSpPr>
          <p:cNvPr id="17" name="Espaço Reservado para Conteúdo 2"/>
          <p:cNvSpPr txBox="1">
            <a:spLocks/>
          </p:cNvSpPr>
          <p:nvPr/>
        </p:nvSpPr>
        <p:spPr>
          <a:xfrm>
            <a:off x="2411759" y="1916831"/>
            <a:ext cx="6048671" cy="42837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b="1"/>
              <a:t>AMEAÇAS</a:t>
            </a:r>
            <a:endParaRPr lang="pt-BR" sz="2000"/>
          </a:p>
          <a:p>
            <a:r>
              <a:rPr lang="pt-BR" sz="2000"/>
              <a:t>Falta de Recursos financeiros </a:t>
            </a:r>
          </a:p>
          <a:p>
            <a:r>
              <a:rPr lang="pt-BR" sz="2000"/>
              <a:t>Crise econômica</a:t>
            </a:r>
          </a:p>
          <a:p>
            <a:r>
              <a:rPr lang="pt-BR" sz="2000"/>
              <a:t>Problemas estruturais do desenvolvimento do curso</a:t>
            </a:r>
          </a:p>
          <a:p>
            <a:r>
              <a:rPr lang="pt-BR" sz="2000"/>
              <a:t>Limite de espaço </a:t>
            </a:r>
          </a:p>
          <a:p>
            <a:r>
              <a:rPr lang="pt-BR" sz="2000"/>
              <a:t>Evasão</a:t>
            </a:r>
          </a:p>
          <a:p>
            <a:endParaRPr lang="pt-BR" sz="2000"/>
          </a:p>
          <a:p>
            <a:r>
              <a:rPr lang="pt-BR" sz="2000" b="1"/>
              <a:t>PONTOS FRACOS:</a:t>
            </a:r>
            <a:endParaRPr lang="pt-BR" sz="2000"/>
          </a:p>
          <a:p>
            <a:r>
              <a:rPr lang="pt-BR" sz="2000"/>
              <a:t>Comunicação</a:t>
            </a:r>
          </a:p>
          <a:p>
            <a:r>
              <a:rPr lang="pt-BR" sz="2000"/>
              <a:t>Segurança</a:t>
            </a:r>
          </a:p>
          <a:p>
            <a:r>
              <a:rPr lang="pt-BR" sz="2000"/>
              <a:t>Laboratórios</a:t>
            </a:r>
          </a:p>
          <a:p>
            <a:r>
              <a:rPr lang="pt-BR" sz="2000"/>
              <a:t>Transparência e divulgação das informações</a:t>
            </a:r>
          </a:p>
          <a:p>
            <a:r>
              <a:rPr lang="pt-BR" sz="2000"/>
              <a:t>Desvalorização dos TAES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4304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/>
              <a:t>www.ifam.edu.br</a:t>
            </a:r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III -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Apresentação dos Indicadores referentes ao 1º Semestre de 2016</a:t>
            </a: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2578" y="1"/>
            <a:ext cx="1371725" cy="2415034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473793"/>
              </p:ext>
            </p:extLst>
          </p:nvPr>
        </p:nvGraphicFramePr>
        <p:xfrm>
          <a:off x="1547663" y="1458432"/>
          <a:ext cx="7056784" cy="47482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0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1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1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1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197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Indicadores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</a:rPr>
                        <a:t>Exercícios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974"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pt-BR" sz="800" b="1" u="none" strike="noStrike" dirty="0">
                          <a:effectLst/>
                        </a:rPr>
                        <a:t> 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</a:rPr>
                        <a:t>2016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2015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2014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974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Acadêmicos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Relação Candidato/Vaga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19,34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9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>
                          <a:effectLst/>
                        </a:rPr>
                        <a:t>Relação Ingressos/Aluno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16,40 %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9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>
                          <a:effectLst/>
                        </a:rPr>
                        <a:t>Relação Concluintes/Aluno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3,60 %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9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Índice de Eficiência Acadêmica – Concluintes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30,94 %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9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>
                          <a:effectLst/>
                        </a:rPr>
                        <a:t>Índice de Retenção do Fluxo Escolar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65,39 %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60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>
                          <a:effectLst/>
                        </a:rPr>
                        <a:t>Relação de Alunos/Docente em Tempo Integral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26,82 %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97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Administrativos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Gastos Correntes por Aluno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2.923,48 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9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Percentual de Gastos com Pessoal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Não se aplica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9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Percentual de Gastos com outros Custeios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73,75%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Percentual de Gastos com Investimentos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26,25%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291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Socioeconômico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Número de Alunos Matriculados por Renda per Capita Familiar (0 – 0,5SM)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29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>
                          <a:effectLst/>
                        </a:rPr>
                        <a:t>Número de Alunos Matriculados por Renda per Capita Familiar (0,5 – 1SM) 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29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>
                          <a:effectLst/>
                        </a:rPr>
                        <a:t>Número de Alunos Matriculados por Renda per Capita Familiar (1 – 1,5SM) 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29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>
                          <a:effectLst/>
                        </a:rPr>
                        <a:t>Número de Alunos Matriculados por Renda per Capita Familiar (1,5 – 2,5SM) 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29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>
                          <a:effectLst/>
                        </a:rPr>
                        <a:t>Número de Alunos Matriculados por Renda per Capita Familiar (2,5 – 3SM) 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845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Gestão de Pessoas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>
                          <a:effectLst/>
                        </a:rPr>
                        <a:t>Índice de Titulação do Corpo Docente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3,57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034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7" y="6237312"/>
            <a:ext cx="8602861" cy="538139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/>
              <a:t>www.ifam.edu.br</a:t>
            </a: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TEMA IV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716040"/>
              </p:ext>
            </p:extLst>
          </p:nvPr>
        </p:nvGraphicFramePr>
        <p:xfrm>
          <a:off x="755576" y="600311"/>
          <a:ext cx="8330290" cy="5851290"/>
        </p:xfrm>
        <a:graphic>
          <a:graphicData uri="http://schemas.openxmlformats.org/drawingml/2006/table">
            <a:tbl>
              <a:tblPr/>
              <a:tblGrid>
                <a:gridCol w="4165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5145">
                  <a:extLst>
                    <a:ext uri="{9D8B030D-6E8A-4147-A177-3AD203B41FA5}">
                      <a16:colId xmlns:a16="http://schemas.microsoft.com/office/drawing/2014/main" val="17575974"/>
                    </a:ext>
                  </a:extLst>
                </a:gridCol>
              </a:tblGrid>
              <a:tr h="249621">
                <a:tc>
                  <a:txBody>
                    <a:bodyPr/>
                    <a:lstStyle/>
                    <a:p>
                      <a:pPr algn="l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6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Orçamento do CMDI (capital)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Valores (R$)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3259669"/>
                  </a:ext>
                </a:extLst>
              </a:tr>
              <a:tr h="24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Ampliação Bloco 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935.758,78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42294"/>
                  </a:ext>
                </a:extLst>
              </a:tr>
              <a:tr h="24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Mobiliário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110.452,00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3734062"/>
                  </a:ext>
                </a:extLst>
              </a:tr>
              <a:tr h="24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 para gabinete odontológico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135340"/>
                  </a:ext>
                </a:extLst>
              </a:tr>
              <a:tr h="24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Ônibus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307551"/>
                  </a:ext>
                </a:extLst>
              </a:tr>
              <a:tr h="249621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1.313.210,78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410667"/>
                  </a:ext>
                </a:extLst>
              </a:tr>
              <a:tr h="249621">
                <a:tc>
                  <a:txBody>
                    <a:bodyPr/>
                    <a:lstStyle/>
                    <a:p>
                      <a:pPr algn="l" fontAlgn="b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635758"/>
                  </a:ext>
                </a:extLst>
              </a:tr>
              <a:tr h="249621">
                <a:tc>
                  <a:txBody>
                    <a:bodyPr/>
                    <a:lstStyle/>
                    <a:p>
                      <a:pPr algn="l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099164"/>
                  </a:ext>
                </a:extLst>
              </a:tr>
              <a:tr h="2496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Emendas Parlamentares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Valores (R$)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7587449"/>
                  </a:ext>
                </a:extLst>
              </a:tr>
              <a:tr h="24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Livros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31.105,32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7571583"/>
                  </a:ext>
                </a:extLst>
              </a:tr>
              <a:tr h="24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Equipamentos para laboratório de indústria e química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134.538,85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1403975"/>
                  </a:ext>
                </a:extLst>
              </a:tr>
              <a:tr h="24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Ferramentas para manutenção predial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637432"/>
                  </a:ext>
                </a:extLst>
              </a:tr>
              <a:tr h="24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Equipamentos para setor de saúde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1.505,16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5715603"/>
                  </a:ext>
                </a:extLst>
              </a:tr>
              <a:tr h="24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Projetores de imagem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50.220,00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068503"/>
                  </a:ext>
                </a:extLst>
              </a:tr>
              <a:tr h="24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Estação de solda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62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Martelete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728,97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70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de som amplificada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1.919,99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70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nobreaks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15.356,88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704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238.120,17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621">
                <a:tc>
                  <a:txBody>
                    <a:bodyPr/>
                    <a:lstStyle/>
                    <a:p>
                      <a:pPr algn="l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6371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899592" y="6420775"/>
            <a:ext cx="4622973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9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206525"/>
              </p:ext>
            </p:extLst>
          </p:nvPr>
        </p:nvGraphicFramePr>
        <p:xfrm>
          <a:off x="1115616" y="116632"/>
          <a:ext cx="7632849" cy="61826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4750">
                  <a:extLst>
                    <a:ext uri="{9D8B030D-6E8A-4147-A177-3AD203B41FA5}">
                      <a16:colId xmlns:a16="http://schemas.microsoft.com/office/drawing/2014/main" val="1022759515"/>
                    </a:ext>
                  </a:extLst>
                </a:gridCol>
                <a:gridCol w="1229897">
                  <a:extLst>
                    <a:ext uri="{9D8B030D-6E8A-4147-A177-3AD203B41FA5}">
                      <a16:colId xmlns:a16="http://schemas.microsoft.com/office/drawing/2014/main" val="2426841024"/>
                    </a:ext>
                  </a:extLst>
                </a:gridCol>
                <a:gridCol w="854821">
                  <a:extLst>
                    <a:ext uri="{9D8B030D-6E8A-4147-A177-3AD203B41FA5}">
                      <a16:colId xmlns:a16="http://schemas.microsoft.com/office/drawing/2014/main" val="2235116132"/>
                    </a:ext>
                  </a:extLst>
                </a:gridCol>
                <a:gridCol w="1831883">
                  <a:extLst>
                    <a:ext uri="{9D8B030D-6E8A-4147-A177-3AD203B41FA5}">
                      <a16:colId xmlns:a16="http://schemas.microsoft.com/office/drawing/2014/main" val="12013744"/>
                    </a:ext>
                  </a:extLst>
                </a:gridCol>
                <a:gridCol w="1408542">
                  <a:extLst>
                    <a:ext uri="{9D8B030D-6E8A-4147-A177-3AD203B41FA5}">
                      <a16:colId xmlns:a16="http://schemas.microsoft.com/office/drawing/2014/main" val="2243678247"/>
                    </a:ext>
                  </a:extLst>
                </a:gridCol>
                <a:gridCol w="1262956">
                  <a:extLst>
                    <a:ext uri="{9D8B030D-6E8A-4147-A177-3AD203B41FA5}">
                      <a16:colId xmlns:a16="http://schemas.microsoft.com/office/drawing/2014/main" val="3002823503"/>
                    </a:ext>
                  </a:extLst>
                </a:gridCol>
              </a:tblGrid>
              <a:tr h="12491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</a:rPr>
                        <a:t>Orçamento Executado (Resumo) -2016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99392044"/>
                  </a:ext>
                </a:extLst>
              </a:tr>
              <a:tr h="235121"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</a:rPr>
                        <a:t>Tipo de Despesa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</a:rPr>
                        <a:t>Elementos de Despesa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>
                          <a:effectLst/>
                        </a:rPr>
                        <a:t>Detalhamento da Despesa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>
                          <a:effectLst/>
                        </a:rPr>
                        <a:t>Descrição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>
                          <a:effectLst/>
                        </a:rPr>
                        <a:t>Valor (R$)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70286373"/>
                  </a:ext>
                </a:extLst>
              </a:tr>
              <a:tr h="235121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>
                          <a:effectLst/>
                        </a:rPr>
                        <a:t>Capital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 dirty="0">
                          <a:effectLst/>
                        </a:rPr>
                        <a:t>449051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>
                          <a:effectLst/>
                        </a:rPr>
                        <a:t>Bloco C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>
                          <a:effectLst/>
                        </a:rPr>
                        <a:t>OBRAS E INSTALACOES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u="none" strike="noStrike">
                          <a:effectLst/>
                        </a:rPr>
                        <a:t>935.758,78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17633331"/>
                  </a:ext>
                </a:extLst>
              </a:tr>
              <a:tr h="587802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>
                          <a:effectLst/>
                        </a:rPr>
                        <a:t>Capital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 dirty="0">
                          <a:effectLst/>
                        </a:rPr>
                        <a:t>449052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 dirty="0">
                          <a:effectLst/>
                        </a:rPr>
                        <a:t>Livros; Nobreaks; Mobília; Aquisição do ônibus; Equipamentos para laboratórios e Setor de Saúde;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>
                          <a:effectLst/>
                        </a:rPr>
                        <a:t>EQUIPAMENTOS E MATERIAL PERMANENTE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u="none" strike="noStrike">
                          <a:effectLst/>
                        </a:rPr>
                        <a:t>615.572,17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71949826"/>
                  </a:ext>
                </a:extLst>
              </a:tr>
              <a:tr h="235121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>
                          <a:effectLst/>
                        </a:rPr>
                        <a:t>Custeio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>
                          <a:effectLst/>
                        </a:rPr>
                        <a:t>339014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>
                          <a:effectLst/>
                        </a:rPr>
                        <a:t>DIARIAS - PESSOAL CIVIL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u="none" strike="noStrike">
                          <a:effectLst/>
                        </a:rPr>
                        <a:t>44.601,29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30913191"/>
                  </a:ext>
                </a:extLst>
              </a:tr>
              <a:tr h="587802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 dirty="0">
                          <a:effectLst/>
                        </a:rPr>
                        <a:t>Custeio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>
                          <a:effectLst/>
                        </a:rPr>
                        <a:t>339018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 dirty="0">
                          <a:effectLst/>
                        </a:rPr>
                        <a:t>Programa </a:t>
                      </a:r>
                      <a:r>
                        <a:rPr lang="pt-BR" sz="800" u="none" strike="noStrike" dirty="0" err="1">
                          <a:effectLst/>
                        </a:rPr>
                        <a:t>Socioassistencial</a:t>
                      </a:r>
                      <a:r>
                        <a:rPr lang="pt-BR" sz="800" u="none" strike="noStrike" dirty="0">
                          <a:effectLst/>
                        </a:rPr>
                        <a:t>; Integrais (fonte 100); Mestrado, Doutorado e Ajuda de Custo dos Alunos; (fonte 112);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>
                          <a:effectLst/>
                        </a:rPr>
                        <a:t>AUXILIO FINANCEIRO A ESTUDANTES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u="none" strike="noStrike">
                          <a:effectLst/>
                        </a:rPr>
                        <a:t>1.162.964,87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37535384"/>
                  </a:ext>
                </a:extLst>
              </a:tr>
              <a:tr h="249828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>
                          <a:effectLst/>
                        </a:rPr>
                        <a:t>Custeio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>
                          <a:effectLst/>
                        </a:rPr>
                        <a:t>339020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 dirty="0">
                          <a:effectLst/>
                        </a:rPr>
                        <a:t>AUXILIO FINANCEIRO A PESQUISADORES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u="none" strike="noStrike">
                          <a:effectLst/>
                        </a:rPr>
                        <a:t>53.319,57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2481944"/>
                  </a:ext>
                </a:extLst>
              </a:tr>
              <a:tr h="587802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>
                          <a:effectLst/>
                        </a:rPr>
                        <a:t>Custeio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>
                          <a:effectLst/>
                        </a:rPr>
                        <a:t>339030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 dirty="0">
                          <a:effectLst/>
                        </a:rPr>
                        <a:t>Material de expediente, Material Elétrico e </a:t>
                      </a:r>
                      <a:r>
                        <a:rPr lang="pt-BR" sz="800" u="none" strike="noStrike" dirty="0" err="1">
                          <a:effectLst/>
                        </a:rPr>
                        <a:t>Hidraulico</a:t>
                      </a:r>
                      <a:r>
                        <a:rPr lang="pt-BR" sz="800" u="none" strike="noStrike" dirty="0">
                          <a:effectLst/>
                        </a:rPr>
                        <a:t>; Combustível; Material Médico-odontológico;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 dirty="0">
                          <a:effectLst/>
                        </a:rPr>
                        <a:t>MATERIAL DE CONSUMO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u="none" strike="noStrike" dirty="0">
                          <a:effectLst/>
                        </a:rPr>
                        <a:t>206.654,71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57092313"/>
                  </a:ext>
                </a:extLst>
              </a:tr>
              <a:tr h="374742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>
                          <a:effectLst/>
                        </a:rPr>
                        <a:t>Custeio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>
                          <a:effectLst/>
                        </a:rPr>
                        <a:t>339032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 dirty="0">
                          <a:effectLst/>
                        </a:rPr>
                        <a:t>Aquisição de Frutas( tangerina, mamão, melancia, banana, abacaxi);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 dirty="0">
                          <a:effectLst/>
                        </a:rPr>
                        <a:t>MERENDA ESCOLAR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u="none" strike="noStrike" dirty="0">
                          <a:effectLst/>
                        </a:rPr>
                        <a:t>56.833,16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35527079"/>
                  </a:ext>
                </a:extLst>
              </a:tr>
              <a:tr h="145733">
                <a:tc>
                  <a:txBody>
                    <a:bodyPr/>
                    <a:lstStyle/>
                    <a:p>
                      <a:pPr algn="ctr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53596821"/>
                  </a:ext>
                </a:extLst>
              </a:tr>
              <a:tr h="1249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</a:rPr>
                        <a:t>ORÇAMENTO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CAPITAL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CUSTEIO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10709915"/>
                  </a:ext>
                </a:extLst>
              </a:tr>
              <a:tr h="1249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</a:rPr>
                        <a:t>Descentralizado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</a:rPr>
                        <a:t>1.105.578,26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3.638.149,74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92328674"/>
                  </a:ext>
                </a:extLst>
              </a:tr>
              <a:tr h="1249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</a:rPr>
                        <a:t>Outras Fontes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</a:rPr>
                        <a:t>Valor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9639618"/>
                  </a:ext>
                </a:extLst>
              </a:tr>
              <a:tr h="249828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>
                          <a:effectLst/>
                        </a:rPr>
                        <a:t>Merenda Escolar (118)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</a:rPr>
                        <a:t>69.580,00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81978276"/>
                  </a:ext>
                </a:extLst>
              </a:tr>
              <a:tr h="249828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 dirty="0">
                          <a:effectLst/>
                        </a:rPr>
                        <a:t>FONTE 100 (PNAE)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 dirty="0">
                          <a:effectLst/>
                        </a:rPr>
                        <a:t>Custeio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>
                          <a:effectLst/>
                        </a:rPr>
                        <a:t>339033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>
                          <a:effectLst/>
                        </a:rPr>
                        <a:t>PASSAGENS E DESPESAS COM LOCOMOCAO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u="none" strike="noStrike" dirty="0">
                          <a:effectLst/>
                        </a:rPr>
                        <a:t>52.704,13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58320270"/>
                  </a:ext>
                </a:extLst>
              </a:tr>
              <a:tr h="489652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 dirty="0">
                          <a:effectLst/>
                        </a:rPr>
                        <a:t>Custeio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 dirty="0">
                          <a:effectLst/>
                        </a:rPr>
                        <a:t>339037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 dirty="0">
                          <a:effectLst/>
                        </a:rPr>
                        <a:t>Limpeza e conservação; Manutenção Predial; Serviços de Motorista; Apoio administrativo; Vigilância; Limpeza da Piscina; Q- acadêmico;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 dirty="0">
                          <a:effectLst/>
                        </a:rPr>
                        <a:t>LOCACAO DE MAO-DE-OBRA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u="none" strike="noStrike" dirty="0">
                          <a:effectLst/>
                        </a:rPr>
                        <a:t>1.348.380,94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88450157"/>
                  </a:ext>
                </a:extLst>
              </a:tr>
              <a:tr h="624570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 dirty="0">
                          <a:effectLst/>
                        </a:rPr>
                        <a:t>Custeio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 dirty="0">
                          <a:effectLst/>
                        </a:rPr>
                        <a:t>339039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 dirty="0">
                          <a:effectLst/>
                        </a:rPr>
                        <a:t>Telefonia Fixa; Energia; Reprográficos; Manutenção Veicular; Refrigeração; Q-acadêmico; Refeição/lanches (fonte 100)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 dirty="0">
                          <a:effectLst/>
                        </a:rPr>
                        <a:t>OUTROS SERVICOS DE TERCEIROS-PESSOA JURIDICA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u="none" strike="noStrike" dirty="0">
                          <a:effectLst/>
                        </a:rPr>
                        <a:t>1.254.231,17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96920671"/>
                  </a:ext>
                </a:extLst>
              </a:tr>
              <a:tr h="320632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 dirty="0">
                          <a:effectLst/>
                        </a:rPr>
                        <a:t>Custeio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 dirty="0">
                          <a:effectLst/>
                        </a:rPr>
                        <a:t>339139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 dirty="0">
                          <a:effectLst/>
                        </a:rPr>
                        <a:t>Imprensa Oficial;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 dirty="0">
                          <a:effectLst/>
                        </a:rPr>
                        <a:t>OUTROS SERV.TERCEIROS-PES.JURID-OP.INTRA-ORC.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u="none" strike="noStrike" dirty="0">
                          <a:effectLst/>
                        </a:rPr>
                        <a:t>4.400,00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06052464"/>
                  </a:ext>
                </a:extLst>
              </a:tr>
              <a:tr h="249828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>
                          <a:effectLst/>
                        </a:rPr>
                        <a:t>Custeio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>
                          <a:effectLst/>
                        </a:rPr>
                        <a:t>339039-48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 dirty="0">
                          <a:effectLst/>
                        </a:rPr>
                        <a:t>6 cursos in </a:t>
                      </a:r>
                      <a:r>
                        <a:rPr lang="pt-BR" sz="800" u="none" strike="noStrike" dirty="0" err="1">
                          <a:effectLst/>
                        </a:rPr>
                        <a:t>company</a:t>
                      </a:r>
                      <a:r>
                        <a:rPr lang="pt-BR" sz="800" u="none" strike="noStrike" dirty="0">
                          <a:effectLst/>
                        </a:rPr>
                        <a:t>; e 40 servidores em cursos individuais;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 dirty="0">
                          <a:effectLst/>
                        </a:rPr>
                        <a:t>CAPACITAÇÃO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u="none" strike="noStrike" dirty="0">
                          <a:effectLst/>
                        </a:rPr>
                        <a:t>142.060,00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81893354"/>
                  </a:ext>
                </a:extLst>
              </a:tr>
              <a:tr h="235121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>
                          <a:effectLst/>
                        </a:rPr>
                        <a:t>Fonte: Tesouro Gerencial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02317396"/>
                  </a:ext>
                </a:extLst>
              </a:tr>
            </a:tbl>
          </a:graphicData>
        </a:graphic>
      </p:graphicFrame>
      <p:grpSp>
        <p:nvGrpSpPr>
          <p:cNvPr id="7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8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32599702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1123</TotalTime>
  <Words>1633</Words>
  <Application>Microsoft Office PowerPoint</Application>
  <PresentationFormat>Apresentação na tela (4:3)</PresentationFormat>
  <Paragraphs>519</Paragraphs>
  <Slides>23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33" baseType="lpstr">
      <vt:lpstr>Andalus</vt:lpstr>
      <vt:lpstr>Arial</vt:lpstr>
      <vt:lpstr>Baskerville Old Face</vt:lpstr>
      <vt:lpstr>Calibri</vt:lpstr>
      <vt:lpstr>Cambria</vt:lpstr>
      <vt:lpstr>Symbol</vt:lpstr>
      <vt:lpstr>Times New Roman</vt:lpstr>
      <vt:lpstr>Trebuchet MS</vt:lpstr>
      <vt:lpstr>Wingdings 3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Ações da DEREC- 2016</vt:lpstr>
      <vt:lpstr>Ações da DEREC- 2016</vt:lpstr>
      <vt:lpstr>Ações da DEREC- 2016</vt:lpstr>
      <vt:lpstr>Ações da DEREC- 2016</vt:lpstr>
      <vt:lpstr>Ações da DEREC- 2016</vt:lpstr>
      <vt:lpstr>Ações da DEREC- 2016</vt:lpstr>
      <vt:lpstr>Ações da DEREC- 2016</vt:lpstr>
      <vt:lpstr>Ações da DEREC- 2016</vt:lpstr>
      <vt:lpstr>Ações da DEREC- 2016</vt:lpstr>
      <vt:lpstr>Ações da DEREC- 2016</vt:lpstr>
      <vt:lpstr>PARTICIPANTES NA MOSTRA DE EXTENSÃO 2016 </vt:lpstr>
      <vt:lpstr>Ações da DEREC- 2016</vt:lpstr>
      <vt:lpstr>ENSINO </vt:lpstr>
      <vt:lpstr>PESQUISA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Erlison Soares Lima</dc:creator>
  <cp:lastModifiedBy>Jose Carlos Nunes de Mello</cp:lastModifiedBy>
  <cp:revision>66</cp:revision>
  <dcterms:created xsi:type="dcterms:W3CDTF">2015-03-03T18:02:17Z</dcterms:created>
  <dcterms:modified xsi:type="dcterms:W3CDTF">2017-02-24T12:49:55Z</dcterms:modified>
</cp:coreProperties>
</file>