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elId0"/>
    <p:sldId id="258" r:id="RelId1"/>
    <p:sldId id="259" r:id="RelId2"/>
    <p:sldId id="260" r:id="RelId3"/>
    <p:sldId id="261" r:id="RelId4"/>
    <p:sldId id="262" r:id="RelId5"/>
    <p:sldId id="263" r:id="RelId6"/>
    <p:sldId id="264" r:id="RelId7"/>
    <p:sldId id="265" r:id="RelId8"/>
    <p:sldId id="266" r:id="RelId9"/>
    <p:sldId id="267" r:id="RelId10"/>
    <p:sldId id="268" r:id="RelId11"/>
    <p:sldId id="269" r:id="RelId12"/>
    <p:sldId id="270" r:id="RelId13"/>
    <p:sldId id="271" r:id="Rel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7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2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presProps.xml" Id="rId3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tableStyles" Target="tableStyles.xml" Id="rId6" /><Relationship Type="http://schemas.openxmlformats.org/officeDocument/2006/relationships/theme" Target="theme/theme1.xml" Id="rId5" /><Relationship Type="http://schemas.openxmlformats.org/officeDocument/2006/relationships/viewProps" Target="viewProps.xml" Id="rId4" /><Relationship Type="http://schemas.openxmlformats.org/officeDocument/2006/relationships/slide" Target="/ppt/slides/slide2.xml" Id="RelId0" /><Relationship Type="http://schemas.openxmlformats.org/officeDocument/2006/relationships/slide" Target="/ppt/slides/slide3.xml" Id="RelId1" /><Relationship Type="http://schemas.openxmlformats.org/officeDocument/2006/relationships/slide" Target="/ppt/slides/slide4.xml" Id="RelId2" /><Relationship Type="http://schemas.openxmlformats.org/officeDocument/2006/relationships/slide" Target="/ppt/slides/slide5.xml" Id="RelId3" /><Relationship Type="http://schemas.openxmlformats.org/officeDocument/2006/relationships/slide" Target="/ppt/slides/slide6.xml" Id="RelId4" /><Relationship Type="http://schemas.openxmlformats.org/officeDocument/2006/relationships/slide" Target="/ppt/slides/slide7.xml" Id="RelId5" /><Relationship Type="http://schemas.openxmlformats.org/officeDocument/2006/relationships/slide" Target="/ppt/slides/slide8.xml" Id="RelId6" /><Relationship Type="http://schemas.openxmlformats.org/officeDocument/2006/relationships/slide" Target="/ppt/slides/slide9.xml" Id="RelId7" /><Relationship Type="http://schemas.openxmlformats.org/officeDocument/2006/relationships/slide" Target="/ppt/slides/slidea.xml" Id="RelId8" /><Relationship Type="http://schemas.openxmlformats.org/officeDocument/2006/relationships/slide" Target="/ppt/slides/slideb.xml" Id="RelId9" /><Relationship Type="http://schemas.openxmlformats.org/officeDocument/2006/relationships/slide" Target="/ppt/slides/slidec.xml" Id="RelId10" /><Relationship Type="http://schemas.openxmlformats.org/officeDocument/2006/relationships/slide" Target="/ppt/slides/slided.xml" Id="RelId11" /><Relationship Type="http://schemas.openxmlformats.org/officeDocument/2006/relationships/slide" Target="/ppt/slides/slidee.xml" Id="RelId12" /><Relationship Type="http://schemas.openxmlformats.org/officeDocument/2006/relationships/slide" Target="/ppt/slides/slidef.xml" Id="RelId13" /><Relationship Type="http://schemas.openxmlformats.org/officeDocument/2006/relationships/slide" Target="/ppt/slides/slide10.xml" Id="RelId14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../media/image1.png" Id="rId2" /><Relationship Type="http://schemas.openxmlformats.org/officeDocument/2006/relationships/slideLayout" Target="../slideLayouts/slideLayout7.xml" Id="rId1" /><Relationship Type="http://schemas.openxmlformats.org/officeDocument/2006/relationships/image" Target="../media/image3.png" Id="rId5" /><Relationship Type="http://schemas.openxmlformats.org/officeDocument/2006/relationships/image" Target="../media/image2.png" Id="rId4" /><Relationship Type="http://schemas.openxmlformats.org/officeDocument/2006/relationships/hyperlink" Target="https://app.powerbi.com/reports/ac51c1e2-fa8e-4ef1-b3ba-3fd418e79720?pbi_source=PowerPoint" TargetMode="External" Id="coverSlideHpLink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db56180d29e84ce4" /><Relationship Type="http://schemas.openxmlformats.org/officeDocument/2006/relationships/hyperlink" Target="https://app.powerbi.com/reports/ac51c1e2-fa8e-4ef1-b3ba-3fd418e79720/ReportSection13?pbi_source=PowerPoint" TargetMode="External" Id="RelId14" /><Relationship Type="http://schemas.openxmlformats.org/officeDocument/2006/relationships/image" Target="/ppt/media/image22.png" Id="imgId2338483_20758376" /><Relationship Type="http://schemas.openxmlformats.org/officeDocument/2006/relationships/image" Target="/ppt/media/image23.png" Id="imgId2338483_20758377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e20ca840940f4474" /><Relationship Type="http://schemas.openxmlformats.org/officeDocument/2006/relationships/hyperlink" Target="https://app.powerbi.com/reports/ac51c1e2-fa8e-4ef1-b3ba-3fd418e79720/ReportSection6?pbi_source=PowerPoint" TargetMode="External" Id="RelId0" /><Relationship Type="http://schemas.openxmlformats.org/officeDocument/2006/relationships/image" Target="/ppt/media/image4.png" Id="imgId2338469_20758334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f7b4b110115848d4" /><Relationship Type="http://schemas.openxmlformats.org/officeDocument/2006/relationships/hyperlink" Target="https://app.powerbi.com/reports/ac51c1e2-fa8e-4ef1-b3ba-3fd418e79720/ReportSection7?pbi_source=PowerPoint" TargetMode="External" Id="Rel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c71d8ca9b4cc4bd5" /><Relationship Type="http://schemas.openxmlformats.org/officeDocument/2006/relationships/hyperlink" Target="https://app.powerbi.com/reports/ac51c1e2-fa8e-4ef1-b3ba-3fd418e79720/ReportSection9?pbi_source=PowerPoint" TargetMode="External" Id="Rel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b80d3a9f6b474de3" /><Relationship Type="http://schemas.openxmlformats.org/officeDocument/2006/relationships/hyperlink" Target="https://app.powerbi.com/reports/ac51c1e2-fa8e-4ef1-b3ba-3fd418e79720/ReportSection8?pbi_source=PowerPoint" TargetMode="External" Id="Rel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286c09e444ad41cd" /><Relationship Type="http://schemas.openxmlformats.org/officeDocument/2006/relationships/hyperlink" Target="https://app.powerbi.com/reports/ac51c1e2-fa8e-4ef1-b3ba-3fd418e79720/ReportSection10?pbi_source=PowerPoint" TargetMode="External" Id="Rel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873e88eae6c04988" /><Relationship Type="http://schemas.openxmlformats.org/officeDocument/2006/relationships/hyperlink" Target="https://app.powerbi.com/reports/ac51c1e2-fa8e-4ef1-b3ba-3fd418e79720/ReportSection11?pbi_source=PowerPoint" TargetMode="External" Id="RelId5" /><Relationship Type="http://schemas.openxmlformats.org/officeDocument/2006/relationships/image" Target="/ppt/media/image5.png" Id="imgId2338474_20758340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ae986a93a1634a21" /><Relationship Type="http://schemas.openxmlformats.org/officeDocument/2006/relationships/hyperlink" Target="https://app.powerbi.com/reports/ac51c1e2-fa8e-4ef1-b3ba-3fd418e79720/ReportSection12?pbi_source=PowerPoint" TargetMode="External" Id="RelId6" /><Relationship Type="http://schemas.openxmlformats.org/officeDocument/2006/relationships/image" Target="/ppt/media/image6.png" Id="imgId2338475_2075834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bd82a4ab2ba143a1" /><Relationship Type="http://schemas.openxmlformats.org/officeDocument/2006/relationships/hyperlink" Target="https://app.powerbi.com/reports/ac51c1e2-fa8e-4ef1-b3ba-3fd418e79720/ReportSection14?pbi_source=PowerPoint" TargetMode="External" Id="RelId7" /><Relationship Type="http://schemas.openxmlformats.org/officeDocument/2006/relationships/image" Target="/ppt/media/image7.png" Id="imgId2338476_20758342" /><Relationship Type="http://schemas.openxmlformats.org/officeDocument/2006/relationships/image" Target="/ppt/media/image8.png" Id="imgId2338476_20758343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af5fa7c26d7947a1" /><Relationship Type="http://schemas.openxmlformats.org/officeDocument/2006/relationships/hyperlink" Target="https://app.powerbi.com/reports/ac51c1e2-fa8e-4ef1-b3ba-3fd418e79720/ReportSection3?pbi_source=PowerPoint" TargetMode="External" Id="RelId8" /><Relationship Type="http://schemas.openxmlformats.org/officeDocument/2006/relationships/image" Target="/ppt/media/image9.png" Id="imgId2338477_20758351" /><Relationship Type="http://schemas.openxmlformats.org/officeDocument/2006/relationships/image" Target="/ppt/media/imagea.png" Id="imgId2338477_20758345" /><Relationship Type="http://schemas.openxmlformats.org/officeDocument/2006/relationships/image" Target="/ppt/media/imageb.png" Id="imgId2338477_20758346" /><Relationship Type="http://schemas.openxmlformats.org/officeDocument/2006/relationships/image" Target="/ppt/media/imagec.png" Id="imgId2338477_20758348" /><Relationship Type="http://schemas.openxmlformats.org/officeDocument/2006/relationships/image" Target="/ppt/media/imaged.png" Id="imgId2338477_20758349" /><Relationship Type="http://schemas.openxmlformats.org/officeDocument/2006/relationships/image" Target="/ppt/media/imagee.png" Id="imgId2338477_20758350" /><Relationship Type="http://schemas.openxmlformats.org/officeDocument/2006/relationships/image" Target="/ppt/media/imagef.png" Id="imgId2338477_20758352" /><Relationship Type="http://schemas.openxmlformats.org/officeDocument/2006/relationships/image" Target="/ppt/media/image10.png" Id="imgId2338477_20758353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9b6950e6b7fe4535" /><Relationship Type="http://schemas.openxmlformats.org/officeDocument/2006/relationships/hyperlink" Target="https://app.powerbi.com/reports/ac51c1e2-fa8e-4ef1-b3ba-3fd418e79720/ReportSection5?pbi_source=PowerPoint" TargetMode="External" Id="RelId9" /><Relationship Type="http://schemas.openxmlformats.org/officeDocument/2006/relationships/image" Target="/ppt/media/image11.png" Id="imgId2338478_20758354" /><Relationship Type="http://schemas.openxmlformats.org/officeDocument/2006/relationships/image" Target="/ppt/media/image12.png" Id="imgId2338478_20758355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562dcd7f28c94394" /><Relationship Type="http://schemas.openxmlformats.org/officeDocument/2006/relationships/hyperlink" Target="https://app.powerbi.com/reports/ac51c1e2-fa8e-4ef1-b3ba-3fd418e79720/ReportSection?pbi_source=PowerPoint" TargetMode="External" Id="RelId10" /><Relationship Type="http://schemas.openxmlformats.org/officeDocument/2006/relationships/image" Target="/ppt/media/image13.png" Id="imgId2338479_20758357" /><Relationship Type="http://schemas.openxmlformats.org/officeDocument/2006/relationships/image" Target="/ppt/media/image14.png" Id="imgId2338479_20758358" /><Relationship Type="http://schemas.openxmlformats.org/officeDocument/2006/relationships/image" Target="/ppt/media/image15.png" Id="imgId2338479_20758359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3ecfa01d5078434b" /><Relationship Type="http://schemas.openxmlformats.org/officeDocument/2006/relationships/hyperlink" Target="https://app.powerbi.com/reports/ac51c1e2-fa8e-4ef1-b3ba-3fd418e79720/ReportSection1?pbi_source=PowerPoint" TargetMode="External" Id="RelId11" /><Relationship Type="http://schemas.openxmlformats.org/officeDocument/2006/relationships/image" Target="/ppt/media/image16.png" Id="imgId2338480_20758361" /><Relationship Type="http://schemas.openxmlformats.org/officeDocument/2006/relationships/image" Target="/ppt/media/image17.png" Id="imgId2338480_20758362" /><Relationship Type="http://schemas.openxmlformats.org/officeDocument/2006/relationships/image" Target="/ppt/media/image18.png" Id="imgId2338480_20758363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51e23c38fbd1446d" /><Relationship Type="http://schemas.openxmlformats.org/officeDocument/2006/relationships/hyperlink" Target="https://app.powerbi.com/reports/ac51c1e2-fa8e-4ef1-b3ba-3fd418e79720/ReportSection4?pbi_source=PowerPoint" TargetMode="External" Id="RelId12" /><Relationship Type="http://schemas.openxmlformats.org/officeDocument/2006/relationships/image" Target="/ppt/media/image19.png" Id="imgId2338481_20758365" /><Relationship Type="http://schemas.openxmlformats.org/officeDocument/2006/relationships/image" Target="/ppt/media/image1a.png" Id="imgId2338481_20758366" /><Relationship Type="http://schemas.openxmlformats.org/officeDocument/2006/relationships/image" Target="/ppt/media/image1b.png" Id="imgId2338481_20758367" /><Relationship Type="http://schemas.openxmlformats.org/officeDocument/2006/relationships/image" Target="/ppt/media/image1c.png" Id="imgId2338481_20758369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3bad08eabb914601" /><Relationship Type="http://schemas.openxmlformats.org/officeDocument/2006/relationships/hyperlink" Target="https://app.powerbi.com/reports/ac51c1e2-fa8e-4ef1-b3ba-3fd418e79720/ReportSection2?pbi_source=PowerPoint" TargetMode="External" Id="RelId13" /><Relationship Type="http://schemas.openxmlformats.org/officeDocument/2006/relationships/image" Target="/ppt/media/image1d.png" Id="imgId2338482_20758375" /><Relationship Type="http://schemas.openxmlformats.org/officeDocument/2006/relationships/image" Target="/ppt/media/image1e.png" Id="imgId2338482_20758370" /><Relationship Type="http://schemas.openxmlformats.org/officeDocument/2006/relationships/image" Target="/ppt/media/image1f.png" Id="imgId2338482_20758371" /><Relationship Type="http://schemas.openxmlformats.org/officeDocument/2006/relationships/image" Target="/ppt/media/image20.png" Id="imgId2338482_20758373" /><Relationship Type="http://schemas.openxmlformats.org/officeDocument/2006/relationships/image" Target="/ppt/media/image21.png" Id="imgId2338482_20758374" /></Relationships>
</file>

<file path=ppt/slides/slide1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10584" y="2982149"/>
            <a:ext cx="6314017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algn="l"/>
            <a:r>
              <a:rPr lang="en-US" dirty="0" smtClean="0">
                <a:solidFill>
                  <a:srgbClr val="F3C910"/>
                </a:solidFill>
              </a:rPr>
              <a:t>Plano de Metas 2017</a:t>
            </a:r>
            <a:endParaRPr lang="en-US" dirty="0">
              <a:solidFill>
                <a:srgbClr val="F3C910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853448" y="3658761"/>
            <a:ext cx="1488017" cy="2534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u="sng" kern="120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  <a:hlinkClick r:id="coverSlideHpLink"/>
              </a:rPr>
              <a:t>View in Power BI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315" y="5823544"/>
            <a:ext cx="217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0" dirty="0" smtClean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t>Downloaded at:</a:t>
            </a:r>
          </a:p>
          <a:p>
            <a:r>
              <a:rPr lang="en-US" sz="900" b="0" i="0" dirty="0" smtClean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rPr>
              <a:t>6/14/2017 2:38 AM UTC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8512" y="5407903"/>
            <a:ext cx="217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t>Last data refresh:</a:t>
            </a:r>
            <a:endParaRPr lang="en-US" sz="900" b="1" i="0" dirty="0" smtClean="0">
              <a:solidFill>
                <a:schemeClr val="bg1"/>
              </a:solidFill>
              <a:latin typeface="Segoe UI Semibold" charset="0"/>
              <a:ea typeface="Segoe UI Semibold" charset="0"/>
              <a:cs typeface="Segoe UI Semibold" charset="0"/>
            </a:endParaRPr>
          </a:p>
          <a:p>
            <a:r>
              <a:rPr lang="en-US" sz="900" dirty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rPr>
              <a:t>6/14/2017 2:36 AM UTC</a:t>
            </a:r>
            <a:endParaRPr lang="en-US" sz="900" b="0" i="0" dirty="0" smtClean="0">
              <a:solidFill>
                <a:schemeClr val="bg1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" y="722376"/>
            <a:ext cx="1490690" cy="2458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96" y="3694176"/>
            <a:ext cx="162027" cy="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">
            <a:hlinkClick xmlns:r="http://schemas.openxmlformats.org/officeDocument/2006/relationships" xmlns:a="http://schemas.openxmlformats.org/drawingml/2006/main" r:id="RelId14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3_20758376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3314700" y="9525"/>
            <a:ext cx="8705850" cy="661035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14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3_20758377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47625" y="0"/>
            <a:ext cx="3238500" cy="9239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</p:spTree>
    <p:clrMapOvr>
      <a:masterClrMapping xmlns:a="http://schemas.openxmlformats.org/drawingml/2006/main"/>
    </p:clrMapOvr>
  </p:cSld>
</p:sld>
</file>

<file path=ppt/slides/slide2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">
            <a:hlinkClick xmlns:r="http://schemas.openxmlformats.org/officeDocument/2006/relationships" xmlns:a="http://schemas.openxmlformats.org/drawingml/2006/main" r:id="RelId0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69_20758334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85725" y="9525"/>
            <a:ext cx="12077700" cy="677227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</p:spTree>
    <p:clrMapOvr>
      <a:masterClrMapping xmlns:a="http://schemas.openxmlformats.org/drawingml/2006/main"/>
    </p:clrMapOvr>
  </p:cSld>
</p:sld>
</file>

<file path=ppt/slides/slide3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960" y="26765"/>
            <a:ext cx="5906928" cy="6590061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900" b="1" i="0" u="none">
                <a:latin typeface="Segoe UI Light"/>
                <a:ea typeface="Segoe UI Light"/>
                <a:cs typeface="Segoe UI Light"/>
              </a:rPr>
              <a:t>INSTITUTO FEDERAL DE EDUCAÇÃO, CIÊNCIA E TECNOLOGIA DO AMAZONAS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900" b="0" i="0" u="none">
                <a:latin typeface="Segoe UI Light"/>
                <a:ea typeface="Segoe UI Light"/>
                <a:cs typeface="Segoe UI Light"/>
              </a:rPr>
              <a:t>Antônio Venâncio Castelo Branco</a:t>
            </a:r>
          </a:p>
          <a:p xmlns:a="http://schemas.openxmlformats.org/drawingml/2006/main">
            <a:pPr algn="ctr"/>
            <a:r>
              <a:rPr sz="900" b="1" i="0" u="none">
                <a:latin typeface="Segoe UI Light"/>
                <a:ea typeface="Segoe UI Light"/>
                <a:cs typeface="Segoe UI Light"/>
              </a:rPr>
              <a:t>Reitor 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>Josiane Faraco de Andrade Rocha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Pró-Reitora de Planejamento e Administração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PROPLAD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Jaime Cavalcante Alves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Pró-Reitor de Desenvolvimento Institucional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PRODIN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Antônio Ribeiro da Costa Neto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Pró-Reitor de Ensino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PROEN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José Pinheiro de Queiroz Neto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Pró-Reitor de Pesquisa, Pós-Graduação e Inovação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PPGI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Sandra Magni Dawrich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Pró-Reitora de Extensão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PROEX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</p:txBody>
      </p:sp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7037" y="53530"/>
            <a:ext cx="6174867" cy="6469475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Diretores Gerais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Maria Stella Nunes de Melo </a:t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 </a:t>
            </a:r>
            <a:r>
              <a:rPr sz="862" b="1" i="0" u="none">
                <a:latin typeface="Segoe UI Light"/>
                <a:ea typeface="Segoe UI Light"/>
                <a:cs typeface="Segoe UI Light"/>
              </a:rPr>
              <a:t>Diretora Geral do Campus Manaus Centro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José Carlos Nunes de Melo 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Manaus Distrito Industrial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Aldenir de Carvalho Caetano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Manaus Zona Leste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Paulo Marreiro dos Santos Junior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Presidente Figueiredo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Leonor Ferreira Neto Toro 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Itacoatiara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Ana Maria Alves Pereira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Avançado de Manacapuru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Elias Brasilino de Souza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São Gabriel da Cachoeira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>Andrea Baima dos Santos Mota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Coari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>Francisco Marcelo Rodrigues Ribeiro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Lábrea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Elias da Silva Souza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Maués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Gutemberg Ferraro Rocha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Parintins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Dirceu da Silva Dacio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Tabatinga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Jorge Nunes Pereira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Humaitá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862" b="0" i="0" u="none">
                <a:latin typeface="Segoe UI Light"/>
                <a:ea typeface="Segoe UI Light"/>
                <a:cs typeface="Segoe UI Light"/>
              </a:rPr>
              <a:t>Aildo da Silva Gama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Tefé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>Adanilton Ribeiro de Andrade</a:t>
            </a:r>
          </a:p>
          <a:p xmlns:a="http://schemas.openxmlformats.org/drawingml/2006/main">
            <a:pPr algn="ctr"/>
            <a:r>
              <a:rPr sz="862" b="1" i="0" u="none">
                <a:latin typeface="Segoe UI Light"/>
                <a:ea typeface="Segoe UI Light"/>
                <a:cs typeface="Segoe UI Light"/>
              </a:rPr>
              <a:t>Diretor Geral do Campus Eirunepé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</p:txBody>
      </p:sp>
    </p:spTree>
    <p:clrMapOvr>
      <a:masterClrMapping xmlns:a="http://schemas.openxmlformats.org/drawingml/2006/main"/>
    </p:clrMapOvr>
  </p:cSld>
</p:sld>
</file>

<file path=ppt/slides/slide4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960" y="26765"/>
            <a:ext cx="12111513" cy="6590061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800" b="1" i="0" u="none">
                <a:latin typeface="Segoe UI Light"/>
                <a:ea typeface="Segoe UI Light"/>
                <a:cs typeface="Segoe UI Light"/>
              </a:rPr>
              <a:t>EQUIPE DE ELABORAÇÃO DO RELATÓRIO DO PLANO DE METAS DO IFAM - 2017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500" b="0" i="0" u="none">
                <a:latin typeface="Segoe UI Light"/>
                <a:ea typeface="Segoe UI Light"/>
                <a:cs typeface="Segoe UI Light"/>
              </a:rPr>
              <a:t>Josiane Faraco de Andrade Rocha</a:t>
            </a:r>
          </a:p>
          <a:p xmlns:a="http://schemas.openxmlformats.org/drawingml/2006/main">
            <a:pPr algn="ctr"/>
            <a:r>
              <a:rPr sz="1500" b="1" i="0" u="none">
                <a:latin typeface="Segoe UI Light"/>
                <a:ea typeface="Segoe UI Light"/>
                <a:cs typeface="Segoe UI Light"/>
              </a:rPr>
              <a:t>Pró-Reitora de Planejamento e Administração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500" b="0" i="0" u="none">
                <a:latin typeface="Segoe UI Light"/>
                <a:ea typeface="Segoe UI Light"/>
                <a:cs typeface="Segoe UI Light"/>
              </a:rPr>
              <a:t>João Luiz Cavalcante Ferreira</a:t>
            </a:r>
          </a:p>
          <a:p xmlns:a="http://schemas.openxmlformats.org/drawingml/2006/main">
            <a:pPr algn="ctr"/>
            <a:r>
              <a:rPr sz="1500" b="1" i="0" u="none">
                <a:latin typeface="Segoe UI Light"/>
                <a:ea typeface="Segoe UI Light"/>
                <a:cs typeface="Segoe UI Light"/>
              </a:rPr>
              <a:t>Diretor de Planejamento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500" b="0" i="0" u="none">
                <a:latin typeface="Segoe UI Light"/>
                <a:ea typeface="Segoe UI Light"/>
                <a:cs typeface="Segoe UI Light"/>
              </a:rPr>
              <a:t>Luciano da Silva Maia</a:t>
            </a:r>
          </a:p>
          <a:p xmlns:a="http://schemas.openxmlformats.org/drawingml/2006/main">
            <a:pPr algn="ctr"/>
            <a:r>
              <a:rPr sz="1500" b="1" i="0" u="none">
                <a:latin typeface="Segoe UI Light"/>
                <a:ea typeface="Segoe UI Light"/>
                <a:cs typeface="Segoe UI Light"/>
              </a:rPr>
              <a:t>Coordenador Geral de Planejamento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</p:txBody>
      </p:sp>
    </p:spTree>
    <p:clrMapOvr>
      <a:masterClrMapping xmlns:a="http://schemas.openxmlformats.org/drawingml/2006/main"/>
    </p:clrMapOvr>
  </p:cSld>
</p:sld>
</file>

<file path=ppt/slides/slide5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960" y="26765"/>
            <a:ext cx="12111513" cy="6590061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1050" b="1" i="0" u="none">
                <a:latin typeface="Segoe UI Light"/>
                <a:ea typeface="Segoe UI Light"/>
                <a:cs typeface="Segoe UI Light"/>
              </a:rPr>
              <a:t>APRESENTAÇÃO 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400" b="1" i="0" u="none">
                <a:latin typeface="Segoe UI Light"/>
                <a:ea typeface="Segoe UI Light"/>
                <a:cs typeface="Segoe UI Light"/>
              </a:rPr>
              <a:t>           </a:t>
            </a:r>
            <a:r>
              <a:rPr sz="1500" b="0" i="0" u="none">
                <a:latin typeface="Segoe UI Light"/>
                <a:ea typeface="Segoe UI Light"/>
                <a:cs typeface="Segoe UI Light"/>
              </a:rPr>
              <a:t>Este documento foi elaborado pela Pró-Reitoria de Planejamento e Administração, através da sua Diretoria de Planejamento, com a finalidade de compilar em um único documento, as ações estratégicas a serem desenvolvidas, no ano de 2017, foi elaborado de forma participativa, visando o fortalecimento do papel do IFAM, difundindo informações de caráter público, as quais devem ser internalizadas e servir como ferramenta para que a instituição possa informar a todos, como ocorre o processo, pelo qual serve à sociedade.</a:t>
            </a:r>
          </a:p>
          <a:p xmlns:a="http://schemas.openxmlformats.org/drawingml/2006/main">
            <a:pPr algn="ctr"/>
            <a:r>
              <a:rPr sz="1500" b="0" i="0" u="none">
                <a:latin typeface="Segoe UI Light"/>
                <a:ea typeface="Segoe UI Light"/>
                <a:cs typeface="Segoe UI Light"/>
              </a:rPr>
              <a:t>	                            </a:t>
            </a:r>
          </a:p>
          <a:p xmlns:a="http://schemas.openxmlformats.org/drawingml/2006/main">
            <a:pPr algn="ctr"/>
            <a:r>
              <a:rPr sz="1500" b="0" i="0" u="none">
                <a:latin typeface="Segoe UI Light"/>
                <a:ea typeface="Segoe UI Light"/>
                <a:cs typeface="Segoe UI Light"/>
              </a:rPr>
              <a:t>          Este Plano está organizado em tópicos, os quais, embora distintos, estão articulados no sentido de que fundamentos teórico-práticos, análises situacionais, estejam norteados por concepções Educacionais, à medida que pensa a formação humana holística e mecanismos de transparência, impulsionados pelas dimensões: ética, ambiental, política e social.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500" b="1" i="0" u="none">
                <a:latin typeface="Segoe UI Light"/>
                <a:ea typeface="Segoe UI Light"/>
                <a:cs typeface="Segoe UI Light"/>
              </a:rPr>
              <a:t>	     </a:t>
            </a:r>
            <a:r>
              <a:rPr sz="1500" b="0" i="0" u="none">
                <a:latin typeface="Segoe UI Light"/>
                <a:ea typeface="Segoe UI Light"/>
                <a:cs typeface="Segoe UI Light"/>
              </a:rPr>
              <a:t>O documento apresenta no seu bojo os planos de desenvolvimento anual, das cinco Pró-Reitorias, Auditoria Geral, Gabinete da Reitoria, Diretoria Executiva e Diretorias Gerais dos Campi, para o Exercício de 2017, que buscam coerência entre ação-reflexão-ação, com base nos Objetivos Estratégicos, definidos no Plano Estratégico Institucional-PEI, sem ferir-lhes a autonomia, envolvendo primordialmente a decisão política e a ação técnica.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500" b="1" i="0" u="none">
                <a:latin typeface="Segoe UI Light"/>
                <a:ea typeface="Segoe UI Light"/>
                <a:cs typeface="Segoe UI Light"/>
              </a:rPr>
              <a:t>	    </a:t>
            </a:r>
            <a:r>
              <a:rPr sz="1500" b="0" i="0" u="none">
                <a:latin typeface="Segoe UI Light"/>
                <a:ea typeface="Segoe UI Light"/>
                <a:cs typeface="Segoe UI Light"/>
              </a:rPr>
              <a:t>Enfim, atuar de forma planejada é o modo mais eficaz para alcançar os objetivos é fator primordial para sequência dos compromissos e cumprimento das atividades especifica para o desenvolvimento.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1" i="0" u="none">
                <a:latin typeface="Segoe UI Light"/>
                <a:ea typeface="Segoe UI Light"/>
                <a:cs typeface="Segoe UI Light"/>
              </a:rPr>
              <a:t>	</a:t>
            </a:r>
            <a:r>
              <a:rPr sz="900" b="0" i="0" u="none">
                <a:latin typeface="Segoe UI Light"/>
                <a:ea typeface="Segoe UI Light"/>
                <a:cs typeface="Segoe UI Light"/>
              </a:rPr>
              <a:t>Para simplificar, Max Gehringer afirma que</a:t>
            </a:r>
          </a:p>
          <a:p xmlns:a="http://schemas.openxmlformats.org/drawingml/2006/main">
            <a:pPr algn="ctr"/>
            <a:r>
              <a:rPr sz="900" b="0" i="0" u="none">
                <a:latin typeface="Segoe UI Light"/>
                <a:ea typeface="Segoe UI Light"/>
                <a:cs typeface="Segoe UI Light"/>
              </a:rPr>
              <a:t> “</a:t>
            </a:r>
            <a:r>
              <a:rPr sz="900" b="1" i="1" u="none">
                <a:latin typeface="Segoe UI Light"/>
                <a:ea typeface="Segoe UI Light"/>
                <a:cs typeface="Segoe UI Light"/>
              </a:rPr>
              <a:t>todo </a:t>
            </a:r>
            <a:r>
              <a:rPr sz="1050" b="1" i="1" u="none">
                <a:latin typeface="Segoe UI Light"/>
                <a:ea typeface="Segoe UI Light"/>
                <a:cs typeface="Segoe UI Light"/>
              </a:rPr>
              <a:t>planejamento precisa de pessoas proativas, pessoas com ação, que não precisem</a:t>
            </a:r>
          </a:p>
          <a:p xmlns:a="http://schemas.openxmlformats.org/drawingml/2006/main">
            <a:pPr algn="ctr"/>
            <a:r>
              <a:rPr sz="1050" b="1" i="1" u="none">
                <a:latin typeface="Segoe UI Light"/>
                <a:ea typeface="Segoe UI Light"/>
                <a:cs typeface="Segoe UI Light"/>
              </a:rPr>
              <a:t>de superiores para mandar fazer, mas sim já possuam atitudes de fazer. Não</a:t>
            </a:r>
          </a:p>
          <a:p xmlns:a="http://schemas.openxmlformats.org/drawingml/2006/main">
            <a:pPr algn="ctr"/>
            <a:r>
              <a:rPr sz="1050" b="1" i="1" u="none">
                <a:latin typeface="Segoe UI Light"/>
                <a:ea typeface="Segoe UI Light"/>
                <a:cs typeface="Segoe UI Light"/>
              </a:rPr>
              <a:t>existe trabalho planejado e executado sozinho</a:t>
            </a:r>
            <a:r>
              <a:rPr sz="900" b="0" i="0" u="none">
                <a:latin typeface="Segoe UI Light"/>
                <a:ea typeface="Segoe UI Light"/>
                <a:cs typeface="Segoe UI Light"/>
              </a:rPr>
              <a:t>”.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</p:txBody>
      </p:sp>
    </p:spTree>
    <p:clrMapOvr>
      <a:masterClrMapping xmlns:a="http://schemas.openxmlformats.org/drawingml/2006/main"/>
    </p:clrMapOvr>
  </p:cSld>
</p:sld>
</file>

<file path=ppt/slides/slide6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960" y="26765"/>
            <a:ext cx="12111513" cy="6590061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900" b="1" i="0" u="none">
                <a:latin typeface="Segoe UI Light"/>
                <a:ea typeface="Segoe UI Light"/>
                <a:cs typeface="Segoe UI Light"/>
              </a:rPr>
              <a:t>OBJETIVOS ESTRATÉGICOS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500" b="1" i="0" u="none">
                <a:latin typeface="Segoe UI Light"/>
                <a:ea typeface="Segoe UI Light"/>
                <a:cs typeface="Segoe UI Light"/>
              </a:rPr>
              <a:t>	         </a:t>
            </a:r>
            <a:r>
              <a:rPr sz="1500" b="0" i="0" u="none">
                <a:latin typeface="Segoe UI Light"/>
                <a:ea typeface="Segoe UI Light"/>
                <a:cs typeface="Segoe UI Light"/>
              </a:rPr>
              <a:t>Os Objetivos Estratégicos do IFAM fazem parte de um conjunto de atividades técnicas conhecido como Planejamento  Estratégico. Este tem como finalidade apontar o futuro a ser construído pela instituição, a partir de 04 (quatro) perspectivas  e 29 (vinte e nove) objetivos: 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500" b="0" i="0" u="none">
                <a:latin typeface="Segoe UI Light"/>
                <a:ea typeface="Segoe UI Light"/>
                <a:cs typeface="Segoe UI Light"/>
              </a:rPr>
              <a:t>           A seguir será apresentado o mapa estratégico do IFAM, procura-se mostrar que, como Instituição Pública, o IFAM busca atender a sociedade, representada por seus alunos, professores e servidores técnicos administrativos. Estabelece também sua missão , visão e Valores. Para cumprir sua missão são apresentadas as perspectivas seus respectivos Objetivos Estratégicos. </a:t>
            </a:r>
          </a:p>
          <a:p xmlns:a="http://schemas.openxmlformats.org/drawingml/2006/main">
            <a:pPr algn="ctr"/>
            <a:r>
              <a:rPr sz="1050" b="0" i="0" u="none">
                <a:latin typeface="Segoe UI Light"/>
                <a:ea typeface="Segoe UI Light"/>
                <a:cs typeface="Segoe UI Light"/>
              </a:rPr>
              <a:t/>
            </a:r>
          </a:p>
          <a:p xmlns:a="http://schemas.openxmlformats.org/drawingml/2006/main">
            <a:pPr algn="ctr"/>
            <a:r>
              <a:rPr sz="1500" b="0" i="0" u="none">
                <a:latin typeface="Segoe UI Light"/>
                <a:ea typeface="Segoe UI Light"/>
                <a:cs typeface="Segoe UI Light"/>
              </a:rPr>
              <a:t>           O Mapa também mostra que a eficiência acadêmica tem como base de sustentação as pessoas, infraestrutura e eficiência gerencial, estes aportados pela perspectiva orçamentária e financeira.</a:t>
            </a:r>
          </a:p>
        </p:txBody>
      </p:sp>
    </p:spTree>
    <p:clrMapOvr>
      <a:masterClrMapping xmlns:a="http://schemas.openxmlformats.org/drawingml/2006/main"/>
    </p:clrMapOvr>
  </p:cSld>
</p:sld>
</file>

<file path=ppt/slides/slide7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">
            <a:hlinkClick xmlns:r="http://schemas.openxmlformats.org/officeDocument/2006/relationships" xmlns:a="http://schemas.openxmlformats.org/drawingml/2006/main" r:id="RelId5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4_20758340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876300" y="47625"/>
            <a:ext cx="10629900" cy="664845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</p:spTree>
    <p:clrMapOvr>
      <a:masterClrMapping xmlns:a="http://schemas.openxmlformats.org/drawingml/2006/main"/>
    </p:clrMapOvr>
  </p:cSld>
</p:sld>
</file>

<file path=ppt/slides/slide8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">
            <a:hlinkClick xmlns:r="http://schemas.openxmlformats.org/officeDocument/2006/relationships" xmlns:a="http://schemas.openxmlformats.org/drawingml/2006/main" r:id="RelId6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5_20758341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85725" y="180975"/>
            <a:ext cx="12011025" cy="66389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</p:spTree>
    <p:clrMapOvr>
      <a:masterClrMapping xmlns:a="http://schemas.openxmlformats.org/drawingml/2006/main"/>
    </p:clrMapOvr>
  </p:cSld>
</p:sld>
</file>

<file path=ppt/slides/slide9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">
            <a:hlinkClick xmlns:r="http://schemas.openxmlformats.org/officeDocument/2006/relationships" xmlns:a="http://schemas.openxmlformats.org/drawingml/2006/main" r:id="RelId7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6_20758342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3648075" y="19050"/>
            <a:ext cx="8496300" cy="68294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7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6_20758343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47625" y="0"/>
            <a:ext cx="2971800" cy="76200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81273" y="1768030"/>
            <a:ext cx="1741265" cy="361569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1050" b="1" i="0" u="none">
                <a:latin typeface="Segoe UI Light"/>
                <a:ea typeface="Segoe UI Light"/>
                <a:cs typeface="Segoe UI Light"/>
              </a:rPr>
              <a:t>PLANO DE METAS 2017</a:t>
            </a:r>
          </a:p>
        </p:txBody>
      </p:sp>
    </p:spTree>
    <p:clrMapOvr>
      <a:masterClrMapping xmlns:a="http://schemas.openxmlformats.org/drawingml/2006/main"/>
    </p:clrMapOvr>
  </p:cSld>
</p:sld>
</file>

<file path=ppt/slides/slidea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">
            <a:hlinkClick xmlns:r="http://schemas.openxmlformats.org/officeDocument/2006/relationships" xmlns:a="http://schemas.openxmlformats.org/drawingml/2006/main" r:id="RelId8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7_20758351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0" y="4286250"/>
            <a:ext cx="12134850" cy="224790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8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7_20758345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76200" y="1257300"/>
            <a:ext cx="8782050" cy="251460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8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7_20758346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47625" y="0"/>
            <a:ext cx="3009900" cy="9239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54787" y="508920"/>
            <a:ext cx="1754600" cy="361569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1050" b="1" i="0" u="none">
                <a:latin typeface="Segoe UI Light"/>
                <a:ea typeface="Segoe UI Light"/>
                <a:cs typeface="Segoe UI Light"/>
              </a:rPr>
              <a:t>PLANO DE METAS 2017</a:t>
            </a:r>
          </a:p>
        </p:txBody>
      </p:sp>
      <p:pic>
        <p:nvPicPr>
          <p:cNvPr id="3" name="Picture">
            <a:hlinkClick xmlns:r="http://schemas.openxmlformats.org/officeDocument/2006/relationships" xmlns:a="http://schemas.openxmlformats.org/drawingml/2006/main" r:id="RelId8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7_20758348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9039225" y="219075"/>
            <a:ext cx="3009900" cy="6953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8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7_20758349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6267450" y="238125"/>
            <a:ext cx="1819275" cy="6953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8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7_20758350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4991100" y="219075"/>
            <a:ext cx="1200150" cy="6953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8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7_20758352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9039225" y="3133725"/>
            <a:ext cx="2857500" cy="76200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8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7_20758353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9077325" y="1371600"/>
            <a:ext cx="2847975" cy="132397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</p:spTree>
    <p:clrMapOvr>
      <a:masterClrMapping xmlns:a="http://schemas.openxmlformats.org/drawingml/2006/main"/>
    </p:clrMapOvr>
  </p:cSld>
</p:sld>
</file>

<file path=ppt/slides/slideb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">
            <a:hlinkClick xmlns:r="http://schemas.openxmlformats.org/officeDocument/2006/relationships" xmlns:a="http://schemas.openxmlformats.org/drawingml/2006/main" r:id="RelId9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8_20758354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209550" y="1400175"/>
            <a:ext cx="11258550" cy="544830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9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8_20758355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47625" y="0"/>
            <a:ext cx="3933825" cy="113347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45077" y="267843"/>
            <a:ext cx="1741265" cy="361569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1050" b="1" i="0" u="none">
                <a:latin typeface="Segoe UI Light"/>
                <a:ea typeface="Segoe UI Light"/>
                <a:cs typeface="Segoe UI Light"/>
              </a:rPr>
              <a:t>PLANO DE METAS 2017</a:t>
            </a:r>
          </a:p>
        </p:txBody>
      </p:sp>
    </p:spTree>
    <p:clrMapOvr>
      <a:masterClrMapping xmlns:a="http://schemas.openxmlformats.org/drawingml/2006/main"/>
    </p:clrMapOvr>
  </p:cSld>
</p:sld>
</file>

<file path=ppt/slides/slidec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">
            <a:hlinkClick xmlns:r="http://schemas.openxmlformats.org/officeDocument/2006/relationships" xmlns:a="http://schemas.openxmlformats.org/drawingml/2006/main" r:id="RelId10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9_20758357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7524750" y="19050"/>
            <a:ext cx="4629150" cy="68294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10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9_20758358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209550" y="1571625"/>
            <a:ext cx="6315075" cy="527685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10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79_20758359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47625" y="0"/>
            <a:ext cx="4352925" cy="113347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45077" y="267843"/>
            <a:ext cx="3094101" cy="361569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1050" b="1" i="0" u="none">
                <a:latin typeface="Segoe UI Light"/>
                <a:ea typeface="Segoe UI Light"/>
                <a:cs typeface="Segoe UI Light"/>
              </a:rPr>
              <a:t>PLANO DE METAS 2017</a:t>
            </a:r>
          </a:p>
        </p:txBody>
      </p:sp>
    </p:spTree>
    <p:clrMapOvr>
      <a:masterClrMapping xmlns:a="http://schemas.openxmlformats.org/drawingml/2006/main"/>
    </p:clrMapOvr>
  </p:cSld>
</p:sld>
</file>

<file path=ppt/slides/slided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">
            <a:hlinkClick xmlns:r="http://schemas.openxmlformats.org/officeDocument/2006/relationships" xmlns:a="http://schemas.openxmlformats.org/drawingml/2006/main" r:id="RelId11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0_20758361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7991475" y="19050"/>
            <a:ext cx="4162425" cy="68294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11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0_20758362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114300" y="1238250"/>
            <a:ext cx="7029450" cy="56102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11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0_20758363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47625" y="0"/>
            <a:ext cx="4352925" cy="9239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45077" y="267843"/>
            <a:ext cx="3094101" cy="361569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1050" b="1" i="0" u="none">
                <a:latin typeface="Segoe UI Light"/>
                <a:ea typeface="Segoe UI Light"/>
                <a:cs typeface="Segoe UI Light"/>
              </a:rPr>
              <a:t>PLANO DE METAS 2017</a:t>
            </a:r>
          </a:p>
        </p:txBody>
      </p:sp>
    </p:spTree>
    <p:clrMapOvr>
      <a:masterClrMapping xmlns:a="http://schemas.openxmlformats.org/drawingml/2006/main"/>
    </p:clrMapOvr>
  </p:cSld>
</p:sld>
</file>

<file path=ppt/slides/slidee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">
            <a:hlinkClick xmlns:r="http://schemas.openxmlformats.org/officeDocument/2006/relationships" xmlns:a="http://schemas.openxmlformats.org/drawingml/2006/main" r:id="RelId12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1_20758365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7524750" y="19050"/>
            <a:ext cx="4629150" cy="68294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12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1_20758366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209550" y="1571625"/>
            <a:ext cx="6315075" cy="527685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12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1_20758367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47625" y="0"/>
            <a:ext cx="3933825" cy="113347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045077" y="267843"/>
            <a:ext cx="1741265" cy="361569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1050" b="1" i="0" u="none">
                <a:latin typeface="Segoe UI Light"/>
                <a:ea typeface="Segoe UI Light"/>
                <a:cs typeface="Segoe UI Light"/>
              </a:rPr>
              <a:t>PLANO DE METAS 2017</a:t>
            </a:r>
          </a:p>
        </p:txBody>
      </p:sp>
      <p:pic>
        <p:nvPicPr>
          <p:cNvPr id="3" name="Picture">
            <a:hlinkClick xmlns:r="http://schemas.openxmlformats.org/officeDocument/2006/relationships" xmlns:a="http://schemas.openxmlformats.org/drawingml/2006/main" r:id="RelId12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1_20758369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5638800" y="180975"/>
            <a:ext cx="1724025" cy="5810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</p:spTree>
    <p:clrMapOvr>
      <a:masterClrMapping xmlns:a="http://schemas.openxmlformats.org/drawingml/2006/main"/>
    </p:clrMapOvr>
  </p:cSld>
</p:sld>
</file>

<file path=ppt/slides/slidef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">
            <a:hlinkClick xmlns:r="http://schemas.openxmlformats.org/officeDocument/2006/relationships" xmlns:a="http://schemas.openxmlformats.org/drawingml/2006/main" r:id="RelId13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2_20758375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6429375" y="1238250"/>
            <a:ext cx="5429250" cy="558165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13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2_20758370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66675" y="1981200"/>
            <a:ext cx="6115050" cy="457200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13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2_20758371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47625" y="0"/>
            <a:ext cx="4352925" cy="923925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sp>
        <p:nvSpPr>
          <p:cNvPr id="2" name="Textbox"/>
          <p:cNvSpPr txBox="1"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9116" y="1232249"/>
            <a:ext cx="3094101" cy="361569"/>
          </a:xfrm>
          <a:prstGeom xmlns:a="http://schemas.openxmlformats.org/drawingml/2006/main" prst="rect"/>
          <a:noFill xmlns:a="http://schemas.openxmlformats.org/drawingml/2006/main"/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ctr"/>
            <a:r>
              <a:rPr sz="1050" b="1" i="0" u="none">
                <a:latin typeface="Segoe UI Light"/>
                <a:ea typeface="Segoe UI Light"/>
                <a:cs typeface="Segoe UI Light"/>
              </a:rPr>
              <a:t>PLANO DE METAS 2017</a:t>
            </a:r>
          </a:p>
        </p:txBody>
      </p:sp>
      <p:pic>
        <p:nvPicPr>
          <p:cNvPr id="3" name="Picture">
            <a:hlinkClick xmlns:r="http://schemas.openxmlformats.org/officeDocument/2006/relationships" xmlns:a="http://schemas.openxmlformats.org/drawingml/2006/main" r:id="RelId13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2_20758373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7143750" y="114300"/>
            <a:ext cx="4800600" cy="74295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  <p:pic>
        <p:nvPicPr>
          <p:cNvPr id="3" name="Picture">
            <a:hlinkClick xmlns:r="http://schemas.openxmlformats.org/officeDocument/2006/relationships" xmlns:a="http://schemas.openxmlformats.org/drawingml/2006/main" r:id="RelId13"/>
          </p:cNvPr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imgId2338482_20758374"/>
          <a:stretch xmlns:a="http://schemas.openxmlformats.org/drawingml/2006/main">
            <a:fillRect/>
          </a:stretch>
        </p:blipFill>
        <p:spPr>
          <a:xfrm xmlns:a="http://schemas.openxmlformats.org/drawingml/2006/main">
            <a:off x="5295900" y="76200"/>
            <a:ext cx="1600200" cy="838200"/>
          </a:xfrm>
          <a:prstGeom xmlns:a="http://schemas.openxmlformats.org/drawingml/2006/main" prst="rect">
            <a:avLst/>
          </a:prstGeom>
          <a:noFill xmlns:a="http://schemas.openxmlformats.org/drawingml/2006/main"/>
        </p:spPr>
      </p:pic>
    </p:spTree>
    <p:clrMapOvr>
      <a:masterClrMapping xmlns:a="http://schemas.openxmlformats.org/drawingml/2006/main"/>
    </p:clrMapOvr>
  </p:cSld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Segoe UI</vt:lpstr>
      <vt:lpstr>Segoe UI Light</vt:lpstr>
      <vt:lpstr>Segoe UI Semibold</vt:lpstr>
      <vt:lpstr>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revision>2</cp:revision>
  <dcterms:created xsi:type="dcterms:W3CDTF">2016-09-04T11:54:55Z</dcterms:created>
  <dcterms:modified xsi:type="dcterms:W3CDTF">2016-09-04T11:56:03Z</dcterms:modified>
</cp:coreProperties>
</file>