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4" r:id="rId10"/>
    <p:sldId id="265" r:id="rId11"/>
    <p:sldId id="266" r:id="rId12"/>
    <p:sldId id="267" r:id="rId13"/>
    <p:sldId id="268" r:id="rId14"/>
    <p:sldId id="269" r:id="rId15"/>
    <p:sldId id="285" r:id="rId16"/>
    <p:sldId id="270" r:id="rId17"/>
    <p:sldId id="271" r:id="rId18"/>
    <p:sldId id="272" r:id="rId19"/>
    <p:sldId id="273" r:id="rId20"/>
    <p:sldId id="274" r:id="rId21"/>
    <p:sldId id="286" r:id="rId22"/>
    <p:sldId id="275" r:id="rId23"/>
    <p:sldId id="276" r:id="rId24"/>
    <p:sldId id="277" r:id="rId25"/>
    <p:sldId id="278" r:id="rId26"/>
    <p:sldId id="279" r:id="rId27"/>
    <p:sldId id="287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7"/>
    <p:restoredTop sz="94674"/>
  </p:normalViewPr>
  <p:slideViewPr>
    <p:cSldViewPr snapToGrid="0" snapToObjects="1">
      <p:cViewPr>
        <p:scale>
          <a:sx n="87" d="100"/>
          <a:sy n="87" d="100"/>
        </p:scale>
        <p:origin x="-1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12/16/2017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pp.powerbi.com/reports/e0b0ea8c-42aa-48d5-9810-0a2d24d52b85/ReportSection?pbi_source=PowerPoint" TargetMode="Externa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pp.powerbi.com/reports/e0b0ea8c-42aa-48d5-9810-0a2d24d52b85/ReportSection8?pbi_source=PowerPoint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app.powerbi.com/reports/e0b0ea8c-42aa-48d5-9810-0a2d24d52b85/ReportSection9?pbi_source=PowerPoint" TargetMode="Externa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app.powerbi.com/reports/e0b0ea8c-42aa-48d5-9810-0a2d24d52b85/ReportSection10?pbi_source=PowerPoint" TargetMode="Externa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app.powerbi.com/reports/e0b0ea8c-42aa-48d5-9810-0a2d24d52b85/ReportSection11?pbi_source=PowerPoint" TargetMode="Externa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app.powerbi.com/reports/e0b0ea8c-42aa-48d5-9810-0a2d24d52b85/ReportSection12?pbi_source=PowerPoint" TargetMode="Externa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pp.powerbi.com/reports/483489e6-c935-4189-8b3a-41c16a9f02b5/ReportSection13?pbi_source=PowerPoint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pp.powerbi.com/reports/483489e6-c935-4189-8b3a-41c16a9f02b5/ReportSection14?pbi_source=PowerPoint" TargetMode="Externa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app.powerbi.com/reports/483489e6-c935-4189-8b3a-41c16a9f02b5/ReportSection15?pbi_source=PowerPoint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app.powerbi.com/reports/483489e6-c935-4189-8b3a-41c16a9f02b5/ReportSection16?pbi_source=PowerPoint" TargetMode="Externa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app.powerbi.com/reports/e0b0ea8c-42aa-48d5-9810-0a2d24d52b85/ReportSection6?pbi_source=PowerPoint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app.powerbi.com/reports/483489e6-c935-4189-8b3a-41c16a9f02b5/ReportSection17?pbi_source=PowerPoint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pp.powerbi.com/reports/483489e6-c935-4189-8b3a-41c16a9f02b5/ReportSection18?pbi_source=PowerPoint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app.powerbi.com/reports/483489e6-c935-4189-8b3a-41c16a9f02b5/ReportSection19?pbi_source=PowerPoint" TargetMode="Externa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pp.powerbi.com/reports/483489e6-c935-4189-8b3a-41c16a9f02b5/ReportSection20?pbi_source=PowerPoint" TargetMode="Externa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pp.powerbi.com/reports/483489e6-c935-4189-8b3a-41c16a9f02b5/ReportSection21?pbi_source=PowerPoint" TargetMode="Externa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pp.powerbi.com/reports/483489e6-c935-4189-8b3a-41c16a9f02b5/ReportSection22?pbi_source=PowerPoint" TargetMode="Externa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pp.powerbi.com/reports/483489e6-c935-4189-8b3a-41c16a9f02b5/ReportSection23?pbi_source=PowerPoint" TargetMode="Externa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app.powerbi.com/reports/483489e6-c935-4189-8b3a-41c16a9f02b5/ReportSection24?pbi_source=PowerPoint" TargetMode="Externa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app.powerbi.com/reports/e0b0ea8c-42aa-48d5-9810-0a2d24d52b85/ReportSection7?pbi_source=PowerPoint" TargetMode="Externa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app.powerbi.com/reports/483489e6-c935-4189-8b3a-41c16a9f02b5/ReportSection25?pbi_source=PowerPoint" TargetMode="Externa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app.powerbi.com/reports/483489e6-c935-4189-8b3a-41c16a9f02b5/ReportSection26?pbi_source=PowerPoint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pp.powerbi.com/reports/e0b0ea8c-42aa-48d5-9810-0a2d24d52b85/ReportSection1?pbi_source=PowerPoin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app.powerbi.com/reports/e0b0ea8c-42aa-48d5-9810-0a2d24d52b85/ReportSection2?pbi_source=PowerPoint" TargetMode="Externa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app.powerbi.com/reports/e0b0ea8c-42aa-48d5-9810-0a2d24d52b85/ReportSection3?pbi_source=PowerPoint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pp.powerbi.com/reports/e0b0ea8c-42aa-48d5-9810-0a2d24d52b85/ReportSection4?pbi_source=PowerPoint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pp.powerbi.com/reports/e0b0ea8c-42aa-48d5-9810-0a2d24d52b85/ReportSection5?pbi_source=PowerPoint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925946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2.1Como você avalia</a:t>
                      </a:r>
                      <a:r>
                        <a:rPr lang="pt-BR" sz="1200" baseline="0" dirty="0" smtClean="0"/>
                        <a:t> as condições de acesso e segurança das unidades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55,56 </a:t>
                      </a:r>
                      <a:r>
                        <a:rPr lang="pt-BR" sz="12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pt-BR" sz="12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Bom) </a:t>
                      </a:r>
                      <a:endParaRPr lang="pt-BR" sz="1200" kern="1200" noProof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2.2 Como você avalia</a:t>
                      </a:r>
                      <a:r>
                        <a:rPr lang="pt-BR" sz="1200" baseline="0" dirty="0" smtClean="0"/>
                        <a:t> limitação de recursos financeiros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12,50% </a:t>
                      </a:r>
                      <a:r>
                        <a:rPr lang="pt-BR" sz="1200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2.3 Como você avalia a logística</a:t>
                      </a:r>
                      <a:r>
                        <a:rPr lang="pt-BR" sz="1200" baseline="0" dirty="0" smtClean="0"/>
                        <a:t> de materiais/insumos?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33,33% </a:t>
                      </a:r>
                      <a:r>
                        <a:rPr lang="pt-BR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  <a:endParaRPr lang="pt-BR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2.4 Como você avalia</a:t>
                      </a:r>
                      <a:r>
                        <a:rPr lang="pt-BR" sz="1200" baseline="0" dirty="0" smtClean="0"/>
                        <a:t> o acesso a internet 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60% </a:t>
                      </a: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é ótimo)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2.5 Como você avalia</a:t>
                      </a:r>
                      <a:r>
                        <a:rPr lang="pt-BR" sz="1200" baseline="0" dirty="0" smtClean="0"/>
                        <a:t> os equipamentos computacionais da instituição?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70% </a:t>
                      </a: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Fraco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Tratar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46,78%</a:t>
                      </a:r>
                      <a:endParaRPr lang="pt-BR" sz="12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375" y="245003"/>
            <a:ext cx="4210050" cy="3905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EIRUNEPÉ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405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7125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539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6526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722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6990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5188436"/>
              </p:ext>
            </p:extLst>
          </p:nvPr>
        </p:nvGraphicFramePr>
        <p:xfrm>
          <a:off x="414866" y="719666"/>
          <a:ext cx="10871200" cy="357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3.1 Como você avalia os métodos de planejamento da Instituição 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77,78%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3.2 Como você avalia a divulgação dos processos de avaliação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3.3 Como você avalia a sua participação nos métodos de planejamento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66,67% </a:t>
                      </a:r>
                      <a:r>
                        <a:rPr lang="pt-BR" sz="1200" kern="1200" noProof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3.4 Como você avalia os métodos de planejamento e avaliação dos gestores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87,5%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3.5 Como você avalia a sua visão da qualidade de ensino praticado pela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88,89%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b="1" dirty="0" smtClean="0"/>
                        <a:t>Média</a:t>
                      </a:r>
                      <a:endParaRPr lang="pt-BR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76,16% </a:t>
                      </a:r>
                      <a:r>
                        <a:rPr lang="pt-BR" sz="1200" b="0" dirty="0" smtClean="0">
                          <a:solidFill>
                            <a:srgbClr val="0070C0"/>
                          </a:solidFill>
                        </a:rPr>
                        <a:t>(Bom e ótimo)</a:t>
                      </a:r>
                      <a:endParaRPr lang="pt-BR" sz="1200" b="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20" y="174625"/>
            <a:ext cx="5000625" cy="51435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EIRUNEPÉ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254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7689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145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81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3354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33832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18302"/>
              </p:ext>
            </p:extLst>
          </p:nvPr>
        </p:nvGraphicFramePr>
        <p:xfrm>
          <a:off x="414866" y="719666"/>
          <a:ext cx="10871200" cy="302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4.1 Como você avalia as ações acadêmicas e administrativas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4.2 Como você avalia a atuação dos gestores na administração de conflitos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88,89%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4.3 Como você avalia a abertura</a:t>
                      </a:r>
                      <a:r>
                        <a:rPr lang="pt-BR" sz="1200" baseline="0" dirty="0" smtClean="0"/>
                        <a:t> dos gestores quanto a sugestão?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88,89%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4.4 Como você avalia a divulgação dos</a:t>
                      </a:r>
                      <a:r>
                        <a:rPr lang="pt-BR" sz="1200" baseline="0" dirty="0" smtClean="0"/>
                        <a:t> dados financeiros pelos gestores?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>
                          <a:solidFill>
                            <a:srgbClr val="0070C0"/>
                          </a:solidFill>
                        </a:rPr>
                        <a:t>66,67% 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4.5 Como você avalia a celeridade processual da instituição</a:t>
                      </a:r>
                      <a:r>
                        <a:rPr lang="pt-BR" sz="1200" baseline="0" dirty="0" smtClean="0"/>
                        <a:t>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88,89%(Bom</a:t>
                      </a: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 dirty="0" smtClean="0">
                          <a:solidFill>
                            <a:srgbClr val="0070C0"/>
                          </a:solidFill>
                        </a:rPr>
                        <a:t>86,66%</a:t>
                      </a:r>
                      <a:endParaRPr lang="pt-BR" sz="12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725" y="215371"/>
            <a:ext cx="4095750" cy="46672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EIRUNEPÉ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38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5565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6568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0029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6412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297152"/>
              </p:ext>
            </p:extLst>
          </p:nvPr>
        </p:nvGraphicFramePr>
        <p:xfrm>
          <a:off x="414866" y="719666"/>
          <a:ext cx="10871200" cy="321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Item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% 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Classificação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Tratativa</a:t>
                      </a:r>
                      <a:endParaRPr lang="pt-BR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200" dirty="0" smtClean="0"/>
                        <a:t>1.1 Como você avalia</a:t>
                      </a:r>
                      <a:r>
                        <a:rPr lang="pt-BR" sz="1200" baseline="0" dirty="0" smtClean="0"/>
                        <a:t> a possibilidade de crescimento profissional – </a:t>
                      </a:r>
                      <a:r>
                        <a:rPr lang="pt-BR" sz="1200" dirty="0" smtClean="0"/>
                        <a:t>Capacitação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80% </a:t>
                      </a:r>
                      <a:r>
                        <a:rPr lang="pt-BR" sz="1200" dirty="0" smtClean="0"/>
                        <a:t>(Ótimo e Bom)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1.2 Como você avalia</a:t>
                      </a:r>
                      <a:r>
                        <a:rPr lang="pt-BR" sz="1200" baseline="0" dirty="0" smtClean="0"/>
                        <a:t> o ambiente organizacional / Relacionamento Interpessoal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90 </a:t>
                      </a:r>
                      <a:r>
                        <a:rPr lang="pt-BR" sz="1200" dirty="0" smtClean="0"/>
                        <a:t>%(Bom e Ótimo) 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200" dirty="0" smtClean="0"/>
                    </a:p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1.3 Como você avalia</a:t>
                      </a:r>
                      <a:r>
                        <a:rPr lang="pt-BR" sz="1200" baseline="0" dirty="0" smtClean="0"/>
                        <a:t> o comprometimento dos servidores?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90% </a:t>
                      </a:r>
                      <a:r>
                        <a:rPr lang="pt-BR" sz="1200" dirty="0" smtClean="0"/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Manter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1.4 Como você avalia</a:t>
                      </a:r>
                      <a:r>
                        <a:rPr lang="pt-BR" sz="1200" baseline="0" dirty="0" smtClean="0"/>
                        <a:t> a participação em eventos/ Pesquisa?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90% </a:t>
                      </a:r>
                      <a:r>
                        <a:rPr lang="pt-BR" sz="1200" dirty="0" smtClean="0"/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Forte</a:t>
                      </a:r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Tratar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1.5 Como você avalia</a:t>
                      </a:r>
                      <a:r>
                        <a:rPr lang="pt-BR" sz="1200" baseline="0" dirty="0" smtClean="0"/>
                        <a:t> a permanência do servidor nas unidades?</a:t>
                      </a:r>
                      <a:endParaRPr lang="pt-BR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dirty="0" smtClean="0"/>
                        <a:t>75% </a:t>
                      </a:r>
                      <a:r>
                        <a:rPr lang="pt-BR" sz="1200" dirty="0" smtClean="0"/>
                        <a:t>(Bom e Ótimo) </a:t>
                      </a:r>
                    </a:p>
                    <a:p>
                      <a:pPr algn="ctr"/>
                      <a:endParaRPr lang="pt-B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 smtClean="0"/>
                        <a:t>Tratar</a:t>
                      </a:r>
                      <a:endParaRPr lang="pt-BR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050" dirty="0" smtClean="0"/>
                        <a:t>Média</a:t>
                      </a:r>
                      <a:endParaRPr lang="pt-BR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 smtClean="0">
                          <a:solidFill>
                            <a:srgbClr val="00B0F0"/>
                          </a:solidFill>
                        </a:rPr>
                        <a:t>85%</a:t>
                      </a:r>
                      <a:r>
                        <a:rPr lang="pt-BR" sz="1200" dirty="0" smtClean="0"/>
                        <a:t> </a:t>
                      </a:r>
                      <a:r>
                        <a:rPr lang="pt-BR" sz="1200" dirty="0" smtClean="0"/>
                        <a:t>(Bom e Ótimo)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667" y="206375"/>
            <a:ext cx="3657600" cy="40005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1593250" y="4398201"/>
            <a:ext cx="902243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CAMPUS </a:t>
            </a:r>
            <a:r>
              <a:rPr lang="pt-BR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EIRUNEPÉ</a:t>
            </a:r>
            <a:endParaRPr lang="pt-BR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61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427</Words>
  <Application>Microsoft Office PowerPoint</Application>
  <PresentationFormat>Widescreen</PresentationFormat>
  <Paragraphs>103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Joao Luiz Cavalcante Ferreira</cp:lastModifiedBy>
  <cp:revision>7</cp:revision>
  <dcterms:created xsi:type="dcterms:W3CDTF">2016-09-04T11:54:55Z</dcterms:created>
  <dcterms:modified xsi:type="dcterms:W3CDTF">2017-12-16T17:12:33Z</dcterms:modified>
</cp:coreProperties>
</file>