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72" r:id="rId10"/>
    <p:sldId id="281" r:id="rId11"/>
    <p:sldId id="283" r:id="rId12"/>
    <p:sldId id="284" r:id="rId13"/>
    <p:sldId id="285" r:id="rId14"/>
    <p:sldId id="286" r:id="rId15"/>
    <p:sldId id="282" r:id="rId16"/>
    <p:sldId id="287" r:id="rId17"/>
    <p:sldId id="289" r:id="rId18"/>
    <p:sldId id="290" r:id="rId19"/>
    <p:sldId id="291" r:id="rId20"/>
    <p:sldId id="292" r:id="rId21"/>
    <p:sldId id="288" r:id="rId22"/>
    <p:sldId id="293" r:id="rId23"/>
    <p:sldId id="295" r:id="rId24"/>
    <p:sldId id="296" r:id="rId25"/>
    <p:sldId id="297" r:id="rId26"/>
    <p:sldId id="298" r:id="rId27"/>
    <p:sldId id="294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51D6-7406-4925-8EC1-CA5B73B0A3C4}" type="datetimeFigureOut">
              <a:rPr lang="pt-BR" smtClean="0"/>
              <a:t>13/12/2017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75F9-0FD9-4004-BBC8-C62E4E534D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8318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51D6-7406-4925-8EC1-CA5B73B0A3C4}" type="datetimeFigureOut">
              <a:rPr lang="pt-BR" smtClean="0"/>
              <a:t>13/12/2017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75F9-0FD9-4004-BBC8-C62E4E534D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0962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51D6-7406-4925-8EC1-CA5B73B0A3C4}" type="datetimeFigureOut">
              <a:rPr lang="pt-BR" smtClean="0"/>
              <a:t>13/12/2017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75F9-0FD9-4004-BBC8-C62E4E534D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801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51D6-7406-4925-8EC1-CA5B73B0A3C4}" type="datetimeFigureOut">
              <a:rPr lang="pt-BR" smtClean="0"/>
              <a:t>13/12/2017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75F9-0FD9-4004-BBC8-C62E4E534D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965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51D6-7406-4925-8EC1-CA5B73B0A3C4}" type="datetimeFigureOut">
              <a:rPr lang="pt-BR" smtClean="0"/>
              <a:t>13/12/2017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75F9-0FD9-4004-BBC8-C62E4E534D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49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51D6-7406-4925-8EC1-CA5B73B0A3C4}" type="datetimeFigureOut">
              <a:rPr lang="pt-BR" smtClean="0"/>
              <a:t>13/12/2017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75F9-0FD9-4004-BBC8-C62E4E534D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2916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51D6-7406-4925-8EC1-CA5B73B0A3C4}" type="datetimeFigureOut">
              <a:rPr lang="pt-BR" smtClean="0"/>
              <a:t>13/12/2017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75F9-0FD9-4004-BBC8-C62E4E534D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558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51D6-7406-4925-8EC1-CA5B73B0A3C4}" type="datetimeFigureOut">
              <a:rPr lang="pt-BR" smtClean="0"/>
              <a:t>13/12/2017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75F9-0FD9-4004-BBC8-C62E4E534D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4761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51D6-7406-4925-8EC1-CA5B73B0A3C4}" type="datetimeFigureOut">
              <a:rPr lang="pt-BR" smtClean="0"/>
              <a:t>13/12/2017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75F9-0FD9-4004-BBC8-C62E4E534D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0014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51D6-7406-4925-8EC1-CA5B73B0A3C4}" type="datetimeFigureOut">
              <a:rPr lang="pt-BR" smtClean="0"/>
              <a:t>13/12/2017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75F9-0FD9-4004-BBC8-C62E4E534D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1262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51D6-7406-4925-8EC1-CA5B73B0A3C4}" type="datetimeFigureOut">
              <a:rPr lang="pt-BR" smtClean="0"/>
              <a:t>13/12/2017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75F9-0FD9-4004-BBC8-C62E4E534D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1500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51D6-7406-4925-8EC1-CA5B73B0A3C4}" type="datetimeFigureOut">
              <a:rPr lang="pt-BR" smtClean="0"/>
              <a:t>13/12/2017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075F9-0FD9-4004-BBC8-C62E4E534D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684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17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04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01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29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72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23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34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258065"/>
              </p:ext>
            </p:extLst>
          </p:nvPr>
        </p:nvGraphicFramePr>
        <p:xfrm>
          <a:off x="414866" y="719666"/>
          <a:ext cx="10871200" cy="302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  <a:gridCol w="271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Item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% 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Classificação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Tratativa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2.1Como </a:t>
                      </a:r>
                      <a:r>
                        <a:rPr lang="pt-BR" sz="1200" dirty="0" smtClean="0"/>
                        <a:t>você avalia</a:t>
                      </a:r>
                      <a:r>
                        <a:rPr lang="pt-BR" sz="1200" baseline="0" dirty="0" smtClean="0"/>
                        <a:t> as condições de acesso e segurança das unidades ?</a:t>
                      </a:r>
                      <a:endParaRPr lang="pt-B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65,42 </a:t>
                      </a: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(Bom e Ótimo)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Manter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2.2 Como </a:t>
                      </a:r>
                      <a:r>
                        <a:rPr lang="pt-BR" sz="1200" dirty="0" smtClean="0"/>
                        <a:t>você avalia</a:t>
                      </a:r>
                      <a:r>
                        <a:rPr lang="pt-BR" sz="1200" baseline="0" dirty="0" smtClean="0"/>
                        <a:t> limitação de recursos financeiros ?</a:t>
                      </a:r>
                      <a:endParaRPr lang="pt-B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33,70 </a:t>
                      </a:r>
                      <a:r>
                        <a:rPr lang="pt-BR" sz="1200" dirty="0" smtClean="0"/>
                        <a:t>(Bom)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Fraco</a:t>
                      </a:r>
                    </a:p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Tratar</a:t>
                      </a:r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2.3 Como </a:t>
                      </a:r>
                      <a:r>
                        <a:rPr lang="pt-BR" sz="1200" dirty="0" smtClean="0"/>
                        <a:t>você </a:t>
                      </a:r>
                      <a:r>
                        <a:rPr lang="pt-BR" sz="1200" dirty="0" smtClean="0"/>
                        <a:t>avalia a logística</a:t>
                      </a:r>
                      <a:r>
                        <a:rPr lang="pt-BR" sz="1200" baseline="0" dirty="0" smtClean="0"/>
                        <a:t> de materiais/insumos?</a:t>
                      </a:r>
                      <a:endParaRPr lang="pt-B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47,42 </a:t>
                      </a:r>
                      <a:r>
                        <a:rPr lang="pt-BR" sz="1200" dirty="0" smtClean="0"/>
                        <a:t>(Bom é ótimo)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Fraco</a:t>
                      </a:r>
                    </a:p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Tratar</a:t>
                      </a:r>
                    </a:p>
                    <a:p>
                      <a:pPr algn="ctr"/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2.4 Como </a:t>
                      </a:r>
                      <a:r>
                        <a:rPr lang="pt-BR" sz="1200" dirty="0" smtClean="0"/>
                        <a:t>você avalia</a:t>
                      </a:r>
                      <a:r>
                        <a:rPr lang="pt-BR" sz="1200" baseline="0" dirty="0" smtClean="0"/>
                        <a:t> o acesso a internet ?</a:t>
                      </a:r>
                      <a:endParaRPr lang="pt-B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68,18 </a:t>
                      </a: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(Bom e Ótimo) </a:t>
                      </a:r>
                    </a:p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Forte</a:t>
                      </a:r>
                    </a:p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Manter</a:t>
                      </a:r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2.5 Como </a:t>
                      </a:r>
                      <a:r>
                        <a:rPr lang="pt-BR" sz="1200" dirty="0" smtClean="0"/>
                        <a:t>você avalia</a:t>
                      </a:r>
                      <a:r>
                        <a:rPr lang="pt-BR" sz="1200" baseline="0" dirty="0" smtClean="0"/>
                        <a:t> os equipamentos computacionais da instituição?</a:t>
                      </a:r>
                      <a:endParaRPr lang="pt-B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83,49 </a:t>
                      </a: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(Bom e Ótimo)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Forte</a:t>
                      </a:r>
                    </a:p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Manter</a:t>
                      </a:r>
                    </a:p>
                    <a:p>
                      <a:pPr algn="ctr"/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050" b="1" dirty="0" smtClean="0"/>
                        <a:t>Média</a:t>
                      </a:r>
                      <a:endParaRPr lang="pt-BR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rgbClr val="FF0000"/>
                          </a:solidFill>
                        </a:rPr>
                        <a:t>59,64%</a:t>
                      </a:r>
                      <a:endParaRPr lang="pt-BR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5" y="245003"/>
            <a:ext cx="421005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01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94" y="0"/>
            <a:ext cx="12271194" cy="686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28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7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45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44"/>
            <a:ext cx="12192000" cy="686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66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2870"/>
            <a:ext cx="12690558" cy="732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36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76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754273"/>
              </p:ext>
            </p:extLst>
          </p:nvPr>
        </p:nvGraphicFramePr>
        <p:xfrm>
          <a:off x="414866" y="719666"/>
          <a:ext cx="10871200" cy="357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  <a:gridCol w="271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Item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% 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Classificação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Tratativa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3.1 Como </a:t>
                      </a:r>
                      <a:r>
                        <a:rPr lang="pt-BR" sz="1200" dirty="0" smtClean="0"/>
                        <a:t>você avalia os métodos de planejamento da Instituição </a:t>
                      </a:r>
                      <a:r>
                        <a:rPr lang="pt-BR" sz="1200" baseline="0" dirty="0" smtClean="0"/>
                        <a:t>?</a:t>
                      </a:r>
                      <a:endParaRPr lang="pt-B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48,98 </a:t>
                      </a: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(Bom e Ótimo)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Fraco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3.2 Como </a:t>
                      </a:r>
                      <a:r>
                        <a:rPr lang="pt-BR" sz="1200" dirty="0" smtClean="0"/>
                        <a:t>você avalia a divulgação dos processos de avaliação</a:t>
                      </a:r>
                      <a:r>
                        <a:rPr lang="pt-BR" sz="1200" baseline="0" dirty="0" smtClean="0"/>
                        <a:t>?</a:t>
                      </a:r>
                      <a:endParaRPr lang="pt-B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51,51 </a:t>
                      </a: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(Bom e Ótimo)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Fraco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3.3 Como </a:t>
                      </a:r>
                      <a:r>
                        <a:rPr lang="pt-BR" sz="1200" dirty="0" smtClean="0"/>
                        <a:t>você avalia a sua participação nos métodos de planejamento da instituição</a:t>
                      </a:r>
                      <a:r>
                        <a:rPr lang="pt-BR" sz="1200" baseline="0" dirty="0" smtClean="0"/>
                        <a:t>?</a:t>
                      </a:r>
                      <a:endParaRPr lang="pt-B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51,62 </a:t>
                      </a: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(Bom e Ótimo) </a:t>
                      </a:r>
                    </a:p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Fraco</a:t>
                      </a:r>
                    </a:p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 smtClean="0"/>
                    </a:p>
                    <a:p>
                      <a:pPr algn="ctr"/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3.4 Como </a:t>
                      </a:r>
                      <a:r>
                        <a:rPr lang="pt-BR" sz="1200" dirty="0" smtClean="0"/>
                        <a:t>você avalia os métodos de planejamento e avaliação dos gestores da instituição</a:t>
                      </a:r>
                      <a:r>
                        <a:rPr lang="pt-BR" sz="1200" baseline="0" dirty="0" smtClean="0"/>
                        <a:t>?</a:t>
                      </a:r>
                      <a:endParaRPr lang="pt-B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42,11 </a:t>
                      </a: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(Bom e Ótimo) </a:t>
                      </a:r>
                    </a:p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Fraco</a:t>
                      </a:r>
                    </a:p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/>
                    </a:p>
                    <a:p>
                      <a:pPr algn="ctr"/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3.5 Como </a:t>
                      </a:r>
                      <a:r>
                        <a:rPr lang="pt-BR" sz="1200" dirty="0" smtClean="0"/>
                        <a:t>você avalia a sua visão da qualidade de ensino praticado pela Instituição</a:t>
                      </a:r>
                      <a:r>
                        <a:rPr lang="pt-BR" sz="1200" baseline="0" dirty="0" smtClean="0"/>
                        <a:t>?</a:t>
                      </a:r>
                      <a:endParaRPr lang="pt-B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78,12 </a:t>
                      </a: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(Bom e Ótimo)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Forte</a:t>
                      </a:r>
                    </a:p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050" b="1" dirty="0" smtClean="0"/>
                        <a:t>Média</a:t>
                      </a:r>
                      <a:endParaRPr lang="pt-BR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rgbClr val="FF0000"/>
                          </a:solidFill>
                        </a:rPr>
                        <a:t>54,47% </a:t>
                      </a:r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(Bom e ótimo)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220" y="174625"/>
            <a:ext cx="500062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1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8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51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957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22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"/>
            <a:ext cx="12192000" cy="685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24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236092"/>
              </p:ext>
            </p:extLst>
          </p:nvPr>
        </p:nvGraphicFramePr>
        <p:xfrm>
          <a:off x="414866" y="719666"/>
          <a:ext cx="10871200" cy="302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  <a:gridCol w="271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Item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% 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Classificação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Tratativa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4.1 Como </a:t>
                      </a:r>
                      <a:r>
                        <a:rPr lang="pt-BR" sz="1200" dirty="0" smtClean="0"/>
                        <a:t>você avalia as ações acadêmicas e administrativas</a:t>
                      </a:r>
                      <a:r>
                        <a:rPr lang="pt-BR" sz="1200" baseline="0" dirty="0" smtClean="0"/>
                        <a:t>?</a:t>
                      </a:r>
                      <a:endParaRPr lang="pt-B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70,71 </a:t>
                      </a: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(Bom e Ótimo)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4.2 Como </a:t>
                      </a:r>
                      <a:r>
                        <a:rPr lang="pt-BR" sz="1200" dirty="0" smtClean="0"/>
                        <a:t>você avalia a atuação dos gestores na administração de conflitos</a:t>
                      </a:r>
                      <a:r>
                        <a:rPr lang="pt-BR" sz="1200" baseline="0" dirty="0" smtClean="0"/>
                        <a:t>?</a:t>
                      </a:r>
                      <a:endParaRPr lang="pt-B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45,19 </a:t>
                      </a: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(Bom e Ótimo)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Fraco</a:t>
                      </a:r>
                    </a:p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4.3 Como </a:t>
                      </a:r>
                      <a:r>
                        <a:rPr lang="pt-BR" sz="1200" dirty="0" smtClean="0"/>
                        <a:t>você avalia a abertura</a:t>
                      </a:r>
                      <a:r>
                        <a:rPr lang="pt-BR" sz="1200" baseline="0" dirty="0" smtClean="0"/>
                        <a:t> dos gestores quanto a sugestão?</a:t>
                      </a:r>
                      <a:endParaRPr lang="pt-B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53,48 </a:t>
                      </a: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(Bom e Ótimo)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Fraco</a:t>
                      </a:r>
                    </a:p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 smtClean="0"/>
                    </a:p>
                    <a:p>
                      <a:pPr algn="ctr"/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4.4 Como </a:t>
                      </a:r>
                      <a:r>
                        <a:rPr lang="pt-BR" sz="1200" dirty="0" smtClean="0"/>
                        <a:t>você avalia a divulgação dos</a:t>
                      </a:r>
                      <a:r>
                        <a:rPr lang="pt-BR" sz="1200" baseline="0" dirty="0" smtClean="0"/>
                        <a:t> dados financeiros pelos gestores?</a:t>
                      </a:r>
                      <a:endParaRPr lang="pt-B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36,27 </a:t>
                      </a: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(Bom e Ótimo) </a:t>
                      </a:r>
                    </a:p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Fraco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4.5 Como </a:t>
                      </a:r>
                      <a:r>
                        <a:rPr lang="pt-BR" sz="1200" dirty="0" smtClean="0"/>
                        <a:t>você avalia a celeridade processual da instituição</a:t>
                      </a:r>
                      <a:r>
                        <a:rPr lang="pt-BR" sz="1200" baseline="0" dirty="0" smtClean="0"/>
                        <a:t>?</a:t>
                      </a:r>
                      <a:endParaRPr lang="pt-B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30,48 </a:t>
                      </a: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(Bom e Ótimo)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Fraco</a:t>
                      </a:r>
                    </a:p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050" dirty="0" smtClean="0"/>
                        <a:t>Média</a:t>
                      </a:r>
                      <a:endParaRPr lang="pt-B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rgbClr val="FF0000"/>
                          </a:solidFill>
                        </a:rPr>
                        <a:t>47,26%</a:t>
                      </a:r>
                      <a:endParaRPr lang="pt-BR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725" y="215371"/>
            <a:ext cx="409575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6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45958" cy="705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51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47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851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39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8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42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38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64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41675"/>
              </p:ext>
            </p:extLst>
          </p:nvPr>
        </p:nvGraphicFramePr>
        <p:xfrm>
          <a:off x="414866" y="719666"/>
          <a:ext cx="10871200" cy="321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  <a:gridCol w="271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Item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% 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Classificação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Tratativa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1.1 Como </a:t>
                      </a:r>
                      <a:r>
                        <a:rPr lang="pt-BR" sz="1200" dirty="0" smtClean="0"/>
                        <a:t>você avalia</a:t>
                      </a:r>
                      <a:r>
                        <a:rPr lang="pt-BR" sz="1200" baseline="0" dirty="0" smtClean="0"/>
                        <a:t> a possibilidade de crescimento profissional – </a:t>
                      </a:r>
                      <a:r>
                        <a:rPr lang="pt-BR" sz="1200" dirty="0" smtClean="0"/>
                        <a:t>Capacitação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59,64% </a:t>
                      </a:r>
                      <a:r>
                        <a:rPr lang="pt-BR" sz="1200" dirty="0" smtClean="0"/>
                        <a:t>(Ótimo e Bom)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Fraco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Tratar</a:t>
                      </a:r>
                    </a:p>
                    <a:p>
                      <a:pPr algn="ctr"/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1.2 Como </a:t>
                      </a:r>
                      <a:r>
                        <a:rPr lang="pt-BR" sz="1200" dirty="0" smtClean="0"/>
                        <a:t>você avalia</a:t>
                      </a:r>
                      <a:r>
                        <a:rPr lang="pt-BR" sz="1200" baseline="0" dirty="0" smtClean="0"/>
                        <a:t> o ambiente organizacional / Relacionamento Interpessoal</a:t>
                      </a:r>
                      <a:endParaRPr lang="pt-B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74,55 %(</a:t>
                      </a:r>
                      <a:r>
                        <a:rPr lang="pt-BR" sz="1200" dirty="0" smtClean="0"/>
                        <a:t>Bom e Ótimo) 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Forte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 smtClean="0"/>
                    </a:p>
                    <a:p>
                      <a:pPr algn="ctr"/>
                      <a:r>
                        <a:rPr lang="pt-BR" sz="1200" dirty="0" smtClean="0"/>
                        <a:t>Manter</a:t>
                      </a:r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1.3 Como </a:t>
                      </a:r>
                      <a:r>
                        <a:rPr lang="pt-BR" sz="1200" dirty="0" smtClean="0"/>
                        <a:t>você avalia</a:t>
                      </a:r>
                      <a:r>
                        <a:rPr lang="pt-BR" sz="1200" baseline="0" dirty="0" smtClean="0"/>
                        <a:t> o comprometimento dos servidores?</a:t>
                      </a:r>
                      <a:endParaRPr lang="pt-B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71,97% </a:t>
                      </a:r>
                      <a:r>
                        <a:rPr lang="pt-BR" sz="1200" dirty="0" smtClean="0"/>
                        <a:t>(Bom e Ótimo) </a:t>
                      </a:r>
                    </a:p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Forte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Manter</a:t>
                      </a:r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1.4 Como </a:t>
                      </a:r>
                      <a:r>
                        <a:rPr lang="pt-BR" sz="1200" dirty="0" smtClean="0"/>
                        <a:t>você avalia</a:t>
                      </a:r>
                      <a:r>
                        <a:rPr lang="pt-BR" sz="1200" baseline="0" dirty="0" smtClean="0"/>
                        <a:t> a participação em eventos/ Pesquisa?</a:t>
                      </a:r>
                      <a:endParaRPr lang="pt-B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50% </a:t>
                      </a:r>
                      <a:r>
                        <a:rPr lang="pt-BR" sz="1200" dirty="0" smtClean="0"/>
                        <a:t>(Bom e Ótimo) </a:t>
                      </a:r>
                    </a:p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Fraco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Tratar</a:t>
                      </a:r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1.5 Como </a:t>
                      </a:r>
                      <a:r>
                        <a:rPr lang="pt-BR" sz="1200" dirty="0" smtClean="0"/>
                        <a:t>você avalia</a:t>
                      </a:r>
                      <a:r>
                        <a:rPr lang="pt-BR" sz="1200" baseline="0" dirty="0" smtClean="0"/>
                        <a:t> a permanência do servidor nas unidades?</a:t>
                      </a:r>
                      <a:endParaRPr lang="pt-B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61,62 </a:t>
                      </a:r>
                      <a:r>
                        <a:rPr lang="pt-BR" sz="1200" dirty="0" smtClean="0"/>
                        <a:t>(Bom e Ótimo) </a:t>
                      </a:r>
                    </a:p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Forte</a:t>
                      </a:r>
                      <a:endParaRPr kumimoji="0" lang="pt-BR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Tratar</a:t>
                      </a:r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050" dirty="0" smtClean="0"/>
                        <a:t>Média</a:t>
                      </a:r>
                      <a:endParaRPr lang="pt-B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>
                          <a:solidFill>
                            <a:srgbClr val="00B0F0"/>
                          </a:solidFill>
                        </a:rPr>
                        <a:t>63,56</a:t>
                      </a:r>
                      <a:r>
                        <a:rPr lang="pt-BR" sz="1200" dirty="0" smtClean="0"/>
                        <a:t> (Bom e Ótimo)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667" y="206375"/>
            <a:ext cx="36576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6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413</Words>
  <Application>Microsoft Office PowerPoint</Application>
  <PresentationFormat>Widescreen</PresentationFormat>
  <Paragraphs>102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Joao Luiz Cavalcante Ferreira</dc:creator>
  <cp:lastModifiedBy>Joao Luiz Cavalcante Ferreira</cp:lastModifiedBy>
  <cp:revision>86</cp:revision>
  <dcterms:created xsi:type="dcterms:W3CDTF">2017-12-06T13:52:10Z</dcterms:created>
  <dcterms:modified xsi:type="dcterms:W3CDTF">2017-12-13T19:59:45Z</dcterms:modified>
</cp:coreProperties>
</file>