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522" r:id="rId3"/>
    <p:sldId id="480" r:id="rId4"/>
    <p:sldId id="481" r:id="rId5"/>
    <p:sldId id="479" r:id="rId6"/>
    <p:sldId id="519" r:id="rId7"/>
    <p:sldId id="482" r:id="rId8"/>
    <p:sldId id="512" r:id="rId9"/>
    <p:sldId id="468" r:id="rId10"/>
    <p:sldId id="410" r:id="rId11"/>
    <p:sldId id="513" r:id="rId12"/>
    <p:sldId id="456" r:id="rId13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CC0066"/>
    <a:srgbClr val="D60093"/>
    <a:srgbClr val="CC00CC"/>
    <a:srgbClr val="CCFF66"/>
    <a:srgbClr val="F4E9E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595" autoAdjust="0"/>
  </p:normalViewPr>
  <p:slideViewPr>
    <p:cSldViewPr>
      <p:cViewPr>
        <p:scale>
          <a:sx n="66" d="100"/>
          <a:sy n="66" d="100"/>
        </p:scale>
        <p:origin x="-152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 smtClean="0"/>
            </a:lvl1pPr>
          </a:lstStyle>
          <a:p>
            <a:pPr>
              <a:defRPr/>
            </a:pPr>
            <a:fld id="{65E2ACF1-7919-428E-8028-9E011970D48D}" type="datetimeFigureOut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EE0ED31-5994-4E06-8CB6-F39A25DC10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94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B892FA-52E2-451F-96F2-9DF18726DB46}" type="datetimeFigureOut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EDBA89-EBCF-4B6B-942A-A396C42A29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572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D1A9E0-7756-4172-BEF7-A8FE48E35DEF}" type="slidenum">
              <a:rPr lang="pt-BR" smtClean="0"/>
              <a:pPr eaLnBrk="1" hangingPunct="1"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AA20739-B3F8-4949-90CD-510E8607883B}" type="slidenum">
              <a:rPr lang="pt-BR" smtClean="0"/>
              <a:pPr eaLnBrk="1" hangingPunct="1"/>
              <a:t>12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1BDB-700C-4816-9847-9F4A92B4C8E9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A9C5-BD08-420A-A638-3FB1A18058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4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0537-FA5B-480A-938C-437D80197F08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2E5D2-8D20-4396-8401-553E5763F0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57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E83-B1EB-4546-AFF2-65EBF2262EEF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7A5B-A0B0-4361-9510-15CDDC8A24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73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8134672" cy="4525963"/>
          </a:xfrm>
        </p:spPr>
        <p:txBody>
          <a:bodyPr/>
          <a:lstStyle>
            <a:lvl1pPr eaLnBrk="1" latinLnBrk="0" hangingPunct="1">
              <a:defRPr kumimoji="0" lang="pt-BR" sz="2800"/>
            </a:lvl1pPr>
            <a:lvl2pPr eaLnBrk="1" latinLnBrk="0" hangingPunct="1">
              <a:defRPr kumimoji="0" lang="pt-BR" sz="2400"/>
            </a:lvl2pPr>
            <a:lvl3pPr eaLnBrk="1" latinLnBrk="0" hangingPunct="1">
              <a:defRPr kumimoji="0" lang="pt-BR" sz="2000"/>
            </a:lvl3pPr>
            <a:lvl4pPr eaLnBrk="1" latinLnBrk="0" hangingPunct="1">
              <a:defRPr kumimoji="0" lang="pt-BR" sz="1800"/>
            </a:lvl4pPr>
            <a:lvl5pPr eaLnBrk="1" latinLnBrk="0" hangingPunct="1">
              <a:defRPr kumimoji="0" lang="pt-BR" sz="1800"/>
            </a:lvl5pPr>
            <a:lvl6pPr eaLnBrk="1" latinLnBrk="0" hangingPunct="1">
              <a:defRPr kumimoji="0" lang="pt-BR" sz="1800"/>
            </a:lvl6pPr>
            <a:lvl7pPr eaLnBrk="1" latinLnBrk="0" hangingPunct="1">
              <a:defRPr kumimoji="0" lang="pt-BR" sz="1800"/>
            </a:lvl7pPr>
            <a:lvl8pPr eaLnBrk="1" latinLnBrk="0" hangingPunct="1">
              <a:defRPr kumimoji="0" lang="pt-BR" sz="1800"/>
            </a:lvl8pPr>
            <a:lvl9pPr eaLnBrk="1" latinLnBrk="0" hangingPunct="1">
              <a:defRPr kumimoji="0" lang="pt-BR"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137E-A81C-4C7B-BE2F-13971093F8D9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87B5-BFFE-4D2A-84E8-F264339218B3}" type="slidenum">
              <a:rPr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633798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/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 eaLnBrk="1" latinLnBrk="0" hangingPunct="1">
              <a:defRPr kumimoji="0" lang="pt-B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pt-BR" sz="18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87DB5-4A46-4D6C-9548-229B87652A95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74E37-2F7B-4754-AD7A-80436FB6C98A}" type="slidenum">
              <a:rPr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3014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0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778098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AC92-0DD1-4B7F-B21C-4F349983EC05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E076-3CD5-49C7-B7AC-8C363D12A2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05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596AD-F53A-4A86-96BD-A63D031AF965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26BF-6E4E-4DEA-8CE1-27C9BB2EF8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6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52090-11A9-42E3-A76A-9FA9DCDAADF3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4A52-17D5-499A-B4F1-DC261E62A5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09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950F-1944-4FA1-9C34-161913CF8115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73D12-E2A4-4A0D-AE50-F287B497D9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28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4BCF-ECC9-417B-999B-BC7328DCA330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0C706-23E9-4323-AC4E-9A216C2EFD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95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F1964-AD4F-4815-919D-89F548FC54CD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7BCE-456F-40F5-AA4E-3A16A0A7F8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80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7EAC-01AA-4552-821C-F33C35FC9E46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29ECE-6DA4-4889-8081-609AE951EA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04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1ABE-EEE3-4EEA-B321-9784A9D3EFFA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E8A8E-4ABA-4C05-A9C9-2ACA8F5D3D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84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250825" y="188913"/>
            <a:ext cx="86423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3D9BA7-C4E4-43B9-B94F-2EE3023CA950}" type="datetime1">
              <a:rPr lang="pt-BR"/>
              <a:pPr>
                <a:defRPr/>
              </a:pPr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889FB5-73AB-48C3-9BD1-1F60A6BFE7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0" y="620713"/>
            <a:ext cx="9144000" cy="1079500"/>
          </a:xfrm>
          <a:prstGeom prst="rect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10" Type="http://schemas.microsoft.com/office/2007/relationships/hdphoto" Target="../media/hdphoto1.wdp"/><Relationship Id="rId4" Type="http://schemas.openxmlformats.org/officeDocument/2006/relationships/slide" Target="slide8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fam.edu.br/portal/prodin/dgti/coord-governanca-de-ti" TargetMode="External"/><Relationship Id="rId3" Type="http://schemas.openxmlformats.org/officeDocument/2006/relationships/hyperlink" Target="http://www.ifam.edu.br/portal/prodin/dgti/csi/1408" TargetMode="External"/><Relationship Id="rId7" Type="http://schemas.openxmlformats.org/officeDocument/2006/relationships/hyperlink" Target="http://www.ifam.edu.br/portal/prodin/dgti/governanca-de-ti/1407" TargetMode="External"/><Relationship Id="rId2" Type="http://schemas.openxmlformats.org/officeDocument/2006/relationships/hyperlink" Target="mailto:tiago@ifam.edu.br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franciscocosta@ifam.edu.br" TargetMode="External"/><Relationship Id="rId11" Type="http://schemas.microsoft.com/office/2007/relationships/hdphoto" Target="../media/hdphoto1.wdp"/><Relationship Id="rId5" Type="http://schemas.openxmlformats.org/officeDocument/2006/relationships/hyperlink" Target="http://www.ifam.edu.br/portal/prodin/dgti/cmti/1409" TargetMode="External"/><Relationship Id="rId10" Type="http://schemas.openxmlformats.org/officeDocument/2006/relationships/image" Target="../media/image4.png"/><Relationship Id="rId4" Type="http://schemas.openxmlformats.org/officeDocument/2006/relationships/hyperlink" Target="mailto:antonio@ifam.edu.br" TargetMode="External"/><Relationship Id="rId9" Type="http://schemas.openxmlformats.org/officeDocument/2006/relationships/hyperlink" Target="mailto:analice@ifam.edu.b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12"/>
          <p:cNvSpPr txBox="1">
            <a:spLocks noChangeArrowheads="1"/>
          </p:cNvSpPr>
          <p:nvPr/>
        </p:nvSpPr>
        <p:spPr bwMode="auto">
          <a:xfrm>
            <a:off x="107504" y="2204864"/>
            <a:ext cx="4392488" cy="161582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4800" b="1" dirty="0" smtClean="0">
                <a:solidFill>
                  <a:srgbClr val="CC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PRODIN/DGTI</a:t>
            </a:r>
            <a:endParaRPr lang="pt-BR" sz="3200" b="1" dirty="0" smtClean="0"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pt-BR" sz="1100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eaLnBrk="1" hangingPunct="1">
              <a:defRPr/>
            </a:pPr>
            <a:endParaRPr lang="pt-BR" sz="2000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eaLnBrk="1" hangingPunct="1">
              <a:defRPr/>
            </a:pPr>
            <a:endParaRPr lang="pt-BR" sz="2000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9" y="328498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6AE1F-4AC5-4514-AD6C-B57EB1CF86E8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5244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7848600" cy="779462"/>
          </a:xfrm>
        </p:spPr>
        <p:txBody>
          <a:bodyPr/>
          <a:lstStyle/>
          <a:p>
            <a:r>
              <a:rPr lang="pt-BR" sz="4000" dirty="0" smtClean="0"/>
              <a:t>GNUTECA – gnuteca.ifam.edu.br</a:t>
            </a:r>
            <a:endParaRPr lang="pt-BR" sz="40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1916832"/>
            <a:ext cx="77048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No dia 23/08 o sistema foi liberado para migração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No dia 04/09 o sistema já estava totalmente migrado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Necessário para a liberação do uso por todos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Contatos de todos os bibliotecários que não terminaram o curso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Cadastro do acervo que não foi migrado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 Publicação e Divulgação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Situação CMC/CMDI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Possuem dois sistemas de biblioteca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err="1" smtClean="0"/>
              <a:t>Odimar</a:t>
            </a:r>
            <a:r>
              <a:rPr lang="pt-BR" sz="2400" dirty="0" smtClean="0"/>
              <a:t> do CMC já esta analisado as necessidades e a possibilidade da adesão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6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255" y="188640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6AE1F-4AC5-4514-AD6C-B57EB1CF86E8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  <p:sp>
        <p:nvSpPr>
          <p:cNvPr id="5244" name="Título 1"/>
          <p:cNvSpPr>
            <a:spLocks noGrp="1"/>
          </p:cNvSpPr>
          <p:nvPr>
            <p:ph type="title"/>
          </p:nvPr>
        </p:nvSpPr>
        <p:spPr>
          <a:xfrm>
            <a:off x="0" y="15032"/>
            <a:ext cx="9144000" cy="779462"/>
          </a:xfrm>
        </p:spPr>
        <p:txBody>
          <a:bodyPr/>
          <a:lstStyle/>
          <a:p>
            <a:r>
              <a:rPr lang="pt-BR" sz="3400" dirty="0" smtClean="0"/>
              <a:t>Pearson – ifam.bvirtual.com.br</a:t>
            </a:r>
            <a:endParaRPr lang="pt-BR" sz="34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83568" y="1772816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Domínio Criado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Alunos da Graduação Migrados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Professores Lista enviada no dia 27/08/2013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Técnicos Lista enviada no dia 27/08/2013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O IFAM possui 3 mil licenças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Cada Biblioteca ira consumir 10 licenças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Necessidade de expansão para uso do ensino Técnico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Necessidade de expansão para uso do PRONATEC ?</a:t>
            </a:r>
            <a:endParaRPr lang="pt-BR" sz="2400" dirty="0"/>
          </a:p>
        </p:txBody>
      </p:sp>
      <p:pic>
        <p:nvPicPr>
          <p:cNvPr id="8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628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5921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250825" y="115987"/>
            <a:ext cx="8893175" cy="936749"/>
          </a:xfrm>
        </p:spPr>
        <p:txBody>
          <a:bodyPr/>
          <a:lstStyle/>
          <a:p>
            <a:r>
              <a:rPr lang="pt-BR" sz="4000" dirty="0" err="1" smtClean="0"/>
              <a:t>Tablets</a:t>
            </a:r>
            <a:r>
              <a:rPr lang="pt-BR" sz="4000" dirty="0" smtClean="0"/>
              <a:t>  - lousas Digitais </a:t>
            </a:r>
            <a:endParaRPr lang="pt-BR" sz="1800" b="1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-36511" y="191683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O projeto inicial não </a:t>
            </a:r>
            <a:r>
              <a:rPr lang="pt-BR" sz="2000" dirty="0" err="1" smtClean="0"/>
              <a:t>incluia</a:t>
            </a:r>
            <a:r>
              <a:rPr lang="pt-BR" sz="2000" dirty="0" smtClean="0"/>
              <a:t> as </a:t>
            </a:r>
            <a:r>
              <a:rPr lang="pt-BR" sz="2000" dirty="0" err="1" smtClean="0"/>
              <a:t>IF’s</a:t>
            </a:r>
            <a:r>
              <a:rPr lang="pt-BR" sz="2000" dirty="0" smtClean="0"/>
              <a:t>, era para as escolas secundaristas do estado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Falta de perfil no SIMEC para liberação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Os </a:t>
            </a:r>
            <a:r>
              <a:rPr lang="pt-BR" sz="2000" dirty="0" err="1"/>
              <a:t>T</a:t>
            </a:r>
            <a:r>
              <a:rPr lang="pt-BR" sz="2000" dirty="0" err="1" smtClean="0"/>
              <a:t>ablets</a:t>
            </a:r>
            <a:r>
              <a:rPr lang="pt-BR" sz="2000" dirty="0" smtClean="0"/>
              <a:t> são cedidos em comodato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O IFAM já recebeu um quantitativo de 300 </a:t>
            </a:r>
            <a:r>
              <a:rPr lang="pt-BR" sz="2000" dirty="0" err="1" smtClean="0"/>
              <a:t>tablets</a:t>
            </a:r>
            <a:r>
              <a:rPr lang="pt-BR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Até dezembro o IFAM ira receber mais 285 </a:t>
            </a:r>
            <a:r>
              <a:rPr lang="pt-BR" sz="2000" dirty="0" err="1" smtClean="0"/>
              <a:t>tablets</a:t>
            </a:r>
            <a:r>
              <a:rPr lang="pt-BR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Indefinição em relação ao tombamento (Falta o termo de Doação do MEC).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Quantidade insuficiente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5056153"/>
            <a:ext cx="70984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FF0000"/>
                </a:solidFill>
              </a:rPr>
              <a:t>Lousas Digitais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FF0000"/>
                </a:solidFill>
              </a:rPr>
              <a:t>O IFAM irá receber 89 lousas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FF0000"/>
                </a:solidFill>
              </a:rPr>
              <a:t>Quantidade insuficiente para todos os campi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FF0000"/>
                </a:solidFill>
              </a:rPr>
              <a:t>Complemento com verba do IFAM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PAUTA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 action="ppaction://hlinksldjump"/>
              </a:rPr>
              <a:t>APRESENTAÇÃO DA EQUIPE</a:t>
            </a:r>
            <a:endParaRPr lang="pt-BR" dirty="0" smtClean="0"/>
          </a:p>
          <a:p>
            <a:r>
              <a:rPr lang="pt-BR" dirty="0" smtClean="0">
                <a:hlinkClick r:id="rId3" action="ppaction://hlinksldjump"/>
              </a:rPr>
              <a:t>SUAP – SIGA-A</a:t>
            </a:r>
            <a:endParaRPr lang="pt-BR" dirty="0" smtClean="0"/>
          </a:p>
          <a:p>
            <a:r>
              <a:rPr lang="pt-BR" dirty="0" smtClean="0">
                <a:hlinkClick r:id="rId4" action="ppaction://hlinksldjump"/>
              </a:rPr>
              <a:t>NOVAS LICITAÇÕES</a:t>
            </a:r>
            <a:endParaRPr lang="pt-BR" dirty="0" smtClean="0"/>
          </a:p>
          <a:p>
            <a:r>
              <a:rPr lang="pt-BR" dirty="0" smtClean="0">
                <a:hlinkClick r:id="rId5" action="ppaction://hlinksldjump"/>
              </a:rPr>
              <a:t>ABERTURA PDTI</a:t>
            </a:r>
            <a:endParaRPr lang="pt-BR" dirty="0" smtClean="0"/>
          </a:p>
          <a:p>
            <a:r>
              <a:rPr lang="pt-BR" dirty="0" smtClean="0">
                <a:hlinkClick r:id="rId6" action="ppaction://hlinksldjump"/>
              </a:rPr>
              <a:t>GNUTECA</a:t>
            </a:r>
            <a:r>
              <a:rPr lang="pt-BR" dirty="0" smtClean="0"/>
              <a:t>/</a:t>
            </a:r>
            <a:r>
              <a:rPr lang="pt-BR" dirty="0" smtClean="0">
                <a:hlinkClick r:id="rId7" action="ppaction://hlinksldjump"/>
              </a:rPr>
              <a:t>BIBLIOTECA VIRTUAL</a:t>
            </a:r>
            <a:endParaRPr lang="pt-BR" dirty="0" smtClean="0"/>
          </a:p>
          <a:p>
            <a:r>
              <a:rPr lang="pt-BR" dirty="0" smtClean="0">
                <a:hlinkClick r:id="rId8" action="ppaction://hlinksldjump"/>
              </a:rPr>
              <a:t>TABLETS/LOUSA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BE076-3CD5-49C7-B7AC-8C363D12A219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pic>
        <p:nvPicPr>
          <p:cNvPr id="5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7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87B5-BFFE-4D2A-84E8-F264339218B3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2174" y="260648"/>
            <a:ext cx="8640960" cy="778098"/>
          </a:xfrm>
        </p:spPr>
        <p:txBody>
          <a:bodyPr/>
          <a:lstStyle/>
          <a:p>
            <a:r>
              <a:rPr lang="pt-BR" sz="4000" dirty="0" smtClean="0"/>
              <a:t>EQUIPE</a:t>
            </a:r>
            <a:endParaRPr lang="pt-BR" sz="40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92335"/>
              </p:ext>
            </p:extLst>
          </p:nvPr>
        </p:nvGraphicFramePr>
        <p:xfrm>
          <a:off x="395536" y="1988842"/>
          <a:ext cx="7560840" cy="4176462"/>
        </p:xfrm>
        <a:graphic>
          <a:graphicData uri="http://schemas.openxmlformats.org/drawingml/2006/table">
            <a:tbl>
              <a:tblPr firstRow="1" firstCol="1" bandRow="1"/>
              <a:tblGrid>
                <a:gridCol w="3043050"/>
                <a:gridCol w="2451120"/>
                <a:gridCol w="2066670"/>
              </a:tblGrid>
              <a:tr h="69607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SETOR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RESPONSÁVEL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EMAIL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Diretoria de Gestão de Tecnologia da Informação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>
                          <a:effectLst/>
                          <a:latin typeface="Cambria"/>
                          <a:ea typeface="Times New Roman"/>
                          <a:cs typeface="Arial"/>
                        </a:rPr>
                        <a:t>Carlos Tiago Garantizado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effectLst/>
                          <a:latin typeface="Cambria"/>
                          <a:ea typeface="Times New Roman"/>
                          <a:cs typeface="Times New Roman"/>
                          <a:hlinkClick r:id="rId2"/>
                        </a:rPr>
                        <a:t>tiago@ifam.edu.br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Times New Roman"/>
                          <a:cs typeface="Arial"/>
                          <a:hlinkClick r:id="rId3"/>
                        </a:rPr>
                        <a:t>Coordenação de Sistemas de Informação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err="1">
                          <a:effectLst/>
                          <a:latin typeface="Cambria"/>
                          <a:ea typeface="Times New Roman"/>
                          <a:cs typeface="Arial"/>
                        </a:rPr>
                        <a:t>Antonio</a:t>
                      </a:r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 Ferreira dos Santos Junior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  <a:hlinkClick r:id="rId4"/>
                        </a:rPr>
                        <a:t>antonio@ifam.edu.br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rgbClr val="0000FF"/>
                          </a:solidFill>
                          <a:effectLst/>
                          <a:latin typeface="Cambria"/>
                          <a:ea typeface="Times New Roman"/>
                          <a:cs typeface="Arial"/>
                          <a:hlinkClick r:id="rId5"/>
                        </a:rPr>
                        <a:t>Coordenação de  Manutenção de TI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Caroline Picanço 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  <a:hlinkClick r:id="rId6"/>
                        </a:rPr>
                        <a:t>franciscocosta@ifam.edu.br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rgbClr val="0000FF"/>
                          </a:solidFill>
                          <a:effectLst/>
                          <a:latin typeface="Cambria"/>
                          <a:ea typeface="Times New Roman"/>
                          <a:cs typeface="Arial"/>
                          <a:hlinkClick r:id="rId7"/>
                        </a:rPr>
                        <a:t>Coordenação de Infraestruturas e Redes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err="1">
                          <a:effectLst/>
                          <a:latin typeface="Cambria"/>
                          <a:ea typeface="Times New Roman"/>
                          <a:cs typeface="Arial"/>
                        </a:rPr>
                        <a:t>Janderson</a:t>
                      </a:r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 Silva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  <a:hlinkClick r:id="rId2"/>
                        </a:rPr>
                        <a:t>tiago@ifam.edu.br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rgbClr val="0000FF"/>
                          </a:solidFill>
                          <a:effectLst/>
                          <a:latin typeface="Cambria"/>
                          <a:ea typeface="Times New Roman"/>
                          <a:cs typeface="Arial"/>
                          <a:hlinkClick r:id="rId8"/>
                        </a:rPr>
                        <a:t>Coordenação de Governança de TI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>
                          <a:effectLst/>
                          <a:latin typeface="Cambria"/>
                          <a:ea typeface="Times New Roman"/>
                          <a:cs typeface="Arial"/>
                        </a:rPr>
                        <a:t>Analice Barbosa Pereira</a:t>
                      </a:r>
                      <a:endParaRPr lang="pt-BR" sz="400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  <a:latin typeface="Cambria"/>
                          <a:ea typeface="Times New Roman"/>
                          <a:cs typeface="Arial"/>
                          <a:hlinkClick r:id="rId9"/>
                        </a:rPr>
                        <a:t>analice@ifam.edu.br</a:t>
                      </a:r>
                      <a:endParaRPr lang="pt-BR" sz="4000" dirty="0">
                        <a:effectLst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3155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87B5-BFFE-4D2A-84E8-F264339218B3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13" name="Título 1"/>
          <p:cNvSpPr txBox="1">
            <a:spLocks/>
          </p:cNvSpPr>
          <p:nvPr/>
        </p:nvSpPr>
        <p:spPr bwMode="auto">
          <a:xfrm>
            <a:off x="90441" y="0"/>
            <a:ext cx="864096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4000" dirty="0" smtClean="0"/>
              <a:t>SUAP - SITUAÇÃO ATUAL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2141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1700808"/>
            <a:ext cx="74888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SUAP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Mantido pelo IFRN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Utilizado por 4 outros </a:t>
            </a:r>
            <a:r>
              <a:rPr lang="pt-BR" sz="2400" dirty="0" err="1" smtClean="0"/>
              <a:t>IF’s</a:t>
            </a: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Até março desse ano era utilizado por 8 </a:t>
            </a:r>
            <a:r>
              <a:rPr lang="pt-BR" sz="2400" dirty="0" err="1" smtClean="0"/>
              <a:t>IF’s</a:t>
            </a: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Código fonte aberto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Não possui documentação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Necessidade de adaptação do IFAM ao modelo de administração do  IFRN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Dificuldade de Suporte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Prioridade para as demandas do IFRN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Estamos na versão 1.300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Fragilidade na Segurança</a:t>
            </a:r>
          </a:p>
          <a:p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11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7018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87B5-BFFE-4D2A-84E8-F264339218B3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179512" y="274638"/>
            <a:ext cx="864096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4000" dirty="0" smtClean="0"/>
              <a:t>SIGA-A</a:t>
            </a:r>
            <a:endParaRPr lang="pt-BR" sz="40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60003"/>
            <a:ext cx="6990760" cy="4040659"/>
          </a:xfrm>
          <a:prstGeom prst="rect">
            <a:avLst/>
          </a:prstGeom>
        </p:spPr>
      </p:pic>
      <p:pic>
        <p:nvPicPr>
          <p:cNvPr id="9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5456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87B5-BFFE-4D2A-84E8-F264339218B3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179512" y="274638"/>
            <a:ext cx="864096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4000" dirty="0" smtClean="0"/>
              <a:t>SIGA-A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962482"/>
            <a:ext cx="90172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SIGA-A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Desenvolvido pela UFRN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Utilizado por diversas </a:t>
            </a:r>
            <a:r>
              <a:rPr lang="pt-BR" sz="2400" dirty="0" err="1" smtClean="0"/>
              <a:t>UF’s</a:t>
            </a:r>
            <a:r>
              <a:rPr lang="pt-BR" sz="2400" dirty="0" smtClean="0"/>
              <a:t> e </a:t>
            </a:r>
            <a:r>
              <a:rPr lang="pt-BR" sz="2400" dirty="0" err="1" smtClean="0"/>
              <a:t>IF’s</a:t>
            </a: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Implantação por módulos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100 % WEB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 smtClean="0"/>
              <a:t>Customizavel</a:t>
            </a:r>
            <a:r>
              <a:rPr lang="pt-BR" sz="2400" dirty="0" smtClean="0"/>
              <a:t> para nossa realidade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O IFAM depois de 2 anos passa a ser dono do código fonte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Contratação de uma empresa para suporte e desenvolvimento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Nos últimos 3 meses 4 </a:t>
            </a:r>
            <a:r>
              <a:rPr lang="pt-BR" sz="2400" dirty="0" err="1" smtClean="0"/>
              <a:t>IF’s</a:t>
            </a:r>
            <a:r>
              <a:rPr lang="pt-BR" sz="2400" dirty="0" smtClean="0"/>
              <a:t> realizaram adesão ao sistema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Sistema integrado</a:t>
            </a:r>
          </a:p>
          <a:p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9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1331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BE076-3CD5-49C7-B7AC-8C363D12A219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8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info.ufrn.br/wikisistemas/lib/exe/fetch.php?media=suporte:ger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7560840" cy="48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 bwMode="auto">
          <a:xfrm>
            <a:off x="179512" y="274638"/>
            <a:ext cx="864096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4000" dirty="0" smtClean="0"/>
              <a:t>SIGA-A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0807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BE076-3CD5-49C7-B7AC-8C363D12A219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79512" y="1556792"/>
            <a:ext cx="828092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Help Desk -&gt; Licitação Terminada no di</a:t>
            </a:r>
            <a:r>
              <a:rPr lang="pt-BR" sz="2000" dirty="0" smtClean="0"/>
              <a:t>a 03/09/2013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Taxa de Gerenciamento</a:t>
            </a:r>
            <a:endParaRPr lang="pt-BR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Computadores -&gt; Enviado para a PROAD no dia 28/08/2013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Quantitativos conforme o PDTI (Vide Site IFAM)</a:t>
            </a:r>
            <a:endParaRPr lang="pt-BR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Notebooks </a:t>
            </a:r>
            <a:r>
              <a:rPr lang="pt-BR" sz="2000" dirty="0"/>
              <a:t>-&gt; Enviado para a PROAD no dia 28/08/2013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/>
              <a:t>Quantitativos conforme o PDTI (Vide Site IFAM</a:t>
            </a:r>
            <a:r>
              <a:rPr lang="pt-BR" sz="2000" dirty="0" smtClean="0"/>
              <a:t>)</a:t>
            </a:r>
            <a:endParaRPr lang="pt-BR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Impressoras -&gt; </a:t>
            </a:r>
            <a:r>
              <a:rPr lang="pt-BR" sz="2000" dirty="0"/>
              <a:t>Enviado para a PROAD no dia 28/08/2013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/>
              <a:t>Quantitativos conforme o PDTI (Vide Site IFAM</a:t>
            </a:r>
            <a:r>
              <a:rPr lang="pt-BR" sz="2000" dirty="0" smtClean="0"/>
              <a:t>)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err="1" smtClean="0"/>
              <a:t>AntVirus</a:t>
            </a:r>
            <a:r>
              <a:rPr lang="pt-BR" sz="2000" dirty="0" smtClean="0"/>
              <a:t> </a:t>
            </a:r>
            <a:r>
              <a:rPr lang="pt-BR" sz="2000" dirty="0"/>
              <a:t>-&gt;  Enviado para a PROAD no dia </a:t>
            </a:r>
            <a:r>
              <a:rPr lang="pt-BR" sz="2000" dirty="0" smtClean="0"/>
              <a:t>11/09/2013</a:t>
            </a:r>
            <a:endParaRPr lang="pt-BR" sz="2000" dirty="0"/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/>
              <a:t>Quantitativos conforme o PDTI </a:t>
            </a:r>
            <a:r>
              <a:rPr lang="pt-BR" sz="2000" dirty="0" smtClean="0"/>
              <a:t>e coleta por </a:t>
            </a:r>
            <a:r>
              <a:rPr lang="pt-BR" sz="2000" dirty="0" err="1" smtClean="0"/>
              <a:t>email</a:t>
            </a:r>
            <a:r>
              <a:rPr lang="pt-BR" sz="2000" dirty="0" smtClean="0"/>
              <a:t> com os </a:t>
            </a:r>
            <a:r>
              <a:rPr lang="pt-BR" sz="2000" dirty="0" err="1" smtClean="0"/>
              <a:t>CTI’s</a:t>
            </a:r>
            <a:r>
              <a:rPr lang="pt-BR" sz="2000" dirty="0" smtClean="0"/>
              <a:t> </a:t>
            </a:r>
            <a:endParaRPr lang="pt-BR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 smtClean="0"/>
              <a:t>Licença Windows/Office -&gt; Entrega prevista para 03/10</a:t>
            </a:r>
          </a:p>
          <a:p>
            <a:pPr algn="just"/>
            <a:endParaRPr lang="pt-BR" sz="2400" dirty="0"/>
          </a:p>
          <a:p>
            <a:pPr marL="285750" indent="-285750" algn="just">
              <a:buFontTx/>
              <a:buChar char="-"/>
            </a:pPr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 bwMode="auto">
          <a:xfrm>
            <a:off x="0" y="0"/>
            <a:ext cx="9612560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400" dirty="0" smtClean="0"/>
              <a:t>Novas Licitações</a:t>
            </a:r>
            <a:endParaRPr lang="pt-BR" sz="3400" dirty="0"/>
          </a:p>
        </p:txBody>
      </p:sp>
      <p:pic>
        <p:nvPicPr>
          <p:cNvPr id="5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4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e 13"/>
          <p:cNvSpPr/>
          <p:nvPr/>
        </p:nvSpPr>
        <p:spPr>
          <a:xfrm>
            <a:off x="1547552" y="1828258"/>
            <a:ext cx="6120680" cy="4193030"/>
          </a:xfrm>
          <a:prstGeom prst="ellipse">
            <a:avLst/>
          </a:prstGeom>
          <a:noFill/>
          <a:ln>
            <a:solidFill>
              <a:srgbClr val="3DA5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6516216" y="4636570"/>
            <a:ext cx="2016000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Divis</a:t>
            </a:r>
            <a:r>
              <a:rPr lang="pt-BR" b="1" dirty="0" smtClean="0">
                <a:solidFill>
                  <a:prstClr val="black"/>
                </a:solidFill>
              </a:rPr>
              <a:t>ão por tipo (Julho)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516216" y="2551759"/>
            <a:ext cx="2016000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Atualização do PDTI (Julho)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611560" y="4509120"/>
            <a:ext cx="2160016" cy="108012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Licitação dos Equipamentos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Setembro/Outubro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3599892" y="5589240"/>
            <a:ext cx="2016000" cy="11521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Montagem do Termo de Referencia/IN04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Agosto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564112" y="1268760"/>
            <a:ext cx="2016000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Planejamento dos Campi (até Junho)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23528" y="2551759"/>
            <a:ext cx="2448048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Entrega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prstClr val="black"/>
                </a:solidFill>
              </a:rPr>
              <a:t>Novembro/Dezembro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15" name="Espaço Reservado para Conteúdo 4"/>
          <p:cNvSpPr txBox="1">
            <a:spLocks/>
          </p:cNvSpPr>
          <p:nvPr/>
        </p:nvSpPr>
        <p:spPr>
          <a:xfrm>
            <a:off x="179512" y="260648"/>
            <a:ext cx="8784976" cy="57606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pt-BR" b="1" dirty="0" smtClean="0">
                <a:solidFill>
                  <a:prstClr val="black"/>
                </a:solidFill>
              </a:rPr>
              <a:t>Ciclo Virtuoso de Contratação</a:t>
            </a:r>
            <a:endParaRPr lang="pt-BR" b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upload.wikimedia.org/wikipedia/commons/5/5c/LogoIFS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0" b="100000" l="10000" r="100000">
                        <a14:foregroundMark x1="47000" y1="38500" x2="47000" y2="38500"/>
                        <a14:foregroundMark x1="71000" y1="16500" x2="71000" y2="16500"/>
                        <a14:foregroundMark x1="51000" y1="63000" x2="51000" y2="63000"/>
                        <a14:foregroundMark x1="29500" y1="63000" x2="29500" y2="63000"/>
                        <a14:foregroundMark x1="29000" y1="80000" x2="29000" y2="80000"/>
                        <a14:foregroundMark x1="55000" y1="80000" x2="55000" y2="80000"/>
                        <a14:foregroundMark x1="77500" y1="62500" x2="77500" y2="62500"/>
                      </a14:backgroundRemoval>
                    </a14:imgEffect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96952"/>
            <a:ext cx="17053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ta circular 4"/>
          <p:cNvSpPr/>
          <p:nvPr/>
        </p:nvSpPr>
        <p:spPr>
          <a:xfrm>
            <a:off x="3419872" y="2132856"/>
            <a:ext cx="2448272" cy="2304256"/>
          </a:xfrm>
          <a:prstGeom prst="circular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6" name="Seta circular 15"/>
          <p:cNvSpPr/>
          <p:nvPr/>
        </p:nvSpPr>
        <p:spPr>
          <a:xfrm rot="10800000">
            <a:off x="3347864" y="3284984"/>
            <a:ext cx="2448272" cy="2304256"/>
          </a:xfrm>
          <a:prstGeom prst="circular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natec-Ponto Controle CasaCivil 6 mar 2013 revisado-1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Pronatec-Ponto Controle CasaCivil 6 mar 2013 revisado-1</Template>
  <TotalTime>1236</TotalTime>
  <Words>520</Words>
  <Application>Microsoft Office PowerPoint</Application>
  <PresentationFormat>Apresentação na tela (4:3)</PresentationFormat>
  <Paragraphs>123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Pronatec-Ponto Controle CasaCivil 6 mar 2013 revisado-1</vt:lpstr>
      <vt:lpstr>Apresentação do PowerPoint</vt:lpstr>
      <vt:lpstr>PAUTA</vt:lpstr>
      <vt:lpstr>EQUIPE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GNUTECA – gnuteca.ifam.edu.br</vt:lpstr>
      <vt:lpstr>Pearson – ifam.bvirtual.com.br</vt:lpstr>
      <vt:lpstr>Tablets  - lousas Digitais </vt:lpstr>
    </vt:vector>
  </TitlesOfParts>
  <Company>Ministério da Educação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Nilva Schroeder</dc:creator>
  <cp:lastModifiedBy>dgti</cp:lastModifiedBy>
  <cp:revision>231</cp:revision>
  <cp:lastPrinted>2013-04-16T23:00:19Z</cp:lastPrinted>
  <dcterms:created xsi:type="dcterms:W3CDTF">2013-03-06T12:35:42Z</dcterms:created>
  <dcterms:modified xsi:type="dcterms:W3CDTF">2013-09-25T10:38:21Z</dcterms:modified>
</cp:coreProperties>
</file>