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</p:sldMasterIdLst>
  <p:notesMasterIdLst>
    <p:notesMasterId r:id="rId27"/>
  </p:notesMasterIdLst>
  <p:handoutMasterIdLst>
    <p:handoutMasterId r:id="rId28"/>
  </p:handoutMasterIdLst>
  <p:sldIdLst>
    <p:sldId id="527" r:id="rId9"/>
    <p:sldId id="486" r:id="rId10"/>
    <p:sldId id="501" r:id="rId11"/>
    <p:sldId id="502" r:id="rId12"/>
    <p:sldId id="520" r:id="rId13"/>
    <p:sldId id="521" r:id="rId14"/>
    <p:sldId id="525" r:id="rId15"/>
    <p:sldId id="523" r:id="rId16"/>
    <p:sldId id="256" r:id="rId17"/>
    <p:sldId id="528" r:id="rId18"/>
    <p:sldId id="508" r:id="rId19"/>
    <p:sldId id="536" r:id="rId20"/>
    <p:sldId id="535" r:id="rId21"/>
    <p:sldId id="514" r:id="rId22"/>
    <p:sldId id="513" r:id="rId23"/>
    <p:sldId id="518" r:id="rId24"/>
    <p:sldId id="526" r:id="rId25"/>
    <p:sldId id="522" r:id="rId26"/>
  </p:sldIdLst>
  <p:sldSz cx="9144000" cy="6858000" type="screen4x3"/>
  <p:notesSz cx="6669088" cy="98202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46" autoAdjust="0"/>
    <p:restoredTop sz="94640" autoAdjust="0"/>
  </p:normalViewPr>
  <p:slideViewPr>
    <p:cSldViewPr>
      <p:cViewPr>
        <p:scale>
          <a:sx n="70" d="100"/>
          <a:sy n="70" d="100"/>
        </p:scale>
        <p:origin x="-2730" y="-10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36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455" cy="49101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buFont typeface="Times New Roman" pitchFamily="18" charset="0"/>
              <a:buNone/>
              <a:defRPr sz="1200"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186" y="2"/>
            <a:ext cx="2889455" cy="49101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buFont typeface="Times New Roman" pitchFamily="18" charset="0"/>
              <a:buNone/>
              <a:defRPr sz="1200"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D5385A3A-3C77-4174-B429-F1473354A379}" type="datetimeFigureOut">
              <a:rPr lang="pt-BR"/>
              <a:pPr>
                <a:defRPr/>
              </a:pPr>
              <a:t>29/04/2014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327639"/>
            <a:ext cx="2889455" cy="49101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buFont typeface="Times New Roman" pitchFamily="18" charset="0"/>
              <a:buNone/>
              <a:defRPr sz="1200"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186" y="9327639"/>
            <a:ext cx="2889455" cy="49101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buFont typeface="Times New Roman" pitchFamily="18" charset="0"/>
              <a:buNone/>
              <a:defRPr sz="1200"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7D50611C-768B-41D8-A5C3-5AC39E1DE6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35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1"/>
          <p:cNvSpPr>
            <a:spLocks noChangeArrowheads="1"/>
          </p:cNvSpPr>
          <p:nvPr/>
        </p:nvSpPr>
        <p:spPr bwMode="auto">
          <a:xfrm>
            <a:off x="0" y="2"/>
            <a:ext cx="6669088" cy="9820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41" tIns="46570" rIns="93141" bIns="46570" anchor="ctr"/>
          <a:lstStyle/>
          <a:p>
            <a:endParaRPr lang="pt-BR" altLang="pt-BR"/>
          </a:p>
        </p:txBody>
      </p:sp>
      <p:sp>
        <p:nvSpPr>
          <p:cNvPr id="43011" name="AutoShape 2"/>
          <p:cNvSpPr>
            <a:spLocks noChangeArrowheads="1"/>
          </p:cNvSpPr>
          <p:nvPr/>
        </p:nvSpPr>
        <p:spPr bwMode="auto">
          <a:xfrm>
            <a:off x="0" y="1"/>
            <a:ext cx="6669088" cy="982190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41" tIns="46570" rIns="93141" bIns="46570" anchor="ctr"/>
          <a:lstStyle/>
          <a:p>
            <a:endParaRPr lang="pt-BR" altLang="pt-BR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2" y="3"/>
            <a:ext cx="2890905" cy="4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41" tIns="46570" rIns="93141" bIns="46570" anchor="ctr"/>
          <a:lstStyle/>
          <a:p>
            <a:endParaRPr lang="pt-BR" altLang="pt-BR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3778186" y="0"/>
            <a:ext cx="2889455" cy="4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41" tIns="46570" rIns="93141" bIns="46570" anchor="ctr"/>
          <a:lstStyle/>
          <a:p>
            <a:endParaRPr lang="pt-BR" altLang="pt-BR"/>
          </a:p>
        </p:txBody>
      </p:sp>
      <p:sp>
        <p:nvSpPr>
          <p:cNvPr id="4301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2650" y="736600"/>
            <a:ext cx="4903788" cy="3678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66909" y="4666257"/>
            <a:ext cx="5333821" cy="4417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74" tIns="47304" rIns="94974" bIns="47304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2" y="9329265"/>
            <a:ext cx="2890905" cy="4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41" tIns="46570" rIns="93141" bIns="46570" anchor="ctr"/>
          <a:lstStyle/>
          <a:p>
            <a:endParaRPr lang="pt-BR" altLang="pt-BR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778185" y="9329262"/>
            <a:ext cx="2888005" cy="489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74" tIns="47304" rIns="94974" bIns="47304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6002" algn="l"/>
                <a:tab pos="913621" algn="l"/>
                <a:tab pos="1371239" algn="l"/>
                <a:tab pos="1828859" algn="l"/>
                <a:tab pos="2286477" algn="l"/>
                <a:tab pos="2744096" algn="l"/>
                <a:tab pos="3201714" algn="l"/>
                <a:tab pos="3659334" algn="l"/>
                <a:tab pos="4116952" algn="l"/>
                <a:tab pos="4574571" algn="l"/>
                <a:tab pos="5032190" algn="l"/>
                <a:tab pos="5489809" algn="l"/>
                <a:tab pos="5947427" algn="l"/>
                <a:tab pos="6405046" algn="l"/>
                <a:tab pos="6862665" algn="l"/>
                <a:tab pos="7320284" algn="l"/>
                <a:tab pos="7777902" algn="l"/>
                <a:tab pos="8235522" algn="l"/>
                <a:tab pos="8693140" algn="l"/>
                <a:tab pos="9150759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fld id="{BFCD0D1E-FD8E-4C49-9096-E03C8880D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58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B2DB2E9A-1479-473E-8850-E041182D46CC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4906963" cy="3681413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911" y="4666261"/>
            <a:ext cx="5335269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10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10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11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11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12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12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B2DB2E9A-1479-473E-8850-E041182D46CC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13</a:t>
            </a:fld>
            <a:endParaRPr lang="pt-BR" altLang="pt-BR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6600"/>
            <a:ext cx="4908550" cy="3681413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15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15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17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17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18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18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442CE237-1841-4106-BB99-BD98AAFAFC53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778186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8BB453E8-D66F-4C07-B0C1-2CB448CA8997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2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11" y="4666261"/>
            <a:ext cx="5335269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3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4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5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6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6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7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3FF1478D-E35A-48C4-8CB8-8E4F58ED6AA7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8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778184" y="9329265"/>
            <a:ext cx="2889455" cy="49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74" tIns="47304" rIns="94974" bIns="47304" anchor="b"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</a:pPr>
            <a:fld id="{77172802-6FF0-4ACA-B1CE-134F4EFCBA7F}" type="slidenum">
              <a:rPr lang="pt-BR" altLang="pt-BR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</a:pPr>
              <a:t>8</a:t>
            </a:fld>
            <a:endParaRPr lang="pt-BR" altLang="pt-B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6600"/>
            <a:ext cx="4914900" cy="368617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66260"/>
            <a:ext cx="5335270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5613" algn="l"/>
                <a:tab pos="912813" algn="l"/>
                <a:tab pos="1370013" algn="l"/>
                <a:tab pos="1828800" algn="l"/>
                <a:tab pos="2286000" algn="l"/>
                <a:tab pos="2743200" algn="l"/>
                <a:tab pos="3200400" algn="l"/>
                <a:tab pos="3659188" algn="l"/>
                <a:tab pos="4116388" algn="l"/>
                <a:tab pos="4573588" algn="l"/>
                <a:tab pos="5030788" algn="l"/>
                <a:tab pos="5489575" algn="l"/>
                <a:tab pos="5946775" algn="l"/>
                <a:tab pos="6403975" algn="l"/>
                <a:tab pos="6861175" algn="l"/>
                <a:tab pos="7319963" algn="l"/>
                <a:tab pos="7777163" algn="l"/>
                <a:tab pos="8234363" algn="l"/>
                <a:tab pos="8691563" algn="l"/>
                <a:tab pos="9150350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B2DB2E9A-1479-473E-8850-E041182D46CC}" type="slidenum">
              <a:rPr lang="pt-BR" altLang="pt-BR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9</a:t>
            </a:fld>
            <a:endParaRPr lang="pt-BR" alt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4906963" cy="3681413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911" y="4666261"/>
            <a:ext cx="5335269" cy="44191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68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7813" y="174625"/>
            <a:ext cx="2055812" cy="59531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8213" cy="59531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57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458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36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11657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0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247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629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901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3058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aixaDeTexto 13"/>
          <p:cNvSpPr txBox="1">
            <a:spLocks noChangeArrowheads="1"/>
          </p:cNvSpPr>
          <p:nvPr userDrawn="1"/>
        </p:nvSpPr>
        <p:spPr bwMode="auto">
          <a:xfrm>
            <a:off x="6948264" y="6469536"/>
            <a:ext cx="1795462" cy="395288"/>
          </a:xfrm>
          <a:prstGeom prst="rect">
            <a:avLst/>
          </a:prstGeom>
          <a:noFill/>
          <a:ln>
            <a:noFill/>
          </a:ln>
          <a:extLst/>
        </p:spPr>
        <p:txBody>
          <a:bodyPr lIns="102340" tIns="51170" rIns="102340" bIns="5117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Slide </a:t>
            </a:r>
            <a:fld id="{64888569-43EF-4BDB-985A-30CD6CB759BB}" type="slidenum">
              <a:rPr lang="pt-BR" b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‹nº›</a:t>
            </a:fld>
            <a:endParaRPr lang="pt-BR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10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67787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268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6225" y="219075"/>
            <a:ext cx="2055813" cy="59070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19075"/>
            <a:ext cx="6016625" cy="59070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371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76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138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58868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533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478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80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91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3697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61617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339021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954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6225" y="207963"/>
            <a:ext cx="2055813" cy="53705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6625" cy="53705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510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099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70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42795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4478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626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5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9071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427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87660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68634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493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63750" cy="60721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28625" y="128588"/>
            <a:ext cx="6038850" cy="60721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7243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84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521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000459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2162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471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8374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4759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916093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807831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9832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7813" y="174625"/>
            <a:ext cx="2055812" cy="59531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8213" cy="59531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1458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691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7693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61404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22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9173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2162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8292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478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242309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033805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9671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6225" y="207963"/>
            <a:ext cx="2055813" cy="53705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6625" cy="53705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6710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2883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9821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868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28331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1608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8092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3437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0557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089587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407328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2737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63750" cy="60721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28625" y="128588"/>
            <a:ext cx="6038850" cy="60721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12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8700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68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221665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6040946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40350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5445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92773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2472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588072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606258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655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63750" cy="60721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28625" y="128588"/>
            <a:ext cx="6038850" cy="60721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26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5994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64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CaixaDeTexto 13"/>
          <p:cNvSpPr txBox="1">
            <a:spLocks noChangeArrowheads="1"/>
          </p:cNvSpPr>
          <p:nvPr userDrawn="1"/>
        </p:nvSpPr>
        <p:spPr bwMode="auto">
          <a:xfrm>
            <a:off x="7348538" y="6566601"/>
            <a:ext cx="1795462" cy="318783"/>
          </a:xfrm>
          <a:prstGeom prst="rect">
            <a:avLst/>
          </a:prstGeom>
          <a:noFill/>
          <a:ln>
            <a:noFill/>
          </a:ln>
          <a:extLst/>
        </p:spPr>
        <p:txBody>
          <a:bodyPr lIns="102340" tIns="51170" rIns="102340" bIns="5117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14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64888569-43EF-4BDB-985A-30CD6CB759BB}" type="slidenum">
              <a:rPr lang="pt-BR" sz="1400" b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‹nº›</a:t>
            </a:fld>
            <a:endParaRPr lang="pt-BR" sz="14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9075"/>
            <a:ext cx="82248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7963"/>
            <a:ext cx="8224838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28588"/>
            <a:ext cx="82264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30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6015038"/>
            <a:ext cx="142081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64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51838" y="0"/>
            <a:ext cx="792162" cy="306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1400" b="1" smtClean="0">
                <a:solidFill>
                  <a:srgbClr val="000000"/>
                </a:solidFill>
                <a:latin typeface="Arial" charset="0"/>
              </a:rPr>
              <a:t>CGU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381750"/>
            <a:ext cx="6842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>
              <a:buClrTx/>
              <a:buFontTx/>
              <a:buNone/>
              <a:defRPr/>
            </a:pPr>
            <a:fld id="{0764ABD1-ECC9-4CBB-AE0F-7E920D957E4E}" type="slidenum">
              <a:rPr lang="pt-BR" smtClean="0">
                <a:solidFill>
                  <a:srgbClr val="000000"/>
                </a:solidFill>
              </a:rPr>
              <a:pPr>
                <a:buClrTx/>
                <a:buFontTx/>
                <a:buNone/>
                <a:defRPr/>
              </a:pPr>
              <a:t>‹nº›</a:t>
            </a:fld>
            <a:endParaRPr lang="pt-BR" smtClean="0">
              <a:solidFill>
                <a:srgbClr val="000000"/>
              </a:solidFill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7963"/>
            <a:ext cx="8224838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600" cy="21431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2F477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51838" y="0"/>
            <a:ext cx="792162" cy="306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1400" b="1" smtClean="0">
                <a:solidFill>
                  <a:srgbClr val="000000"/>
                </a:solidFill>
                <a:latin typeface="Arial" charset="0"/>
              </a:rPr>
              <a:t>CGU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28588"/>
            <a:ext cx="82264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30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130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15063"/>
            <a:ext cx="9652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28588"/>
            <a:ext cx="82264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30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guam@cgu.gov.b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28625" y="836712"/>
            <a:ext cx="832008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4000" dirty="0" smtClean="0">
                <a:solidFill>
                  <a:schemeClr val="accent2"/>
                </a:solidFill>
                <a:latin typeface="Arial Black" pitchFamily="34" charset="0"/>
              </a:rPr>
              <a:t>Reunião de Abertura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20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Auditoria Anual de Contas do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Instituto Federal de Educação, Ciência e Tecnologia do Amazonas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IFAM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(contas do exercício de 2013)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52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620688"/>
            <a:ext cx="84341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2800" dirty="0" smtClean="0">
                <a:solidFill>
                  <a:schemeClr val="accent2"/>
                </a:solidFill>
                <a:latin typeface="Arial Black" pitchFamily="34" charset="0"/>
              </a:rPr>
              <a:t>Conteúdos que serão abordados na auditoria</a:t>
            </a:r>
            <a:endParaRPr lang="pt-BR" altLang="pt-BR" sz="2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04741" y="1628800"/>
            <a:ext cx="84341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1 - Conformidade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das peças do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processo;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2 - Resultados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quantitativos e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qualitativos;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3 - Gestão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pessoas;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4 - Gestão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do patrimônio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imobiliário;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5 – Estrutura e atuação da AUDIN;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Item 6.1 - Cumprimento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de deliberações do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TCU;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Item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6.2 - Recomendações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da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CGU;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Item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6.3 – Carta ao Cidadão;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Item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6.4 - Sistema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CGU-PAD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Item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6.5 - Parecer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de Auditoria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Interna.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600"/>
              </a:spcAft>
              <a:buClrTx/>
            </a:pPr>
            <a:endParaRPr lang="pt-BR" altLang="pt-BR" sz="2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06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764704"/>
            <a:ext cx="84341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000" dirty="0" smtClean="0">
                <a:solidFill>
                  <a:schemeClr val="accent2"/>
                </a:solidFill>
                <a:latin typeface="Arial Black" pitchFamily="34" charset="0"/>
              </a:rPr>
              <a:t>Informações e documentos que devem ser solicitados no período de campo</a:t>
            </a:r>
            <a:endParaRPr lang="pt-BR" altLang="pt-BR" sz="3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04741" y="1988840"/>
            <a:ext cx="843414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Normas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relativas à </a:t>
            </a:r>
            <a:r>
              <a:rPr 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atuação dos docentes nas atividades de ensino, pesquisa e extensão da Rede Federal de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EPCT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;</a:t>
            </a:r>
            <a:endParaRPr lang="pt-BR" altLang="pt-B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Manifestação ao Ofício-Circular nº 120/2012/CPPCE/DP/ SFC/CGU-PR</a:t>
            </a:r>
            <a:r>
              <a:rPr 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29/06/2012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;</a:t>
            </a:r>
            <a:endParaRPr lang="pt-BR" altLang="pt-B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Registros relativos à gestão </a:t>
            </a: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do patrimônio imobiliário de responsabilidade da </a:t>
            </a:r>
            <a:r>
              <a:rPr 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UJ</a:t>
            </a: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</a:t>
            </a: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Manifestação acerca das determinações/recomendações do TCU e CGU;</a:t>
            </a:r>
            <a:endParaRPr lang="pt-BR" altLang="pt-B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Outras informações e documentos necessários às análises que comporão o Relatório e subsidiarão a elaboração do Certificado e do Parecer do Controle Interno.</a:t>
            </a:r>
          </a:p>
        </p:txBody>
      </p:sp>
    </p:spTree>
    <p:extLst>
      <p:ext uri="{BB962C8B-B14F-4D97-AF65-F5344CB8AC3E}">
        <p14:creationId xmlns:p14="http://schemas.microsoft.com/office/powerpoint/2010/main" val="720103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764704"/>
            <a:ext cx="84341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000" dirty="0" smtClean="0">
                <a:solidFill>
                  <a:schemeClr val="accent2"/>
                </a:solidFill>
                <a:latin typeface="Arial Black" pitchFamily="34" charset="0"/>
              </a:rPr>
              <a:t>Informações e documentos que devem ser solicitados no período de campo</a:t>
            </a:r>
            <a:endParaRPr lang="pt-BR" altLang="pt-BR" sz="3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04741" y="1988840"/>
            <a:ext cx="843414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Carta de Serviços ao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Cidadão </a:t>
            </a:r>
            <a:r>
              <a:rPr 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do IFAM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;</a:t>
            </a: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Informações acerca do gerenciamento do Sistema CGU-PAD;</a:t>
            </a:r>
            <a:endParaRPr lang="pt-BR" altLang="pt-B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Outras informações e documentos necessários às análises que comporão o Relatório e subsidiarão a elaboração do Certificado e do Parecer do Controle Interno.</a:t>
            </a:r>
          </a:p>
        </p:txBody>
      </p:sp>
    </p:spTree>
    <p:extLst>
      <p:ext uri="{BB962C8B-B14F-4D97-AF65-F5344CB8AC3E}">
        <p14:creationId xmlns:p14="http://schemas.microsoft.com/office/powerpoint/2010/main" val="2627841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28625" y="620688"/>
            <a:ext cx="8320088" cy="601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6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6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6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6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6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2800" dirty="0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Reunião de Busca</a:t>
            </a:r>
          </a:p>
          <a:p>
            <a:pPr algn="ctr"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Conjunta </a:t>
            </a:r>
            <a:r>
              <a:rPr lang="pt-BR" altLang="pt-BR" sz="3200" dirty="0">
                <a:solidFill>
                  <a:schemeClr val="accent2"/>
                </a:solidFill>
                <a:latin typeface="Arial Black" pitchFamily="34" charset="0"/>
              </a:rPr>
              <a:t>de Soluções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7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462855" y="2336681"/>
            <a:ext cx="84296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15925" indent="-342900" eaLnBrk="1" hangingPunct="1">
              <a:spcBef>
                <a:spcPts val="2400"/>
              </a:spcBef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</a:rPr>
              <a:t>Discussão das causas das falhas detectadas.</a:t>
            </a:r>
            <a:endParaRPr lang="pt-BR" sz="2600" dirty="0">
              <a:solidFill>
                <a:schemeClr val="tx1"/>
              </a:solidFill>
            </a:endParaRPr>
          </a:p>
          <a:p>
            <a:pPr marL="415925" indent="-342900" eaLnBrk="1" hangingPunct="1">
              <a:spcBef>
                <a:spcPts val="2400"/>
              </a:spcBef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</a:rPr>
              <a:t>Evidenciação da necessidade das providências e da sua viabilidade.</a:t>
            </a:r>
          </a:p>
          <a:p>
            <a:pPr marL="415925" indent="-342900" eaLnBrk="1" hangingPunct="1">
              <a:spcBef>
                <a:spcPts val="2400"/>
              </a:spcBef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</a:rPr>
              <a:t>Humanização da interlocução, que deixa de ser feita apenas por documentos (solicitações, relatórios, ofícios etc.).</a:t>
            </a:r>
            <a:endParaRPr lang="pt-BR" sz="2600" dirty="0">
              <a:solidFill>
                <a:schemeClr val="tx1"/>
              </a:solidFill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67544" y="1124744"/>
            <a:ext cx="8136904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FontTx/>
              <a:buNone/>
            </a:pPr>
            <a:r>
              <a:rPr lang="pt-BR" sz="3000" dirty="0">
                <a:solidFill>
                  <a:schemeClr val="accent2"/>
                </a:solidFill>
                <a:latin typeface="Arial Black" pitchFamily="34" charset="0"/>
              </a:rPr>
              <a:t>Papéis da </a:t>
            </a:r>
            <a:r>
              <a:rPr lang="pt-BR" sz="3000" dirty="0" smtClean="0">
                <a:solidFill>
                  <a:schemeClr val="accent2"/>
                </a:solidFill>
                <a:latin typeface="Arial Black" pitchFamily="34" charset="0"/>
              </a:rPr>
              <a:t>Reunião de Busca Conjunta</a:t>
            </a:r>
            <a:endParaRPr lang="pt-BR" sz="3000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540892" y="764704"/>
            <a:ext cx="8135564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000" dirty="0" smtClean="0">
                <a:solidFill>
                  <a:schemeClr val="accent2"/>
                </a:solidFill>
                <a:latin typeface="Arial Black" pitchFamily="34" charset="0"/>
              </a:rPr>
              <a:t>Norma atual sobre Reunião de Busca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(Portaria </a:t>
            </a:r>
            <a:r>
              <a:rPr lang="pt-BR" altLang="pt-B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CGU/SE </a:t>
            </a:r>
            <a:r>
              <a:rPr lang="pt-BR" alt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650/2014)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39552" y="1916832"/>
            <a:ext cx="813690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pt-BR" altLang="pt-BR" sz="23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“(...) a 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UJ deverá observar os seguintes procedimentos</a:t>
            </a:r>
            <a:r>
              <a:rPr lang="pt-BR" altLang="pt-BR" sz="23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(...)</a:t>
            </a:r>
            <a:endParaRPr lang="pt-BR" altLang="pt-BR" sz="235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BR" altLang="pt-BR" sz="235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ii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pt-BR" altLang="pt-BR" sz="2350" b="1" dirty="0">
                <a:solidFill>
                  <a:schemeClr val="accent2"/>
                </a:solidFill>
                <a:latin typeface="Arial" charset="0"/>
                <a:cs typeface="Arial" charset="0"/>
              </a:rPr>
              <a:t>Reunião de Busca Conjunta de Soluções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pt-BR" altLang="pt-BR" sz="23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garantir que, a 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partir do conhecimento do Relatório Preliminar, a Reunião de Busca Conjunta de Soluções, conte com a </a:t>
            </a:r>
            <a:r>
              <a:rPr lang="pt-BR" altLang="pt-BR" sz="2350" b="1" dirty="0">
                <a:solidFill>
                  <a:schemeClr val="accent2"/>
                </a:solidFill>
                <a:latin typeface="Arial" charset="0"/>
                <a:cs typeface="Arial" charset="0"/>
              </a:rPr>
              <a:t>participação do Dirigente Máximo da Unidade</a:t>
            </a:r>
            <a:r>
              <a:rPr lang="pt-BR" altLang="pt-BR" sz="2350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e demais representantes </a:t>
            </a:r>
            <a:r>
              <a:rPr lang="pt-BR" altLang="pt-BR" sz="2350" b="1" dirty="0">
                <a:solidFill>
                  <a:schemeClr val="accent2"/>
                </a:solidFill>
                <a:latin typeface="Arial" charset="0"/>
                <a:cs typeface="Arial" charset="0"/>
              </a:rPr>
              <a:t>detentores dos conhecimentos necessários dos temas envolvidos e identificação das soluções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, e com condições de tomar as decisões requeridas pelas mudanças a serem implementadas. Tais discussões servirão de base para a </a:t>
            </a:r>
            <a:r>
              <a:rPr lang="pt-BR" altLang="pt-BR" sz="2350" b="1" dirty="0">
                <a:solidFill>
                  <a:schemeClr val="accent2"/>
                </a:solidFill>
                <a:latin typeface="Arial" charset="0"/>
                <a:cs typeface="Arial" charset="0"/>
              </a:rPr>
              <a:t>manutenção ou reforma das recomendações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 apresentadas no </a:t>
            </a:r>
            <a:r>
              <a:rPr lang="pt-BR" altLang="pt-BR" sz="23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‘Relatório </a:t>
            </a:r>
            <a:r>
              <a:rPr lang="pt-BR" altLang="pt-BR" sz="2350" dirty="0">
                <a:solidFill>
                  <a:srgbClr val="000000"/>
                </a:solidFill>
                <a:latin typeface="Arial" charset="0"/>
                <a:cs typeface="Arial" charset="0"/>
              </a:rPr>
              <a:t>Preliminar de Auditoria Anual de </a:t>
            </a:r>
            <a:r>
              <a:rPr lang="pt-BR" altLang="pt-BR" sz="23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Contas’.”</a:t>
            </a:r>
            <a:endParaRPr lang="pt-BR" altLang="pt-BR" sz="23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96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560585" y="2780928"/>
            <a:ext cx="804386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buClr>
                <a:schemeClr val="bg1"/>
              </a:buClr>
              <a:buFontTx/>
              <a:buNone/>
            </a:pPr>
            <a:r>
              <a:rPr lang="pt-BR" sz="3200" dirty="0" smtClean="0">
                <a:solidFill>
                  <a:schemeClr val="accent2"/>
                </a:solidFill>
                <a:latin typeface="Arial Black" pitchFamily="34" charset="0"/>
              </a:rPr>
              <a:t>Conclusão</a:t>
            </a:r>
            <a:endParaRPr lang="pt-BR" sz="3200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4341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Demandas da CGU necessárias ao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bom andamento da auditoria anual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04741" y="1988840"/>
            <a:ext cx="843414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Designação de um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interlocutor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 acesso às subunidades </a:t>
            </a:r>
            <a:r>
              <a:rPr lang="pt-BR" alt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o</a:t>
            </a: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rganizacionais abrangidas pela auditoria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para atender às demandas da CGU.</a:t>
            </a: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Colaboração do interlocutor e demais gestores na viabilização de entrevistas e outros procedimentos que envolvam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questionamentos presenciais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Esforço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da unidade auditada para atender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às </a:t>
            </a:r>
            <a:r>
              <a:rPr lang="pt-BR" altLang="pt-BR" sz="2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Solicitações de Auditoria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dentro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dos prazos fixados.</a:t>
            </a: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Coleta, pela unidade auditada, de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manifestações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servidores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(inclusive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os que não estejam em exercício devido a cessão, aposentadoria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etc.).</a:t>
            </a:r>
            <a:endParaRPr lang="pt-BR" altLang="pt-B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200"/>
              </a:spcAft>
              <a:buClrTx/>
              <a:buFont typeface="Arial" pitchFamily="34" charset="0"/>
              <a:buChar char="•"/>
            </a:pPr>
            <a:endParaRPr lang="pt-BR" altLang="pt-BR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22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67545" y="1340768"/>
            <a:ext cx="82089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Contatos</a:t>
            </a:r>
            <a:endParaRPr lang="pt-BR" altLang="pt-BR" sz="2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7546" y="2492896"/>
            <a:ext cx="8208912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Controladoria-Regional </a:t>
            </a:r>
            <a:r>
              <a:rPr lang="pt-BR" alt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da União </a:t>
            </a: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 Estado do Amazonas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Av</a:t>
            </a: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. Japurá, nº 329 - Centro</a:t>
            </a:r>
            <a:b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Manaus/AM - CEP: 69.025-020</a:t>
            </a:r>
            <a:b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t-BR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Tel</a:t>
            </a: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2129-0160, 3233-6628 e 3233-6252</a:t>
            </a: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t-BR" sz="2400" dirty="0">
                <a:solidFill>
                  <a:schemeClr val="tx1"/>
                </a:solidFill>
                <a:latin typeface="Arial" charset="0"/>
                <a:cs typeface="Arial" charset="0"/>
              </a:rPr>
              <a:t>E-mail: </a:t>
            </a:r>
            <a:r>
              <a:rPr lang="pt-BR" sz="2400" dirty="0">
                <a:solidFill>
                  <a:schemeClr val="accent2"/>
                </a:solidFill>
                <a:latin typeface="Arial" charset="0"/>
                <a:cs typeface="Arial" charset="0"/>
                <a:hlinkClick r:id="rId3"/>
              </a:rPr>
              <a:t>cguam@cgu.gov.br</a:t>
            </a:r>
            <a:endParaRPr lang="pt-BR" altLang="pt-BR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51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51539" y="1340768"/>
            <a:ext cx="832008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100" dirty="0" smtClean="0">
                <a:solidFill>
                  <a:schemeClr val="accent2"/>
                </a:solidFill>
                <a:latin typeface="Arial Black" pitchFamily="34" charset="0"/>
              </a:rPr>
              <a:t>Objetivos do encontro</a:t>
            </a:r>
            <a:endParaRPr lang="pt-BR" altLang="pt-BR" sz="31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67544" y="2492896"/>
            <a:ext cx="827552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514350" indent="-514350" eaLnBrk="1" hangingPunct="1">
              <a:spcBef>
                <a:spcPts val="3000"/>
              </a:spcBef>
              <a:buFont typeface="Arial" pitchFamily="34" charset="0"/>
              <a:buChar char="•"/>
            </a:pPr>
            <a:r>
              <a:rPr lang="pt-BR" altLang="pt-BR" sz="2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Apresentar </a:t>
            </a:r>
            <a:r>
              <a:rPr lang="pt-BR" altLang="pt-BR" sz="2700" dirty="0">
                <a:solidFill>
                  <a:srgbClr val="000000"/>
                </a:solidFill>
                <a:latin typeface="Arial" charset="0"/>
                <a:cs typeface="Arial" charset="0"/>
              </a:rPr>
              <a:t>à direção da unidade </a:t>
            </a:r>
            <a:r>
              <a:rPr lang="pt-BR" altLang="pt-BR" sz="2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auditada </a:t>
            </a:r>
            <a:r>
              <a:rPr lang="pt-BR" altLang="pt-BR" sz="2700" dirty="0">
                <a:solidFill>
                  <a:srgbClr val="000000"/>
                </a:solidFill>
                <a:latin typeface="Arial" charset="0"/>
                <a:cs typeface="Arial" charset="0"/>
              </a:rPr>
              <a:t>uma visão geral sobre a forma de execução </a:t>
            </a:r>
            <a:r>
              <a:rPr lang="pt-BR" altLang="pt-BR" sz="2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 Auditoria Anual de Contas.</a:t>
            </a:r>
          </a:p>
          <a:p>
            <a:pPr marL="514350" indent="-514350" eaLnBrk="1" hangingPunct="1">
              <a:spcBef>
                <a:spcPts val="3000"/>
              </a:spcBef>
              <a:buFont typeface="Arial" pitchFamily="34" charset="0"/>
              <a:buChar char="•"/>
            </a:pPr>
            <a:r>
              <a:rPr lang="pt-BR" altLang="pt-BR" sz="2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Prestar esclarecimentos </a:t>
            </a:r>
            <a:r>
              <a:rPr lang="pt-BR" altLang="pt-BR" sz="2700" dirty="0">
                <a:solidFill>
                  <a:srgbClr val="000000"/>
                </a:solidFill>
                <a:latin typeface="Arial" charset="0"/>
                <a:cs typeface="Arial" charset="0"/>
              </a:rPr>
              <a:t>sobre as questões relevantes que serão </a:t>
            </a:r>
            <a:r>
              <a:rPr lang="pt-BR" altLang="pt-BR" sz="2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abordadas.</a:t>
            </a:r>
            <a:endParaRPr lang="pt-BR" altLang="pt-BR" sz="27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01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67544" y="764704"/>
            <a:ext cx="84341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2800" dirty="0" smtClean="0">
                <a:solidFill>
                  <a:schemeClr val="accent2"/>
                </a:solidFill>
                <a:latin typeface="Arial Black" pitchFamily="34" charset="0"/>
              </a:rPr>
              <a:t>Visão do Controle Interno sobre a Auditoria Anual de Contas – 1/2</a:t>
            </a:r>
            <a:endParaRPr lang="pt-BR" altLang="pt-BR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7545" y="1916832"/>
            <a:ext cx="843414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ClrTx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Nas auditorias anuais de contas, o Controle Interno busca atingir os seguintes objetivos:</a:t>
            </a:r>
          </a:p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Avaliar </a:t>
            </a:r>
            <a:r>
              <a:rPr lang="pt-BR" altLang="pt-BR" sz="23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o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 </a:t>
            </a:r>
            <a:r>
              <a:rPr lang="pt-BR" altLang="pt-BR" sz="23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principais resultados alcançados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, com ênfase na eficácia, eficiência e economicidade da gestão dos programas de governo (ou equivalentes) pela unidade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auditada;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Informar </a:t>
            </a:r>
            <a:r>
              <a:rPr lang="pt-BR" altLang="pt-BR" sz="23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e destacar as boas práticas administrativas</a:t>
            </a:r>
            <a:r>
              <a:rPr lang="pt-BR" altLang="pt-BR" sz="23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e seus impactos no desempenho da unidade;</a:t>
            </a:r>
          </a:p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Destacar </a:t>
            </a:r>
            <a:r>
              <a:rPr lang="pt-BR" altLang="pt-BR" sz="23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as falhas que impactaram no atingimento dos resultados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, informando as providências corretivas em andamento e/ou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previstas.</a:t>
            </a:r>
          </a:p>
        </p:txBody>
      </p:sp>
    </p:spTree>
    <p:extLst>
      <p:ext uri="{BB962C8B-B14F-4D97-AF65-F5344CB8AC3E}">
        <p14:creationId xmlns:p14="http://schemas.microsoft.com/office/powerpoint/2010/main" val="1892291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908720"/>
            <a:ext cx="84341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2800" dirty="0" smtClean="0">
                <a:solidFill>
                  <a:schemeClr val="accent2"/>
                </a:solidFill>
                <a:latin typeface="Arial Black" pitchFamily="34" charset="0"/>
              </a:rPr>
              <a:t>Visão do Controle Interno sobre a Auditoria Anual de Contas – 2/2</a:t>
            </a:r>
            <a:endParaRPr lang="pt-BR" altLang="pt-BR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95537" y="2348880"/>
            <a:ext cx="843414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Aft>
                <a:spcPts val="2400"/>
              </a:spcAft>
              <a:buClrTx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 Controle Interno também considera a auditoria anual de contas como uma oportunidade para:</a:t>
            </a:r>
          </a:p>
          <a:p>
            <a:pPr marL="342900" indent="-342900" eaLnBrk="1" hangingPunct="1">
              <a:spcAft>
                <a:spcPts val="2400"/>
              </a:spcAft>
              <a:buClrTx/>
              <a:buFont typeface="Arial" pitchFamily="34" charset="0"/>
              <a:buChar char="•"/>
            </a:pP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Identificar riscos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decorrentes de fragilidades nos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controles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administrativos;</a:t>
            </a:r>
          </a:p>
          <a:p>
            <a:pPr marL="342900" indent="-342900" eaLnBrk="1" hangingPunct="1">
              <a:spcAft>
                <a:spcPts val="2400"/>
              </a:spcAft>
              <a:buClrTx/>
              <a:buFont typeface="Arial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partir da interação com os gestores,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propor providências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para sua eliminação e/ou redução dos riscos detectados.</a:t>
            </a:r>
          </a:p>
        </p:txBody>
      </p:sp>
    </p:spTree>
    <p:extLst>
      <p:ext uri="{BB962C8B-B14F-4D97-AF65-F5344CB8AC3E}">
        <p14:creationId xmlns:p14="http://schemas.microsoft.com/office/powerpoint/2010/main" val="614704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23528" y="692696"/>
            <a:ext cx="849694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2800" dirty="0" smtClean="0">
                <a:solidFill>
                  <a:schemeClr val="accent2"/>
                </a:solidFill>
                <a:latin typeface="Arial Black" pitchFamily="34" charset="0"/>
              </a:rPr>
              <a:t>Visão geral sobre fases da auditoria anual</a:t>
            </a:r>
          </a:p>
        </p:txBody>
      </p:sp>
      <p:sp>
        <p:nvSpPr>
          <p:cNvPr id="5" name="Fluxograma: Processo 4"/>
          <p:cNvSpPr/>
          <p:nvPr/>
        </p:nvSpPr>
        <p:spPr>
          <a:xfrm>
            <a:off x="683568" y="1701949"/>
            <a:ext cx="2033588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campo</a:t>
            </a:r>
          </a:p>
        </p:txBody>
      </p:sp>
      <p:sp>
        <p:nvSpPr>
          <p:cNvPr id="6" name="Fluxograma: Processo 5"/>
          <p:cNvSpPr/>
          <p:nvPr/>
        </p:nvSpPr>
        <p:spPr>
          <a:xfrm>
            <a:off x="3545831" y="1701949"/>
            <a:ext cx="2033587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Preliminar</a:t>
            </a:r>
            <a:endParaRPr lang="pt-BR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xograma: Processo 6"/>
          <p:cNvSpPr/>
          <p:nvPr/>
        </p:nvSpPr>
        <p:spPr>
          <a:xfrm>
            <a:off x="6426845" y="5229374"/>
            <a:ext cx="2033587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Recebimento do </a:t>
            </a:r>
            <a:r>
              <a:rPr lang="pt-BR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Providências</a:t>
            </a:r>
            <a:endParaRPr lang="pt-B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uxograma: Processo 7"/>
          <p:cNvSpPr/>
          <p:nvPr/>
        </p:nvSpPr>
        <p:spPr>
          <a:xfrm>
            <a:off x="3419872" y="5229374"/>
            <a:ext cx="2304255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Encaminhamento do relatório para a </a:t>
            </a:r>
            <a:r>
              <a:rPr lang="pt-BR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auditada</a:t>
            </a:r>
            <a:endParaRPr lang="pt-B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uxograma: Processo 8"/>
          <p:cNvSpPr/>
          <p:nvPr/>
        </p:nvSpPr>
        <p:spPr>
          <a:xfrm>
            <a:off x="683568" y="5229374"/>
            <a:ext cx="2033588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Encaminhamento do Processo de Contas ao Ministro</a:t>
            </a:r>
          </a:p>
        </p:txBody>
      </p:sp>
      <p:sp>
        <p:nvSpPr>
          <p:cNvPr id="10" name="Fluxograma: Processo 9"/>
          <p:cNvSpPr/>
          <p:nvPr/>
        </p:nvSpPr>
        <p:spPr>
          <a:xfrm>
            <a:off x="2034531" y="3502174"/>
            <a:ext cx="2033587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Relatório, Certificado e Parecer do Controle Interno</a:t>
            </a:r>
            <a:endParaRPr lang="pt-BR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4985693" y="3502174"/>
            <a:ext cx="2033588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Manifestação da unidade auditada sobre Relatório Preliminar</a:t>
            </a:r>
            <a:endParaRPr lang="pt-BR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uxograma: Processo 11"/>
          <p:cNvSpPr/>
          <p:nvPr/>
        </p:nvSpPr>
        <p:spPr>
          <a:xfrm>
            <a:off x="6427143" y="1701949"/>
            <a:ext cx="2033588" cy="122396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Reunião de Busca Conjunta de Soluções</a:t>
            </a:r>
          </a:p>
        </p:txBody>
      </p:sp>
      <p:cxnSp>
        <p:nvCxnSpPr>
          <p:cNvPr id="13" name="Conector de seta reta 12"/>
          <p:cNvCxnSpPr>
            <a:stCxn id="5" idx="3"/>
            <a:endCxn id="6" idx="1"/>
          </p:cNvCxnSpPr>
          <p:nvPr/>
        </p:nvCxnSpPr>
        <p:spPr>
          <a:xfrm>
            <a:off x="2717156" y="2313136"/>
            <a:ext cx="82867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6" idx="3"/>
            <a:endCxn id="12" idx="1"/>
          </p:cNvCxnSpPr>
          <p:nvPr/>
        </p:nvCxnSpPr>
        <p:spPr>
          <a:xfrm>
            <a:off x="5579418" y="2313136"/>
            <a:ext cx="84772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12" idx="3"/>
            <a:endCxn id="11" idx="3"/>
          </p:cNvCxnSpPr>
          <p:nvPr/>
        </p:nvCxnSpPr>
        <p:spPr>
          <a:xfrm flipH="1">
            <a:off x="7019281" y="2313136"/>
            <a:ext cx="1441450" cy="1800225"/>
          </a:xfrm>
          <a:prstGeom prst="bentConnector3">
            <a:avLst>
              <a:gd name="adj1" fmla="val -15873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1" idx="1"/>
            <a:endCxn id="10" idx="3"/>
          </p:cNvCxnSpPr>
          <p:nvPr/>
        </p:nvCxnSpPr>
        <p:spPr>
          <a:xfrm flipH="1">
            <a:off x="4068118" y="4113361"/>
            <a:ext cx="91757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10" idx="1"/>
            <a:endCxn id="9" idx="1"/>
          </p:cNvCxnSpPr>
          <p:nvPr/>
        </p:nvCxnSpPr>
        <p:spPr>
          <a:xfrm rot="10800000" flipV="1">
            <a:off x="683568" y="4113361"/>
            <a:ext cx="1350963" cy="1728788"/>
          </a:xfrm>
          <a:prstGeom prst="bentConnector3">
            <a:avLst>
              <a:gd name="adj1" fmla="val 116926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9" idx="3"/>
            <a:endCxn id="8" idx="1"/>
          </p:cNvCxnSpPr>
          <p:nvPr/>
        </p:nvCxnSpPr>
        <p:spPr>
          <a:xfrm>
            <a:off x="2717156" y="5841355"/>
            <a:ext cx="702716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8" idx="3"/>
            <a:endCxn id="7" idx="1"/>
          </p:cNvCxnSpPr>
          <p:nvPr/>
        </p:nvCxnSpPr>
        <p:spPr>
          <a:xfrm>
            <a:off x="5724127" y="5841355"/>
            <a:ext cx="702718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294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68884" y="620688"/>
            <a:ext cx="8135564" cy="120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Mudanças introduzidas pela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Portaria CGU/SE 650/2014 – 1/2</a:t>
            </a:r>
            <a:endParaRPr lang="pt-BR" altLang="pt-BR" sz="32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8883" y="2060848"/>
            <a:ext cx="842359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Aft>
                <a:spcPts val="2400"/>
              </a:spcAft>
              <a:buClrTx/>
            </a:pP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Ajustes no processo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apresentação dos fatos:</a:t>
            </a:r>
          </a:p>
          <a:p>
            <a:pPr marL="342900" indent="-342900" eaLnBrk="1" hangingPunct="1"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primeira oportunidade de manifestação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sobre o teor do campo “fato” de uma constatação será aberta mediante o envio do registro por </a:t>
            </a:r>
            <a:r>
              <a:rPr lang="pt-BR" altLang="pt-BR" sz="2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Solicitação de Auditoria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Reunião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de Busca Conjunta de 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Soluções passa a ser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realizada da íntegra do Relatório Preliminar, </a:t>
            </a:r>
            <a:r>
              <a:rPr lang="pt-BR" altLang="pt-BR" sz="2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que já traz as recomendações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para debate com os gestores</a:t>
            </a:r>
            <a:r>
              <a:rPr lang="pt-BR" alt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249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68884" y="692696"/>
            <a:ext cx="8135564" cy="120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Mudanças introduzidas pela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Portaria CGU/SE 650/2014 – 2/2</a:t>
            </a:r>
            <a:endParaRPr lang="pt-BR" altLang="pt-BR" sz="32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8883" y="2276872"/>
            <a:ext cx="842359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 eaLnBrk="1" hangingPunct="1">
              <a:spcAft>
                <a:spcPts val="2400"/>
              </a:spcAft>
              <a:buClrTx/>
              <a:buFont typeface="Arial" pitchFamily="34" charset="0"/>
              <a:buChar char="•"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Reunião de Busca Conjunta de Soluções deve ser realizada até 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cinco dias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úteis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após o encaminhamento do Relatório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Preliminar.</a:t>
            </a:r>
            <a:endParaRPr lang="pt-BR" altLang="pt-BR" sz="2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2400"/>
              </a:spcAft>
              <a:buClrTx/>
              <a:buFont typeface="Arial" pitchFamily="34" charset="0"/>
              <a:buChar char="•"/>
            </a:pPr>
            <a:r>
              <a:rPr lang="pt-BR" altLang="pt-BR" sz="23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Manifestações escritas sobre o Relatório Preliminar:</a:t>
            </a:r>
          </a:p>
          <a:p>
            <a:pPr marL="940050" lvl="2" indent="-342900" eaLnBrk="1" hangingPunct="1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pt-BR" altLang="pt-BR" sz="23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Preparação deve ser iniciada logo após o recebimento do relatório.</a:t>
            </a:r>
          </a:p>
          <a:p>
            <a:pPr marL="940050" lvl="2" indent="-342900" eaLnBrk="1" hangingPunct="1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Envio deve ocorrer até cinco dias úteis após a reunião.</a:t>
            </a:r>
          </a:p>
        </p:txBody>
      </p:sp>
    </p:spTree>
    <p:extLst>
      <p:ext uri="{BB962C8B-B14F-4D97-AF65-F5344CB8AC3E}">
        <p14:creationId xmlns:p14="http://schemas.microsoft.com/office/powerpoint/2010/main" val="1442687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68884" y="620688"/>
            <a:ext cx="813556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2800" dirty="0" smtClean="0">
                <a:solidFill>
                  <a:schemeClr val="accent2"/>
                </a:solidFill>
                <a:latin typeface="Arial Black" pitchFamily="34" charset="0"/>
              </a:rPr>
              <a:t>Utilização da manifestação final como “consolidada” ou “retificadora”</a:t>
            </a:r>
            <a:endParaRPr lang="pt-BR" altLang="pt-BR" sz="2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8883" y="1844825"/>
            <a:ext cx="842359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Caso, após a Reunião de Busca Conjunta, a 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manifestação transcrita no Relatório Preliminar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continue avaliada como adequada pela unidade auditada, 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não </a:t>
            </a:r>
            <a:r>
              <a:rPr lang="pt-BR" altLang="pt-BR" sz="23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é necessária segunda manifestação</a:t>
            </a:r>
            <a:r>
              <a:rPr lang="pt-BR" altLang="pt-BR" sz="23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Para evitar a transcrição de questões já resolvidas, as eventuais manifestações após o Relatório Preliminar 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substituirão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as transcritas no campo “Manifestação da unidade examinada” da respectiva constatação.</a:t>
            </a:r>
          </a:p>
          <a:p>
            <a:pPr marL="342900" indent="-342900" eaLnBrk="1" hangingPunct="1">
              <a:spcAft>
                <a:spcPts val="1800"/>
              </a:spcAft>
              <a:buClrTx/>
              <a:buFont typeface="Arial" pitchFamily="34" charset="0"/>
              <a:buChar char="•"/>
            </a:pP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 necessária manifestação após o Relatório Preliminar, a unidade auditada deve </a:t>
            </a:r>
            <a:r>
              <a:rPr lang="pt-BR" altLang="pt-BR" sz="23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qualificar esse conteúdo para conter tudo que a unidade tem a dizer </a:t>
            </a:r>
            <a:r>
              <a:rPr lang="pt-BR" alt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sobre a última versão do campo “fato”.</a:t>
            </a:r>
          </a:p>
        </p:txBody>
      </p:sp>
    </p:spTree>
    <p:extLst>
      <p:ext uri="{BB962C8B-B14F-4D97-AF65-F5344CB8AC3E}">
        <p14:creationId xmlns:p14="http://schemas.microsoft.com/office/powerpoint/2010/main" val="4125154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28625" y="836712"/>
            <a:ext cx="832008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pt-BR" altLang="pt-BR" sz="3200" dirty="0" smtClean="0">
                <a:solidFill>
                  <a:schemeClr val="accent2"/>
                </a:solidFill>
                <a:latin typeface="Arial Black" pitchFamily="34" charset="0"/>
              </a:rPr>
              <a:t>Informações gerais sobre o Planejamento da ação de controle</a:t>
            </a:r>
            <a:endParaRPr lang="pt-BR" altLang="pt-BR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pt-BR" altLang="pt-BR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8193</TotalTime>
  <Words>1014</Words>
  <Application>Microsoft Office PowerPoint</Application>
  <PresentationFormat>Apresentação na tela (4:3)</PresentationFormat>
  <Paragraphs>138</Paragraphs>
  <Slides>18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Tema do Office</vt:lpstr>
      <vt:lpstr>1_Tema do Office</vt:lpstr>
      <vt:lpstr>2_Tema do Office</vt:lpstr>
      <vt:lpstr>3_Tema do Office</vt:lpstr>
      <vt:lpstr>4_Tema do Office</vt:lpstr>
      <vt:lpstr>5_Tema do Office</vt:lpstr>
      <vt:lpstr>6_Tema do Office</vt:lpstr>
      <vt:lpstr>7_Tema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pepet</dc:creator>
  <cp:lastModifiedBy>Ana Maria Alves Pereira</cp:lastModifiedBy>
  <cp:revision>2328</cp:revision>
  <cp:lastPrinted>2014-04-10T19:39:21Z</cp:lastPrinted>
  <dcterms:created xsi:type="dcterms:W3CDTF">2013-02-05T18:01:46Z</dcterms:created>
  <dcterms:modified xsi:type="dcterms:W3CDTF">2014-04-29T19:16:36Z</dcterms:modified>
</cp:coreProperties>
</file>