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87" r:id="rId4"/>
    <p:sldId id="283" r:id="rId5"/>
    <p:sldId id="284" r:id="rId6"/>
    <p:sldId id="305" r:id="rId7"/>
    <p:sldId id="306" r:id="rId8"/>
    <p:sldId id="294" r:id="rId9"/>
    <p:sldId id="295" r:id="rId10"/>
    <p:sldId id="296" r:id="rId11"/>
    <p:sldId id="288" r:id="rId12"/>
    <p:sldId id="289" r:id="rId13"/>
    <p:sldId id="290" r:id="rId14"/>
    <p:sldId id="308" r:id="rId15"/>
    <p:sldId id="291" r:id="rId16"/>
    <p:sldId id="292" r:id="rId17"/>
    <p:sldId id="293" r:id="rId18"/>
    <p:sldId id="297" r:id="rId19"/>
    <p:sldId id="299" r:id="rId20"/>
    <p:sldId id="298" r:id="rId21"/>
    <p:sldId id="300" r:id="rId22"/>
    <p:sldId id="303" r:id="rId23"/>
    <p:sldId id="304" r:id="rId24"/>
    <p:sldId id="307" r:id="rId25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7E1FC-8775-4D3C-82B4-333A04A00A80}" type="datetimeFigureOut">
              <a:rPr lang="pt-BR" smtClean="0"/>
              <a:t>26/05/2014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1AE05-E997-4FDD-9D77-476138BADB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093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1AE05-E997-4FDD-9D77-476138BADB03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419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1AE05-E997-4FDD-9D77-476138BADB03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2421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23F25-7D00-4F16-AC11-09308B85C48E}" type="datetimeFigureOut">
              <a:rPr lang="pt-BR"/>
              <a:pPr>
                <a:defRPr/>
              </a:pPr>
              <a:t>26/05/2014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4B65C-CA59-4DDA-BEF1-141A63620AB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506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FE672-E177-434E-994D-B706657D3EEB}" type="datetimeFigureOut">
              <a:rPr lang="pt-BR"/>
              <a:pPr>
                <a:defRPr/>
              </a:pPr>
              <a:t>26/05/2014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2F6BE-03DC-4DF2-93F7-AFAE4C5590D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2812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C0781-C3D5-443D-88D4-9A31021FB580}" type="datetimeFigureOut">
              <a:rPr lang="pt-BR"/>
              <a:pPr>
                <a:defRPr/>
              </a:pPr>
              <a:t>26/05/2014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2902B-8391-4F50-86EC-7EADBA521DC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2189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96689-1AB5-44E3-9E15-B869295A1742}" type="datetimeFigureOut">
              <a:rPr lang="pt-BR"/>
              <a:pPr>
                <a:defRPr/>
              </a:pPr>
              <a:t>26/05/2014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8ADF4-B294-4B06-AAC7-8400A8387B1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1102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970EF-2214-48EC-863F-1B706F26B6D3}" type="datetimeFigureOut">
              <a:rPr lang="pt-BR"/>
              <a:pPr>
                <a:defRPr/>
              </a:pPr>
              <a:t>26/05/2014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E590E-38E1-4F9F-A993-F4BC93E0C0F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9676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55801-282D-4BE1-99A0-6A2D5742BDAD}" type="datetimeFigureOut">
              <a:rPr lang="pt-BR"/>
              <a:pPr>
                <a:defRPr/>
              </a:pPr>
              <a:t>26/05/2014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2885C-A200-420F-AD84-D998C2E830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4050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D9AE1-2DA0-4B0D-8753-6568A260F80D}" type="datetimeFigureOut">
              <a:rPr lang="pt-BR"/>
              <a:pPr>
                <a:defRPr/>
              </a:pPr>
              <a:t>26/05/2014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B2582-8CCB-478B-8C3E-C0D0B79B6BB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4797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44C46-766B-4972-83CC-F86311C8EEF3}" type="datetimeFigureOut">
              <a:rPr lang="pt-BR"/>
              <a:pPr>
                <a:defRPr/>
              </a:pPr>
              <a:t>26/05/2014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33E25-1173-407A-97D9-8303A7ACC1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7408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017CA-8BD3-459D-A690-F0083953E449}" type="datetimeFigureOut">
              <a:rPr lang="pt-BR"/>
              <a:pPr>
                <a:defRPr/>
              </a:pPr>
              <a:t>26/05/2014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B0972-D5A6-4836-BE53-9625E721C46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2646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7241F-3032-4501-9080-55306D3AE21F}" type="datetimeFigureOut">
              <a:rPr lang="pt-BR"/>
              <a:pPr>
                <a:defRPr/>
              </a:pPr>
              <a:t>26/05/2014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45C9E-EDAB-4364-99D6-67F405F9EFD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147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C54E8-B336-413A-9071-2796A7AF8FA4}" type="datetimeFigureOut">
              <a:rPr lang="pt-BR"/>
              <a:pPr>
                <a:defRPr/>
              </a:pPr>
              <a:t>26/05/2014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38B24-B4D6-42DB-8147-5DE6FF5F9A2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503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E16F76-2D3F-4A6B-B935-6767EB285044}" type="datetimeFigureOut">
              <a:rPr lang="pt-BR"/>
              <a:pPr>
                <a:defRPr/>
              </a:pPr>
              <a:t>26/05/2014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3697E94-0A95-40B2-B222-CDF9BB7C56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auto">
          <a:xfrm>
            <a:off x="1643063" y="5105400"/>
            <a:ext cx="1854200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1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2052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91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4763"/>
            <a:ext cx="44196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4" name="Grupo 9"/>
          <p:cNvGrpSpPr>
            <a:grpSpLocks/>
          </p:cNvGrpSpPr>
          <p:nvPr/>
        </p:nvGrpSpPr>
        <p:grpSpPr bwMode="auto">
          <a:xfrm>
            <a:off x="15875" y="14288"/>
            <a:ext cx="9128125" cy="8710612"/>
            <a:chOff x="16364" y="14546"/>
            <a:chExt cx="9127636" cy="8710077"/>
          </a:xfrm>
        </p:grpSpPr>
        <p:sp>
          <p:nvSpPr>
            <p:cNvPr id="7" name="CaixaDeTexto 6"/>
            <p:cNvSpPr txBox="1"/>
            <p:nvPr/>
          </p:nvSpPr>
          <p:spPr>
            <a:xfrm>
              <a:off x="5004048" y="14546"/>
              <a:ext cx="4139952" cy="2308324"/>
            </a:xfrm>
            <a:prstGeom prst="rect">
              <a:avLst/>
            </a:prstGeom>
            <a:gradFill>
              <a:gsLst>
                <a:gs pos="45151">
                  <a:srgbClr val="8BAF40"/>
                </a:gs>
                <a:gs pos="58410">
                  <a:srgbClr val="91B743"/>
                </a:gs>
                <a:gs pos="70800">
                  <a:srgbClr val="97BE46"/>
                </a:gs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bliqueTopLeft"/>
                <a:lightRig rig="threePt" dir="t"/>
              </a:scene3d>
            </a:bodyPr>
            <a:lstStyle/>
            <a:p>
              <a:pPr algn="ctr" eaLnBrk="1" hangingPunct="1">
                <a:defRPr/>
              </a:pPr>
              <a:r>
                <a:rPr lang="pt-BR" sz="1400" b="1" dirty="0"/>
                <a:t>PRÓ-REITORIA DE DESENVOLVIMENTO </a:t>
              </a:r>
            </a:p>
            <a:p>
              <a:pPr algn="ctr" eaLnBrk="1" hangingPunct="1">
                <a:defRPr/>
              </a:pPr>
              <a:endParaRPr lang="pt-BR" sz="1400" b="1" dirty="0"/>
            </a:p>
            <a:p>
              <a:pPr algn="ctr" eaLnBrk="1" hangingPunct="1">
                <a:defRPr/>
              </a:pPr>
              <a:r>
                <a:rPr lang="pt-BR" sz="1400" b="1" dirty="0"/>
                <a:t>INSTITUCIONAL</a:t>
              </a:r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r>
                <a:rPr lang="pt-BR" sz="1600" b="1" dirty="0"/>
                <a:t>DIRETORIA DE PLANEJAMENTO</a:t>
              </a:r>
              <a:endParaRPr lang="pt-BR" sz="1400" dirty="0"/>
            </a:p>
            <a:p>
              <a:pPr algn="ctr" eaLnBrk="1" hangingPunct="1">
                <a:defRPr/>
              </a:pPr>
              <a:r>
                <a:rPr lang="pt-BR" sz="1400" dirty="0" smtClean="0"/>
                <a:t>MAIO DE 2014</a:t>
              </a: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16364" y="2322870"/>
              <a:ext cx="9127636" cy="6401753"/>
            </a:xfrm>
            <a:prstGeom prst="rect">
              <a:avLst/>
            </a:prstGeom>
            <a:gradFill>
              <a:gsLst>
                <a:gs pos="45151">
                  <a:srgbClr val="8BAF40"/>
                </a:gs>
                <a:gs pos="58410">
                  <a:srgbClr val="91B743"/>
                </a:gs>
                <a:gs pos="70800">
                  <a:srgbClr val="97BE46"/>
                </a:gs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bliqueTopLeft"/>
                <a:lightRig rig="threePt" dir="t"/>
              </a:scene3d>
            </a:bodyPr>
            <a:lstStyle/>
            <a:p>
              <a:pPr algn="just" eaLnBrk="1" hangingPunct="1">
                <a:defRPr/>
              </a:pPr>
              <a:endParaRPr lang="pt-BR" sz="1400" b="1" dirty="0"/>
            </a:p>
            <a:p>
              <a:pPr algn="just" eaLnBrk="1" hangingPunct="1">
                <a:defRPr/>
              </a:pPr>
              <a:endParaRPr lang="pt-BR" sz="1400" b="1" dirty="0"/>
            </a:p>
            <a:p>
              <a:pPr algn="just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4000" b="1" dirty="0"/>
            </a:p>
            <a:p>
              <a:pPr algn="ctr" eaLnBrk="1" hangingPunct="1">
                <a:defRPr/>
              </a:pPr>
              <a:endParaRPr lang="pt-BR" sz="4000" b="1" dirty="0"/>
            </a:p>
            <a:p>
              <a:pPr algn="ctr" eaLnBrk="1" hangingPunct="1">
                <a:defRPr/>
              </a:pPr>
              <a:r>
                <a:rPr lang="pt-BR" sz="4000" b="1" dirty="0"/>
                <a:t>REUNIÃO DO COLÉGIO DE DIRIGENTES</a:t>
              </a:r>
            </a:p>
            <a:p>
              <a:pPr algn="ctr" eaLnBrk="1" hangingPunct="1">
                <a:defRPr/>
              </a:pPr>
              <a:r>
                <a:rPr lang="pt-BR" sz="4000" b="1" dirty="0" smtClean="0"/>
                <a:t>MAIO/2014</a:t>
              </a:r>
              <a:endParaRPr lang="pt-BR" sz="40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</p:txBody>
        </p:sp>
      </p:grp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2750" y="1234579"/>
            <a:ext cx="1095375" cy="1085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auto">
          <a:xfrm>
            <a:off x="1643063" y="5105400"/>
            <a:ext cx="1854200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147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6148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91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4763"/>
            <a:ext cx="44196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0" name="Grupo 9"/>
          <p:cNvGrpSpPr>
            <a:grpSpLocks/>
          </p:cNvGrpSpPr>
          <p:nvPr/>
        </p:nvGrpSpPr>
        <p:grpSpPr bwMode="auto">
          <a:xfrm>
            <a:off x="15875" y="14288"/>
            <a:ext cx="9128125" cy="7632700"/>
            <a:chOff x="16364" y="14546"/>
            <a:chExt cx="9127636" cy="7632859"/>
          </a:xfrm>
        </p:grpSpPr>
        <p:sp>
          <p:nvSpPr>
            <p:cNvPr id="7" name="CaixaDeTexto 6"/>
            <p:cNvSpPr txBox="1"/>
            <p:nvPr/>
          </p:nvSpPr>
          <p:spPr>
            <a:xfrm>
              <a:off x="5004048" y="14546"/>
              <a:ext cx="4139952" cy="2523821"/>
            </a:xfrm>
            <a:prstGeom prst="rect">
              <a:avLst/>
            </a:prstGeom>
            <a:gradFill>
              <a:gsLst>
                <a:gs pos="45151">
                  <a:srgbClr val="8BAF40"/>
                </a:gs>
                <a:gs pos="58410">
                  <a:srgbClr val="91B743"/>
                </a:gs>
                <a:gs pos="70800">
                  <a:srgbClr val="97BE46"/>
                </a:gs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bliqueTopLeft"/>
                <a:lightRig rig="threePt" dir="t"/>
              </a:scene3d>
            </a:bodyPr>
            <a:lstStyle/>
            <a:p>
              <a:pPr algn="ctr" eaLnBrk="1" hangingPunct="1">
                <a:defRPr/>
              </a:pPr>
              <a:r>
                <a:rPr lang="pt-BR" sz="1400" b="1" dirty="0"/>
                <a:t>PRÓ-REITORIA DE DESENVOLVIMENTO </a:t>
              </a:r>
            </a:p>
            <a:p>
              <a:pPr algn="ctr" eaLnBrk="1" hangingPunct="1">
                <a:defRPr/>
              </a:pPr>
              <a:endParaRPr lang="pt-BR" sz="1400" b="1" dirty="0"/>
            </a:p>
            <a:p>
              <a:pPr algn="ctr" eaLnBrk="1" hangingPunct="1">
                <a:defRPr/>
              </a:pPr>
              <a:r>
                <a:rPr lang="pt-BR" sz="1400" b="1" dirty="0"/>
                <a:t>INSTITUCIONAL</a:t>
              </a:r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r>
                <a:rPr lang="pt-BR" sz="1600" b="1" dirty="0"/>
                <a:t>DIRETORIA DE PLANEJAMENTO</a:t>
              </a: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r>
                <a:rPr lang="pt-BR" sz="1400" dirty="0" smtClean="0"/>
                <a:t>IFAM</a:t>
              </a:r>
            </a:p>
            <a:p>
              <a:pPr algn="ctr" eaLnBrk="1" hangingPunct="1">
                <a:defRPr/>
              </a:pPr>
              <a:r>
                <a:rPr lang="pt-BR" sz="1400" dirty="0" smtClean="0"/>
                <a:t>MAIO/2014</a:t>
              </a: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16364" y="2322870"/>
              <a:ext cx="9127636" cy="5324535"/>
            </a:xfrm>
            <a:prstGeom prst="rect">
              <a:avLst/>
            </a:prstGeom>
            <a:gradFill>
              <a:gsLst>
                <a:gs pos="45151">
                  <a:srgbClr val="8BAF40"/>
                </a:gs>
                <a:gs pos="58410">
                  <a:srgbClr val="91B743"/>
                </a:gs>
                <a:gs pos="70800">
                  <a:srgbClr val="97BE46"/>
                </a:gs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bliqueTopLeft"/>
                <a:lightRig rig="threePt" dir="t"/>
              </a:scene3d>
            </a:bodyPr>
            <a:lstStyle/>
            <a:p>
              <a:pPr algn="just" eaLnBrk="1" hangingPunct="1">
                <a:defRPr/>
              </a:pPr>
              <a:endParaRPr lang="pt-BR" sz="1400" b="1" dirty="0"/>
            </a:p>
            <a:p>
              <a:pPr algn="just" eaLnBrk="1" hangingPunct="1">
                <a:defRPr/>
              </a:pPr>
              <a:endParaRPr lang="pt-BR" sz="1400" b="1" dirty="0"/>
            </a:p>
            <a:p>
              <a:pPr algn="ctr" eaLnBrk="1" hangingPunct="1">
                <a:defRPr/>
              </a:pPr>
              <a:endParaRPr lang="pt-BR" sz="6600" b="1" dirty="0"/>
            </a:p>
            <a:p>
              <a:pPr algn="ctr" eaLnBrk="1" hangingPunct="1">
                <a:defRPr/>
              </a:pPr>
              <a:endParaRPr lang="pt-BR" sz="40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</p:txBody>
        </p:sp>
      </p:grpSp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2750" y="1236714"/>
            <a:ext cx="1095375" cy="10858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555" y="2536647"/>
            <a:ext cx="767715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9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auto">
          <a:xfrm>
            <a:off x="1643063" y="5105400"/>
            <a:ext cx="1854200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147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6148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91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4763"/>
            <a:ext cx="44196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0" name="Grupo 9"/>
          <p:cNvGrpSpPr>
            <a:grpSpLocks/>
          </p:cNvGrpSpPr>
          <p:nvPr/>
        </p:nvGrpSpPr>
        <p:grpSpPr bwMode="auto">
          <a:xfrm>
            <a:off x="0" y="14288"/>
            <a:ext cx="9144000" cy="7753324"/>
            <a:chOff x="490" y="14546"/>
            <a:chExt cx="9143510" cy="7753486"/>
          </a:xfrm>
        </p:grpSpPr>
        <p:sp>
          <p:nvSpPr>
            <p:cNvPr id="7" name="CaixaDeTexto 6"/>
            <p:cNvSpPr txBox="1"/>
            <p:nvPr/>
          </p:nvSpPr>
          <p:spPr>
            <a:xfrm>
              <a:off x="5004048" y="14546"/>
              <a:ext cx="4139952" cy="2523821"/>
            </a:xfrm>
            <a:prstGeom prst="rect">
              <a:avLst/>
            </a:prstGeom>
            <a:gradFill>
              <a:gsLst>
                <a:gs pos="45151">
                  <a:srgbClr val="8BAF40"/>
                </a:gs>
                <a:gs pos="58410">
                  <a:srgbClr val="91B743"/>
                </a:gs>
                <a:gs pos="70800">
                  <a:srgbClr val="97BE46"/>
                </a:gs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bliqueTopLeft"/>
                <a:lightRig rig="threePt" dir="t"/>
              </a:scene3d>
            </a:bodyPr>
            <a:lstStyle/>
            <a:p>
              <a:pPr algn="ctr" eaLnBrk="1" hangingPunct="1">
                <a:defRPr/>
              </a:pPr>
              <a:r>
                <a:rPr lang="pt-BR" sz="1400" b="1" dirty="0"/>
                <a:t>PRÓ-REITORIA DE DESENVOLVIMENTO </a:t>
              </a:r>
            </a:p>
            <a:p>
              <a:pPr algn="ctr" eaLnBrk="1" hangingPunct="1">
                <a:defRPr/>
              </a:pPr>
              <a:endParaRPr lang="pt-BR" sz="1400" b="1" dirty="0"/>
            </a:p>
            <a:p>
              <a:pPr algn="ctr" eaLnBrk="1" hangingPunct="1">
                <a:defRPr/>
              </a:pPr>
              <a:r>
                <a:rPr lang="pt-BR" sz="1400" b="1" dirty="0"/>
                <a:t>INSTITUCIONAL</a:t>
              </a:r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r>
                <a:rPr lang="pt-BR" sz="1600" b="1" dirty="0"/>
                <a:t>DIRETORIA DE PLANEJAMENTO</a:t>
              </a: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r>
                <a:rPr lang="pt-BR" sz="1400" dirty="0" smtClean="0"/>
                <a:t>IFAM</a:t>
              </a:r>
            </a:p>
            <a:p>
              <a:pPr algn="ctr" eaLnBrk="1" hangingPunct="1">
                <a:defRPr/>
              </a:pPr>
              <a:r>
                <a:rPr lang="pt-BR" sz="1400" dirty="0" smtClean="0"/>
                <a:t>MAIO/2014</a:t>
              </a: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490" y="2443497"/>
              <a:ext cx="9127636" cy="5324535"/>
            </a:xfrm>
            <a:prstGeom prst="rect">
              <a:avLst/>
            </a:prstGeom>
            <a:gradFill>
              <a:gsLst>
                <a:gs pos="45151">
                  <a:srgbClr val="8BAF40"/>
                </a:gs>
                <a:gs pos="58410">
                  <a:srgbClr val="91B743"/>
                </a:gs>
                <a:gs pos="70800">
                  <a:srgbClr val="97BE46"/>
                </a:gs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bliqueTopLeft"/>
                <a:lightRig rig="threePt" dir="t"/>
              </a:scene3d>
            </a:bodyPr>
            <a:lstStyle/>
            <a:p>
              <a:pPr algn="just" eaLnBrk="1" hangingPunct="1">
                <a:defRPr/>
              </a:pPr>
              <a:endParaRPr lang="pt-BR" sz="1400" b="1" dirty="0"/>
            </a:p>
            <a:p>
              <a:pPr algn="just" eaLnBrk="1" hangingPunct="1">
                <a:defRPr/>
              </a:pPr>
              <a:endParaRPr lang="pt-BR" sz="1400" b="1" dirty="0"/>
            </a:p>
            <a:p>
              <a:pPr algn="ctr" eaLnBrk="1" hangingPunct="1">
                <a:defRPr/>
              </a:pPr>
              <a:endParaRPr lang="pt-BR" sz="6600" b="1" dirty="0"/>
            </a:p>
            <a:p>
              <a:pPr algn="ctr" eaLnBrk="1" hangingPunct="1">
                <a:defRPr/>
              </a:pPr>
              <a:endParaRPr lang="pt-BR" sz="40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</p:txBody>
        </p:sp>
      </p:grp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487757"/>
              </p:ext>
            </p:extLst>
          </p:nvPr>
        </p:nvGraphicFramePr>
        <p:xfrm>
          <a:off x="68261" y="2546645"/>
          <a:ext cx="8896226" cy="1714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8537"/>
                <a:gridCol w="7565038"/>
                <a:gridCol w="692651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Unidade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Objetivo Estratégico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Qte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rowSpan="8"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         PDA2014 AUDIN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1.11 Outros - especificar;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1.5 Desenvolvimento de Pessoas;Implantar programas de melhoria da qualidade de vida e saúde do servidor;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1.9 Desenvolvimento de Pessoas;Aumentar a produção científica de servidores;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2.12 Outros - especificar;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2.9 Eficiência Gerencial;Racionalizar os processos das atividades meio;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3.18 Outros - especificar;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6.20 Outros - especificar;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56730"/>
              </p:ext>
            </p:extLst>
          </p:nvPr>
        </p:nvGraphicFramePr>
        <p:xfrm>
          <a:off x="88900" y="4359123"/>
          <a:ext cx="8875588" cy="2667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7055"/>
                <a:gridCol w="7547489"/>
                <a:gridCol w="691044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Unidade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Objetivo Estratégico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Qte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rowSpan="13"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                       PDA2014 PRODIN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1.11 Outros - especificar;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2.12 Outros - especificar;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2.5 Eficiência Gerencial;Instalar a infraestrutura física da reitoria;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2.6 Eficiência Gerencial;Informatizar todas as bibliotecas da instituição;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2.8 Eficiência Gerencial; Reestruturar a instituição para a gestão sistêmica;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2.9 Eficiência Gerencial;Racionalizar os processos das atividades meio;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3.18 Outros - especificar;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3.4 Eficiência Acadêmica;Avaliar o processo educacional periodicamente;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4.12 Outros - especificar;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5.11 Outros - especificar;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6.2 Satisfação com o Governo Federal;Aumentar a eficiência institucional;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6.20 Outros - especificar;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49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2750" y="1345064"/>
            <a:ext cx="109537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0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auto">
          <a:xfrm>
            <a:off x="1643063" y="5105400"/>
            <a:ext cx="1854200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147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6148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91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4763"/>
            <a:ext cx="44196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0" name="Grupo 9"/>
          <p:cNvGrpSpPr>
            <a:grpSpLocks/>
          </p:cNvGrpSpPr>
          <p:nvPr/>
        </p:nvGrpSpPr>
        <p:grpSpPr bwMode="auto">
          <a:xfrm>
            <a:off x="0" y="14288"/>
            <a:ext cx="9144000" cy="7753324"/>
            <a:chOff x="490" y="14546"/>
            <a:chExt cx="9143510" cy="7753486"/>
          </a:xfrm>
        </p:grpSpPr>
        <p:sp>
          <p:nvSpPr>
            <p:cNvPr id="7" name="CaixaDeTexto 6"/>
            <p:cNvSpPr txBox="1"/>
            <p:nvPr/>
          </p:nvSpPr>
          <p:spPr>
            <a:xfrm>
              <a:off x="5004048" y="14546"/>
              <a:ext cx="4139952" cy="2523821"/>
            </a:xfrm>
            <a:prstGeom prst="rect">
              <a:avLst/>
            </a:prstGeom>
            <a:gradFill>
              <a:gsLst>
                <a:gs pos="45151">
                  <a:srgbClr val="8BAF40"/>
                </a:gs>
                <a:gs pos="58410">
                  <a:srgbClr val="91B743"/>
                </a:gs>
                <a:gs pos="70800">
                  <a:srgbClr val="97BE46"/>
                </a:gs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bliqueTopLeft"/>
                <a:lightRig rig="threePt" dir="t"/>
              </a:scene3d>
            </a:bodyPr>
            <a:lstStyle/>
            <a:p>
              <a:pPr algn="ctr" eaLnBrk="1" hangingPunct="1">
                <a:defRPr/>
              </a:pPr>
              <a:r>
                <a:rPr lang="pt-BR" sz="1400" b="1" dirty="0"/>
                <a:t>PRÓ-REITORIA DE DESENVOLVIMENTO </a:t>
              </a:r>
            </a:p>
            <a:p>
              <a:pPr algn="ctr" eaLnBrk="1" hangingPunct="1">
                <a:defRPr/>
              </a:pPr>
              <a:endParaRPr lang="pt-BR" sz="1400" b="1" dirty="0"/>
            </a:p>
            <a:p>
              <a:pPr algn="ctr" eaLnBrk="1" hangingPunct="1">
                <a:defRPr/>
              </a:pPr>
              <a:r>
                <a:rPr lang="pt-BR" sz="1400" b="1" dirty="0"/>
                <a:t>INSTITUCIONAL</a:t>
              </a:r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r>
                <a:rPr lang="pt-BR" sz="1600" b="1" dirty="0"/>
                <a:t>DIRETORIA DE PLANEJAMENTO</a:t>
              </a: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r>
                <a:rPr lang="pt-BR" sz="1400" dirty="0" smtClean="0"/>
                <a:t>IFAM</a:t>
              </a:r>
            </a:p>
            <a:p>
              <a:pPr algn="ctr" eaLnBrk="1" hangingPunct="1">
                <a:defRPr/>
              </a:pPr>
              <a:r>
                <a:rPr lang="pt-BR" sz="1400" dirty="0" smtClean="0"/>
                <a:t>MAIO/2014</a:t>
              </a: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490" y="2443497"/>
              <a:ext cx="9127636" cy="5324535"/>
            </a:xfrm>
            <a:prstGeom prst="rect">
              <a:avLst/>
            </a:prstGeom>
            <a:gradFill>
              <a:gsLst>
                <a:gs pos="45151">
                  <a:srgbClr val="8BAF40"/>
                </a:gs>
                <a:gs pos="58410">
                  <a:srgbClr val="91B743"/>
                </a:gs>
                <a:gs pos="70800">
                  <a:srgbClr val="97BE46"/>
                </a:gs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bliqueTopLeft"/>
                <a:lightRig rig="threePt" dir="t"/>
              </a:scene3d>
            </a:bodyPr>
            <a:lstStyle/>
            <a:p>
              <a:pPr algn="just" eaLnBrk="1" hangingPunct="1">
                <a:defRPr/>
              </a:pPr>
              <a:endParaRPr lang="pt-BR" sz="1400" b="1" dirty="0"/>
            </a:p>
            <a:p>
              <a:pPr algn="just" eaLnBrk="1" hangingPunct="1">
                <a:defRPr/>
              </a:pPr>
              <a:endParaRPr lang="pt-BR" sz="1400" b="1" dirty="0"/>
            </a:p>
            <a:p>
              <a:pPr algn="ctr" eaLnBrk="1" hangingPunct="1">
                <a:defRPr/>
              </a:pPr>
              <a:endParaRPr lang="pt-BR" sz="6600" b="1" dirty="0"/>
            </a:p>
            <a:p>
              <a:pPr algn="ctr" eaLnBrk="1" hangingPunct="1">
                <a:defRPr/>
              </a:pPr>
              <a:endParaRPr lang="pt-BR" sz="40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</p:txBody>
        </p:sp>
      </p:grp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2750" y="1357338"/>
            <a:ext cx="1095375" cy="1085850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946936"/>
              </p:ext>
            </p:extLst>
          </p:nvPr>
        </p:nvGraphicFramePr>
        <p:xfrm>
          <a:off x="209550" y="2636912"/>
          <a:ext cx="8610922" cy="43924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8059"/>
                <a:gridCol w="7322426"/>
                <a:gridCol w="670437"/>
              </a:tblGrid>
              <a:tr h="23118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Unidade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Objetivo Estratégico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Qte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1184">
                <a:tc rowSpan="18"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                                              PDA2014 PROEN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1.1 Desenvolvimento de Pessoas;Aumentar as equipes multidisciplinares de fortalecimento ao setor pedagógico;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118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1.11 Outros - especificar;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118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2.6 Eficiência Gerencial;Informatizar todas as bibliotecas da instituição;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118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2.10 Eficiência Gerencial;Racionalizar os processos das atividades fim;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118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2.11 Eficiência Gerencial;Capacitar gerencialmente o quadro docente e funcional.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118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2.8 Eficiência Gerencial; Reestruturar a instituição para a gestão sistêmica;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118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2.12 Outros - especificar;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118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3.1 Eficiência Acadêmica;Fazer avaliações periódicas dos projetos pedagógicos de todos os cursos;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118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3.4 Eficiência Acadêmica;Avaliar o processo educacional periodicamente;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118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3.7 Eficiência Acadêmica;Aumentar a quantidade de eventos esportivos entre os campi;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118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3.11 Eficiência Acadêmica;Ampliar o quantitativo de workshops de pesquisa, pós-graduação e inovação;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118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3.18 Outros - especificar;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118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4.12 Outros - especificar;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118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5.6 Melhoria da Imagem Institucional;Fortalecer o marketing institucional;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118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5.7 Melhoria da Imagem Institucional;Fortalecer o endomarketing institucional;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118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5.11 Outros - especificar;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118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6.20 Outros - especificar;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118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63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25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auto">
          <a:xfrm>
            <a:off x="1643063" y="5105400"/>
            <a:ext cx="1854200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147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6148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91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4763"/>
            <a:ext cx="44196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0" name="Grupo 9"/>
          <p:cNvGrpSpPr>
            <a:grpSpLocks/>
          </p:cNvGrpSpPr>
          <p:nvPr/>
        </p:nvGrpSpPr>
        <p:grpSpPr bwMode="auto">
          <a:xfrm>
            <a:off x="0" y="14288"/>
            <a:ext cx="9144000" cy="7753324"/>
            <a:chOff x="490" y="14546"/>
            <a:chExt cx="9143510" cy="7753486"/>
          </a:xfrm>
        </p:grpSpPr>
        <p:sp>
          <p:nvSpPr>
            <p:cNvPr id="7" name="CaixaDeTexto 6"/>
            <p:cNvSpPr txBox="1"/>
            <p:nvPr/>
          </p:nvSpPr>
          <p:spPr>
            <a:xfrm>
              <a:off x="5004048" y="14546"/>
              <a:ext cx="4139952" cy="2523821"/>
            </a:xfrm>
            <a:prstGeom prst="rect">
              <a:avLst/>
            </a:prstGeom>
            <a:gradFill>
              <a:gsLst>
                <a:gs pos="45151">
                  <a:srgbClr val="8BAF40"/>
                </a:gs>
                <a:gs pos="58410">
                  <a:srgbClr val="91B743"/>
                </a:gs>
                <a:gs pos="70800">
                  <a:srgbClr val="97BE46"/>
                </a:gs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bliqueTopLeft"/>
                <a:lightRig rig="threePt" dir="t"/>
              </a:scene3d>
            </a:bodyPr>
            <a:lstStyle/>
            <a:p>
              <a:pPr algn="ctr" eaLnBrk="1" hangingPunct="1">
                <a:defRPr/>
              </a:pPr>
              <a:r>
                <a:rPr lang="pt-BR" sz="1400" b="1" dirty="0"/>
                <a:t>PRÓ-REITORIA DE DESENVOLVIMENTO </a:t>
              </a:r>
            </a:p>
            <a:p>
              <a:pPr algn="ctr" eaLnBrk="1" hangingPunct="1">
                <a:defRPr/>
              </a:pPr>
              <a:endParaRPr lang="pt-BR" sz="1400" b="1" dirty="0"/>
            </a:p>
            <a:p>
              <a:pPr algn="ctr" eaLnBrk="1" hangingPunct="1">
                <a:defRPr/>
              </a:pPr>
              <a:r>
                <a:rPr lang="pt-BR" sz="1400" b="1" dirty="0"/>
                <a:t>INSTITUCIONAL</a:t>
              </a:r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r>
                <a:rPr lang="pt-BR" sz="1600" b="1" dirty="0"/>
                <a:t>DIRETORIA DE PLANEJAMENTO</a:t>
              </a: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r>
                <a:rPr lang="pt-BR" sz="1400" dirty="0" smtClean="0"/>
                <a:t>IFAM</a:t>
              </a:r>
            </a:p>
            <a:p>
              <a:pPr algn="ctr" eaLnBrk="1" hangingPunct="1">
                <a:defRPr/>
              </a:pPr>
              <a:r>
                <a:rPr lang="pt-BR" sz="1400" dirty="0" smtClean="0"/>
                <a:t>MAIO/2014</a:t>
              </a: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490" y="2443497"/>
              <a:ext cx="9127636" cy="5324535"/>
            </a:xfrm>
            <a:prstGeom prst="rect">
              <a:avLst/>
            </a:prstGeom>
            <a:gradFill>
              <a:gsLst>
                <a:gs pos="45151">
                  <a:srgbClr val="8BAF40"/>
                </a:gs>
                <a:gs pos="58410">
                  <a:srgbClr val="91B743"/>
                </a:gs>
                <a:gs pos="70800">
                  <a:srgbClr val="97BE46"/>
                </a:gs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bliqueTopLeft"/>
                <a:lightRig rig="threePt" dir="t"/>
              </a:scene3d>
            </a:bodyPr>
            <a:lstStyle/>
            <a:p>
              <a:pPr algn="just" eaLnBrk="1" hangingPunct="1">
                <a:defRPr/>
              </a:pPr>
              <a:endParaRPr lang="pt-BR" sz="1400" b="1" dirty="0"/>
            </a:p>
            <a:p>
              <a:pPr algn="just" eaLnBrk="1" hangingPunct="1">
                <a:defRPr/>
              </a:pPr>
              <a:endParaRPr lang="pt-BR" sz="1400" b="1" dirty="0"/>
            </a:p>
            <a:p>
              <a:pPr algn="ctr" eaLnBrk="1" hangingPunct="1">
                <a:defRPr/>
              </a:pPr>
              <a:endParaRPr lang="pt-BR" sz="6600" b="1" dirty="0"/>
            </a:p>
            <a:p>
              <a:pPr algn="ctr" eaLnBrk="1" hangingPunct="1">
                <a:defRPr/>
              </a:pPr>
              <a:endParaRPr lang="pt-BR" sz="40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</p:txBody>
        </p:sp>
      </p:grp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01416"/>
              </p:ext>
            </p:extLst>
          </p:nvPr>
        </p:nvGraphicFramePr>
        <p:xfrm>
          <a:off x="323528" y="2780928"/>
          <a:ext cx="8568951" cy="2095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5046"/>
                <a:gridCol w="7286736"/>
                <a:gridCol w="667169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Unidade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Objetivo Estratégico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Qte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rowSpan="10"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           PDA2014 PPGI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1.11 Outros - especificar;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2.12 Outros - especificar;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2.4 Eficiência Gerencial; Melhorar o sistema de internet;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3.10 Eficiência Acadêmica;Aumentar a quantidade de bolsas de iniciação científica;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3.6 Eficiência Acadêmica;Ampliar e diversificar a oferta de cursos de pós-graduação lato sensu;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3.18 Outros - especificar;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5.11 Outros - especificar;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6.16 Satisfação com o Governo Federal;Institucionalizar o Núcleo de Inovação Tecnológica (NIT);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6.20 Outros - especificar;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2750" y="1357338"/>
            <a:ext cx="109537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auto">
          <a:xfrm>
            <a:off x="1643063" y="5105400"/>
            <a:ext cx="1854200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147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6148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91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4763"/>
            <a:ext cx="44196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0" name="Grupo 9"/>
          <p:cNvGrpSpPr>
            <a:grpSpLocks/>
          </p:cNvGrpSpPr>
          <p:nvPr/>
        </p:nvGrpSpPr>
        <p:grpSpPr bwMode="auto">
          <a:xfrm>
            <a:off x="0" y="14288"/>
            <a:ext cx="9144000" cy="7753324"/>
            <a:chOff x="490" y="14546"/>
            <a:chExt cx="9143510" cy="7753486"/>
          </a:xfrm>
        </p:grpSpPr>
        <p:sp>
          <p:nvSpPr>
            <p:cNvPr id="7" name="CaixaDeTexto 6"/>
            <p:cNvSpPr txBox="1"/>
            <p:nvPr/>
          </p:nvSpPr>
          <p:spPr>
            <a:xfrm>
              <a:off x="5004048" y="14546"/>
              <a:ext cx="4139952" cy="2523821"/>
            </a:xfrm>
            <a:prstGeom prst="rect">
              <a:avLst/>
            </a:prstGeom>
            <a:gradFill>
              <a:gsLst>
                <a:gs pos="45151">
                  <a:srgbClr val="8BAF40"/>
                </a:gs>
                <a:gs pos="58410">
                  <a:srgbClr val="91B743"/>
                </a:gs>
                <a:gs pos="70800">
                  <a:srgbClr val="97BE46"/>
                </a:gs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bliqueTopLeft"/>
                <a:lightRig rig="threePt" dir="t"/>
              </a:scene3d>
            </a:bodyPr>
            <a:lstStyle/>
            <a:p>
              <a:pPr algn="ctr" eaLnBrk="1" hangingPunct="1">
                <a:defRPr/>
              </a:pPr>
              <a:r>
                <a:rPr lang="pt-BR" sz="1400" b="1" dirty="0"/>
                <a:t>PRÓ-REITORIA DE DESENVOLVIMENTO </a:t>
              </a:r>
            </a:p>
            <a:p>
              <a:pPr algn="ctr" eaLnBrk="1" hangingPunct="1">
                <a:defRPr/>
              </a:pPr>
              <a:endParaRPr lang="pt-BR" sz="1400" b="1" dirty="0"/>
            </a:p>
            <a:p>
              <a:pPr algn="ctr" eaLnBrk="1" hangingPunct="1">
                <a:defRPr/>
              </a:pPr>
              <a:r>
                <a:rPr lang="pt-BR" sz="1400" b="1" dirty="0"/>
                <a:t>INSTITUCIONAL</a:t>
              </a:r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r>
                <a:rPr lang="pt-BR" sz="1600" b="1" dirty="0"/>
                <a:t>DIRETORIA DE PLANEJAMENTO</a:t>
              </a: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r>
                <a:rPr lang="pt-BR" sz="1400" dirty="0" smtClean="0"/>
                <a:t>IFAM</a:t>
              </a:r>
            </a:p>
            <a:p>
              <a:pPr algn="ctr" eaLnBrk="1" hangingPunct="1">
                <a:defRPr/>
              </a:pPr>
              <a:r>
                <a:rPr lang="pt-BR" sz="1400" dirty="0" smtClean="0"/>
                <a:t>MAIO/2014</a:t>
              </a: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490" y="2443497"/>
              <a:ext cx="9127636" cy="5324535"/>
            </a:xfrm>
            <a:prstGeom prst="rect">
              <a:avLst/>
            </a:prstGeom>
            <a:gradFill>
              <a:gsLst>
                <a:gs pos="45151">
                  <a:srgbClr val="8BAF40"/>
                </a:gs>
                <a:gs pos="58410">
                  <a:srgbClr val="91B743"/>
                </a:gs>
                <a:gs pos="70800">
                  <a:srgbClr val="97BE46"/>
                </a:gs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bliqueTopLeft"/>
                <a:lightRig rig="threePt" dir="t"/>
              </a:scene3d>
            </a:bodyPr>
            <a:lstStyle/>
            <a:p>
              <a:pPr algn="just" eaLnBrk="1" hangingPunct="1">
                <a:defRPr/>
              </a:pPr>
              <a:endParaRPr lang="pt-BR" sz="1400" b="1" dirty="0"/>
            </a:p>
            <a:p>
              <a:pPr algn="just" eaLnBrk="1" hangingPunct="1">
                <a:defRPr/>
              </a:pPr>
              <a:endParaRPr lang="pt-BR" sz="1400" b="1" dirty="0"/>
            </a:p>
            <a:p>
              <a:pPr algn="ctr" eaLnBrk="1" hangingPunct="1">
                <a:defRPr/>
              </a:pPr>
              <a:endParaRPr lang="pt-BR" sz="6600" b="1" dirty="0"/>
            </a:p>
            <a:p>
              <a:pPr algn="ctr" eaLnBrk="1" hangingPunct="1">
                <a:defRPr/>
              </a:pPr>
              <a:endParaRPr lang="pt-BR" sz="40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</p:txBody>
        </p:sp>
      </p:grp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2750" y="1357338"/>
            <a:ext cx="1095375" cy="1085850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180542"/>
              </p:ext>
            </p:extLst>
          </p:nvPr>
        </p:nvGraphicFramePr>
        <p:xfrm>
          <a:off x="827584" y="2996952"/>
          <a:ext cx="7823200" cy="3314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1519"/>
                <a:gridCol w="6652575"/>
                <a:gridCol w="60910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Unidade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Objetivo Estratégico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Qte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rowSpan="12"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    PDA2014- PROEX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1.11 Outros - especificar;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2.11 Eficiência Gerencial;Capacitar gerencialmente o quadro docente e funcional.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2.12 Outros - especificar;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2.8 Eficiência Gerencial; Reestruturar a instituição para a gestão sistêmica;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2.9 Eficiência Gerencial;Racionalizar os processos das atividades meio;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48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3.18 Outros - especificar;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48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3.15 Eficiência Acadêmica;Criar um programa de Apoio ao Egresso;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48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3.5 Eficiência Acadêmica;Institucionalizar um programa de intercâmbio internacional para docentes 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48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4.12 Outros - especificar;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48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5.11 Outros - especificar;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48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6.20 Outros - especificar;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29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34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3501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auto">
          <a:xfrm>
            <a:off x="1643063" y="5105400"/>
            <a:ext cx="1854200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147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6148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91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4763"/>
            <a:ext cx="44196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0" name="Grupo 9"/>
          <p:cNvGrpSpPr>
            <a:grpSpLocks/>
          </p:cNvGrpSpPr>
          <p:nvPr/>
        </p:nvGrpSpPr>
        <p:grpSpPr bwMode="auto">
          <a:xfrm>
            <a:off x="0" y="14288"/>
            <a:ext cx="9144000" cy="7753324"/>
            <a:chOff x="490" y="14546"/>
            <a:chExt cx="9143510" cy="7753486"/>
          </a:xfrm>
        </p:grpSpPr>
        <p:sp>
          <p:nvSpPr>
            <p:cNvPr id="7" name="CaixaDeTexto 6"/>
            <p:cNvSpPr txBox="1"/>
            <p:nvPr/>
          </p:nvSpPr>
          <p:spPr>
            <a:xfrm>
              <a:off x="5004048" y="14546"/>
              <a:ext cx="4139952" cy="2523821"/>
            </a:xfrm>
            <a:prstGeom prst="rect">
              <a:avLst/>
            </a:prstGeom>
            <a:gradFill>
              <a:gsLst>
                <a:gs pos="45151">
                  <a:srgbClr val="8BAF40"/>
                </a:gs>
                <a:gs pos="58410">
                  <a:srgbClr val="91B743"/>
                </a:gs>
                <a:gs pos="70800">
                  <a:srgbClr val="97BE46"/>
                </a:gs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bliqueTopLeft"/>
                <a:lightRig rig="threePt" dir="t"/>
              </a:scene3d>
            </a:bodyPr>
            <a:lstStyle/>
            <a:p>
              <a:pPr algn="ctr" eaLnBrk="1" hangingPunct="1">
                <a:defRPr/>
              </a:pPr>
              <a:r>
                <a:rPr lang="pt-BR" sz="1400" b="1" dirty="0"/>
                <a:t>PRÓ-REITORIA DE DESENVOLVIMENTO </a:t>
              </a:r>
            </a:p>
            <a:p>
              <a:pPr algn="ctr" eaLnBrk="1" hangingPunct="1">
                <a:defRPr/>
              </a:pPr>
              <a:endParaRPr lang="pt-BR" sz="1400" b="1" dirty="0"/>
            </a:p>
            <a:p>
              <a:pPr algn="ctr" eaLnBrk="1" hangingPunct="1">
                <a:defRPr/>
              </a:pPr>
              <a:r>
                <a:rPr lang="pt-BR" sz="1400" b="1" dirty="0"/>
                <a:t>INSTITUCIONAL</a:t>
              </a:r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r>
                <a:rPr lang="pt-BR" sz="1600" b="1" dirty="0"/>
                <a:t>DIRETORIA DE PLANEJAMENTO</a:t>
              </a: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r>
                <a:rPr lang="pt-BR" sz="1400" dirty="0" smtClean="0"/>
                <a:t>IFAM</a:t>
              </a:r>
            </a:p>
            <a:p>
              <a:pPr algn="ctr" eaLnBrk="1" hangingPunct="1">
                <a:defRPr/>
              </a:pPr>
              <a:r>
                <a:rPr lang="pt-BR" sz="1400" dirty="0" smtClean="0"/>
                <a:t>MAIO/2014</a:t>
              </a: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490" y="2443497"/>
              <a:ext cx="9127636" cy="5324535"/>
            </a:xfrm>
            <a:prstGeom prst="rect">
              <a:avLst/>
            </a:prstGeom>
            <a:gradFill>
              <a:gsLst>
                <a:gs pos="45151">
                  <a:srgbClr val="8BAF40"/>
                </a:gs>
                <a:gs pos="58410">
                  <a:srgbClr val="91B743"/>
                </a:gs>
                <a:gs pos="70800">
                  <a:srgbClr val="97BE46"/>
                </a:gs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bliqueTopLeft"/>
                <a:lightRig rig="threePt" dir="t"/>
              </a:scene3d>
            </a:bodyPr>
            <a:lstStyle/>
            <a:p>
              <a:pPr algn="just" eaLnBrk="1" hangingPunct="1">
                <a:defRPr/>
              </a:pPr>
              <a:endParaRPr lang="pt-BR" sz="1400" b="1" dirty="0"/>
            </a:p>
            <a:p>
              <a:pPr algn="just" eaLnBrk="1" hangingPunct="1">
                <a:defRPr/>
              </a:pPr>
              <a:endParaRPr lang="pt-BR" sz="1400" b="1" dirty="0"/>
            </a:p>
            <a:p>
              <a:pPr algn="ctr" eaLnBrk="1" hangingPunct="1">
                <a:defRPr/>
              </a:pPr>
              <a:endParaRPr lang="pt-BR" sz="6600" b="1" dirty="0"/>
            </a:p>
            <a:p>
              <a:pPr algn="ctr" eaLnBrk="1" hangingPunct="1">
                <a:defRPr/>
              </a:pPr>
              <a:endParaRPr lang="pt-BR" sz="40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</p:txBody>
        </p:sp>
      </p:grp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493741"/>
              </p:ext>
            </p:extLst>
          </p:nvPr>
        </p:nvGraphicFramePr>
        <p:xfrm>
          <a:off x="635000" y="2564904"/>
          <a:ext cx="7823200" cy="381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1519"/>
                <a:gridCol w="6652575"/>
                <a:gridCol w="60910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Unidade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Objetivo Estratégico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Qte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rowSpan="19"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                                              PDA2014 LÁBREA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1.11 Outros - especificar;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1.10 Desenvolvimento de Pessoas;Construir centro de convivência do servidor nos campi;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1.8 Desenvolvimento de Pessoas;Fortalecer o setor de saúde dos campi;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2.10 Eficiência Gerencial;Racionalizar os processos das atividades fim;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2.8 Eficiência Gerencial; Reestruturar a instituição para a gestão sistêmica;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2.9 Eficiência Gerencial;Racionalizar os processos das atividades meio;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3.10 Eficiência Acadêmica;Aumentar a quantidade de bolsas de iniciação científica;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3.4 Eficiência Acadêmica;Avaliar o processo educacional periodicamente;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3.8 Eficiência Acadêmica;Aumentar o número de ações de educação nos campi;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3.9 Eficiência Acadêmica;Aumentar o número de programas de atendimento pedagógico discente;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4.1 Responsabilidade Socioambiental;Aumentar a participação da sociedade civil na Escola Cidadã;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4.10 Responsabilidade Socioambiental;Ampliar e diversificar ações de Responsabilidade Social;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4.11 Responsabilidade Socioambiental;Construir um complexo esportivo para o atendimento de eventos;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5.6 Melhoria da Imagem Institucional;Fortalecer o marketing institucional;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5.7 Melhoria da Imagem Institucional;Fortalecer o endomarketing institucional;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5.9 Melhoria da Imagem Institucional;Construir centro de convivência do servidor nos campi;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6.2 Satisfação com o Governo Federal;Aumentar a eficiência institucional;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6.20 Outros - especificar;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43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2750" y="1357338"/>
            <a:ext cx="109537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8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auto">
          <a:xfrm>
            <a:off x="1643063" y="5105400"/>
            <a:ext cx="1854200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147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6148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91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4763"/>
            <a:ext cx="44196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0" name="Grupo 9"/>
          <p:cNvGrpSpPr>
            <a:grpSpLocks/>
          </p:cNvGrpSpPr>
          <p:nvPr/>
        </p:nvGrpSpPr>
        <p:grpSpPr bwMode="auto">
          <a:xfrm>
            <a:off x="0" y="14288"/>
            <a:ext cx="9144000" cy="7753324"/>
            <a:chOff x="490" y="14546"/>
            <a:chExt cx="9143510" cy="7753486"/>
          </a:xfrm>
        </p:grpSpPr>
        <p:sp>
          <p:nvSpPr>
            <p:cNvPr id="7" name="CaixaDeTexto 6"/>
            <p:cNvSpPr txBox="1"/>
            <p:nvPr/>
          </p:nvSpPr>
          <p:spPr>
            <a:xfrm>
              <a:off x="5004048" y="14546"/>
              <a:ext cx="4139952" cy="2523821"/>
            </a:xfrm>
            <a:prstGeom prst="rect">
              <a:avLst/>
            </a:prstGeom>
            <a:gradFill>
              <a:gsLst>
                <a:gs pos="45151">
                  <a:srgbClr val="8BAF40"/>
                </a:gs>
                <a:gs pos="58410">
                  <a:srgbClr val="91B743"/>
                </a:gs>
                <a:gs pos="70800">
                  <a:srgbClr val="97BE46"/>
                </a:gs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bliqueTopLeft"/>
                <a:lightRig rig="threePt" dir="t"/>
              </a:scene3d>
            </a:bodyPr>
            <a:lstStyle/>
            <a:p>
              <a:pPr algn="ctr" eaLnBrk="1" hangingPunct="1">
                <a:defRPr/>
              </a:pPr>
              <a:r>
                <a:rPr lang="pt-BR" sz="1400" b="1" dirty="0"/>
                <a:t>PRÓ-REITORIA DE DESENVOLVIMENTO </a:t>
              </a:r>
            </a:p>
            <a:p>
              <a:pPr algn="ctr" eaLnBrk="1" hangingPunct="1">
                <a:defRPr/>
              </a:pPr>
              <a:endParaRPr lang="pt-BR" sz="1400" b="1" dirty="0"/>
            </a:p>
            <a:p>
              <a:pPr algn="ctr" eaLnBrk="1" hangingPunct="1">
                <a:defRPr/>
              </a:pPr>
              <a:r>
                <a:rPr lang="pt-BR" sz="1400" b="1" dirty="0"/>
                <a:t>INSTITUCIONAL</a:t>
              </a:r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r>
                <a:rPr lang="pt-BR" sz="1600" b="1" dirty="0"/>
                <a:t>DIRETORIA DE PLANEJAMENTO</a:t>
              </a: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r>
                <a:rPr lang="pt-BR" sz="1400" dirty="0" smtClean="0"/>
                <a:t>IFAM</a:t>
              </a:r>
            </a:p>
            <a:p>
              <a:pPr algn="ctr" eaLnBrk="1" hangingPunct="1">
                <a:defRPr/>
              </a:pPr>
              <a:r>
                <a:rPr lang="pt-BR" sz="1400" dirty="0" smtClean="0"/>
                <a:t>MAIO/2014</a:t>
              </a: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490" y="2443497"/>
              <a:ext cx="9127636" cy="5324535"/>
            </a:xfrm>
            <a:prstGeom prst="rect">
              <a:avLst/>
            </a:prstGeom>
            <a:gradFill>
              <a:gsLst>
                <a:gs pos="45151">
                  <a:srgbClr val="8BAF40"/>
                </a:gs>
                <a:gs pos="58410">
                  <a:srgbClr val="91B743"/>
                </a:gs>
                <a:gs pos="70800">
                  <a:srgbClr val="97BE46"/>
                </a:gs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bliqueTopLeft"/>
                <a:lightRig rig="threePt" dir="t"/>
              </a:scene3d>
            </a:bodyPr>
            <a:lstStyle/>
            <a:p>
              <a:pPr algn="just" eaLnBrk="1" hangingPunct="1">
                <a:defRPr/>
              </a:pPr>
              <a:endParaRPr lang="pt-BR" sz="1400" b="1" dirty="0"/>
            </a:p>
            <a:p>
              <a:pPr algn="just" eaLnBrk="1" hangingPunct="1">
                <a:defRPr/>
              </a:pPr>
              <a:endParaRPr lang="pt-BR" sz="1400" b="1" dirty="0"/>
            </a:p>
            <a:p>
              <a:pPr algn="ctr" eaLnBrk="1" hangingPunct="1">
                <a:defRPr/>
              </a:pPr>
              <a:endParaRPr lang="pt-BR" sz="6600" b="1" dirty="0"/>
            </a:p>
            <a:p>
              <a:pPr algn="ctr" eaLnBrk="1" hangingPunct="1">
                <a:defRPr/>
              </a:pPr>
              <a:endParaRPr lang="pt-BR" sz="40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</p:txBody>
        </p:sp>
      </p:grp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557590"/>
              </p:ext>
            </p:extLst>
          </p:nvPr>
        </p:nvGraphicFramePr>
        <p:xfrm>
          <a:off x="395536" y="2492896"/>
          <a:ext cx="7823200" cy="1905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1519"/>
                <a:gridCol w="6652575"/>
                <a:gridCol w="60910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Unidade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Objetivo Estratégico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Qte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rowSpan="9"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       PDA2014 MAUÉS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1.11 Outros - especificar;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1.5 Desenvolvimento de Pessoas;Implantar programas de melhoria da qualidade de vida e saúde do servidor;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2.12 Outros - especificar;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3.1 Eficiência </a:t>
                      </a:r>
                      <a:r>
                        <a:rPr lang="pt-BR" sz="1100" u="none" strike="noStrike" dirty="0" err="1">
                          <a:effectLst/>
                        </a:rPr>
                        <a:t>Acadêmica;Fazer</a:t>
                      </a:r>
                      <a:r>
                        <a:rPr lang="pt-BR" sz="1100" u="none" strike="noStrike" dirty="0">
                          <a:effectLst/>
                        </a:rPr>
                        <a:t> avaliações periódicas dos projetos pedagógicos de todos os cursos;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3.18 Outros - especificar;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3.6 Eficiência Acadêmica;Ampliar e diversificar a oferta de cursos de pós-graduação lato sensu;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5.11 Outros - especificar;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6.20 Outros - especificar;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096812"/>
              </p:ext>
            </p:extLst>
          </p:nvPr>
        </p:nvGraphicFramePr>
        <p:xfrm>
          <a:off x="395536" y="4437112"/>
          <a:ext cx="7823200" cy="2667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1519"/>
                <a:gridCol w="6652575"/>
                <a:gridCol w="60910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Unidade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Objetivo Estratégico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Qte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rowSpan="13"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                      PDA2014 CMDI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1.11 Outros - especificar;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1.8 Desenvolvimento de Pessoas;Fortalecer o setor de saúde dos campi;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2.12 Outros - especificar;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2.2 Eficiência Gerencial;Ampliar a autonomia orçamentária dos campi do IFAM;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2.4 Eficiência Gerencial; Melhorar o sistema de internet;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3.4 Eficiência Acadêmica;Avaliar o processo educacional periodicamente;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3.18 Outros - especificar;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3.6 Eficiência Acadêmica;Ampliar e diversificar a oferta de cursos de pós-graduação lato sensu;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4.12 Outros - especificar;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5.6 Melhoria da Imagem Institucional;Fortalecer o marketing institucional;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5.11 Outros - especificar;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6.20 Outros - especificar;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2750" y="1357338"/>
            <a:ext cx="109537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3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auto">
          <a:xfrm>
            <a:off x="1643063" y="5105400"/>
            <a:ext cx="1854200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147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6148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91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4763"/>
            <a:ext cx="44196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0" name="Grupo 9"/>
          <p:cNvGrpSpPr>
            <a:grpSpLocks/>
          </p:cNvGrpSpPr>
          <p:nvPr/>
        </p:nvGrpSpPr>
        <p:grpSpPr bwMode="auto">
          <a:xfrm>
            <a:off x="0" y="14288"/>
            <a:ext cx="9144000" cy="7753324"/>
            <a:chOff x="490" y="14546"/>
            <a:chExt cx="9143510" cy="7753486"/>
          </a:xfrm>
        </p:grpSpPr>
        <p:sp>
          <p:nvSpPr>
            <p:cNvPr id="7" name="CaixaDeTexto 6"/>
            <p:cNvSpPr txBox="1"/>
            <p:nvPr/>
          </p:nvSpPr>
          <p:spPr>
            <a:xfrm>
              <a:off x="5004048" y="14546"/>
              <a:ext cx="4139952" cy="2523821"/>
            </a:xfrm>
            <a:prstGeom prst="rect">
              <a:avLst/>
            </a:prstGeom>
            <a:gradFill>
              <a:gsLst>
                <a:gs pos="45151">
                  <a:srgbClr val="8BAF40"/>
                </a:gs>
                <a:gs pos="58410">
                  <a:srgbClr val="91B743"/>
                </a:gs>
                <a:gs pos="70800">
                  <a:srgbClr val="97BE46"/>
                </a:gs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bliqueTopLeft"/>
                <a:lightRig rig="threePt" dir="t"/>
              </a:scene3d>
            </a:bodyPr>
            <a:lstStyle/>
            <a:p>
              <a:pPr algn="ctr" eaLnBrk="1" hangingPunct="1">
                <a:defRPr/>
              </a:pPr>
              <a:r>
                <a:rPr lang="pt-BR" sz="1400" b="1" dirty="0"/>
                <a:t>PRÓ-REITORIA DE DESENVOLVIMENTO </a:t>
              </a:r>
            </a:p>
            <a:p>
              <a:pPr algn="ctr" eaLnBrk="1" hangingPunct="1">
                <a:defRPr/>
              </a:pPr>
              <a:endParaRPr lang="pt-BR" sz="1400" b="1" dirty="0"/>
            </a:p>
            <a:p>
              <a:pPr algn="ctr" eaLnBrk="1" hangingPunct="1">
                <a:defRPr/>
              </a:pPr>
              <a:r>
                <a:rPr lang="pt-BR" sz="1400" b="1" dirty="0"/>
                <a:t>INSTITUCIONAL</a:t>
              </a:r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r>
                <a:rPr lang="pt-BR" sz="1600" b="1" dirty="0"/>
                <a:t>DIRETORIA DE PLANEJAMENTO</a:t>
              </a: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r>
                <a:rPr lang="pt-BR" sz="1400" dirty="0" smtClean="0"/>
                <a:t>IFAM</a:t>
              </a:r>
            </a:p>
            <a:p>
              <a:pPr algn="ctr" eaLnBrk="1" hangingPunct="1">
                <a:defRPr/>
              </a:pPr>
              <a:r>
                <a:rPr lang="pt-BR" sz="1400" dirty="0" smtClean="0"/>
                <a:t>MAIO/2014</a:t>
              </a: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490" y="2443497"/>
              <a:ext cx="9127636" cy="5324535"/>
            </a:xfrm>
            <a:prstGeom prst="rect">
              <a:avLst/>
            </a:prstGeom>
            <a:gradFill>
              <a:gsLst>
                <a:gs pos="45151">
                  <a:srgbClr val="8BAF40"/>
                </a:gs>
                <a:gs pos="58410">
                  <a:srgbClr val="91B743"/>
                </a:gs>
                <a:gs pos="70800">
                  <a:srgbClr val="97BE46"/>
                </a:gs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bliqueTopLeft"/>
                <a:lightRig rig="threePt" dir="t"/>
              </a:scene3d>
            </a:bodyPr>
            <a:lstStyle/>
            <a:p>
              <a:pPr algn="just" eaLnBrk="1" hangingPunct="1">
                <a:defRPr/>
              </a:pPr>
              <a:endParaRPr lang="pt-BR" sz="1400" b="1" dirty="0"/>
            </a:p>
            <a:p>
              <a:pPr algn="just" eaLnBrk="1" hangingPunct="1">
                <a:defRPr/>
              </a:pPr>
              <a:endParaRPr lang="pt-BR" sz="1400" b="1" dirty="0"/>
            </a:p>
            <a:p>
              <a:pPr algn="ctr" eaLnBrk="1" hangingPunct="1">
                <a:defRPr/>
              </a:pPr>
              <a:endParaRPr lang="pt-BR" sz="6600" b="1" dirty="0"/>
            </a:p>
            <a:p>
              <a:pPr algn="ctr" eaLnBrk="1" hangingPunct="1">
                <a:defRPr/>
              </a:pPr>
              <a:endParaRPr lang="pt-BR" sz="40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</p:txBody>
        </p:sp>
      </p:grp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660400" y="2571750"/>
          <a:ext cx="7823200" cy="1714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1519"/>
                <a:gridCol w="6652575"/>
                <a:gridCol w="60910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Unidade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Objetivo Estratégico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Qte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rowSpan="8"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              PDA2014 CPRF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1.11 Outros - especificar;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1.10 Desenvolvimento de Pessoas;Construir centro de convivência do servidor nos campi;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2.12 Outros - especificar;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2.4 Eficiência Gerencial; Melhorar o sistema de internet;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3.18 Outros - especificar;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4.12 Outros - especificar;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6.20 Outros - especificar;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625" y="1335113"/>
            <a:ext cx="1095375" cy="1085850"/>
          </a:xfrm>
          <a:prstGeom prst="rect">
            <a:avLst/>
          </a:prstGeom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194707"/>
              </p:ext>
            </p:extLst>
          </p:nvPr>
        </p:nvGraphicFramePr>
        <p:xfrm>
          <a:off x="685800" y="4602957"/>
          <a:ext cx="7823200" cy="1714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1519"/>
                <a:gridCol w="6652575"/>
                <a:gridCol w="60910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Unidade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Objetivo Estratégico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Qte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2.2 Eficiência Gerencial;Ampliar a autonomia orçamentária dos campi do IFAM;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rowSpan="7"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    PDA2014- CSGC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2.12 Outros - especificar;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3.1 Eficiência Acadêmica;Fazer avaliações periódicas dos projetos pedagógicos de todos os cursos;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3.13 Eficiência Acadêmica;Melhorar o acompanhamento dos egressos;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3.15 Eficiência Criar um programa de apoio ao egresso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3.18 Outros - especificar;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3.4 Eficiência Acadêmica;Avaliar o processo educacional periodicamente;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73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411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auto">
          <a:xfrm>
            <a:off x="1643063" y="5105400"/>
            <a:ext cx="1854200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147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6148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91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4763"/>
            <a:ext cx="44196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0" name="Grupo 9"/>
          <p:cNvGrpSpPr>
            <a:grpSpLocks/>
          </p:cNvGrpSpPr>
          <p:nvPr/>
        </p:nvGrpSpPr>
        <p:grpSpPr bwMode="auto">
          <a:xfrm>
            <a:off x="0" y="14288"/>
            <a:ext cx="9144000" cy="7753324"/>
            <a:chOff x="490" y="14546"/>
            <a:chExt cx="9143510" cy="7753486"/>
          </a:xfrm>
        </p:grpSpPr>
        <p:sp>
          <p:nvSpPr>
            <p:cNvPr id="7" name="CaixaDeTexto 6"/>
            <p:cNvSpPr txBox="1"/>
            <p:nvPr/>
          </p:nvSpPr>
          <p:spPr>
            <a:xfrm>
              <a:off x="5004048" y="14546"/>
              <a:ext cx="4139952" cy="2523821"/>
            </a:xfrm>
            <a:prstGeom prst="rect">
              <a:avLst/>
            </a:prstGeom>
            <a:gradFill>
              <a:gsLst>
                <a:gs pos="45151">
                  <a:srgbClr val="8BAF40"/>
                </a:gs>
                <a:gs pos="58410">
                  <a:srgbClr val="91B743"/>
                </a:gs>
                <a:gs pos="70800">
                  <a:srgbClr val="97BE46"/>
                </a:gs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bliqueTopLeft"/>
                <a:lightRig rig="threePt" dir="t"/>
              </a:scene3d>
            </a:bodyPr>
            <a:lstStyle/>
            <a:p>
              <a:pPr algn="ctr" eaLnBrk="1" hangingPunct="1">
                <a:defRPr/>
              </a:pPr>
              <a:r>
                <a:rPr lang="pt-BR" sz="1400" b="1" dirty="0"/>
                <a:t>PRÓ-REITORIA DE DESENVOLVIMENTO </a:t>
              </a:r>
            </a:p>
            <a:p>
              <a:pPr algn="ctr" eaLnBrk="1" hangingPunct="1">
                <a:defRPr/>
              </a:pPr>
              <a:endParaRPr lang="pt-BR" sz="1400" b="1" dirty="0"/>
            </a:p>
            <a:p>
              <a:pPr algn="ctr" eaLnBrk="1" hangingPunct="1">
                <a:defRPr/>
              </a:pPr>
              <a:r>
                <a:rPr lang="pt-BR" sz="1400" b="1" dirty="0"/>
                <a:t>INSTITUCIONAL</a:t>
              </a:r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r>
                <a:rPr lang="pt-BR" sz="1600" b="1" dirty="0"/>
                <a:t>DIRETORIA DE PLANEJAMENTO</a:t>
              </a: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r>
                <a:rPr lang="pt-BR" sz="1400" dirty="0" smtClean="0"/>
                <a:t>IFAM</a:t>
              </a:r>
            </a:p>
            <a:p>
              <a:pPr algn="ctr" eaLnBrk="1" hangingPunct="1">
                <a:defRPr/>
              </a:pPr>
              <a:r>
                <a:rPr lang="pt-BR" sz="1400" dirty="0" smtClean="0"/>
                <a:t>MAIO/2014</a:t>
              </a: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490" y="2443497"/>
              <a:ext cx="9127636" cy="5324535"/>
            </a:xfrm>
            <a:prstGeom prst="rect">
              <a:avLst/>
            </a:prstGeom>
            <a:gradFill>
              <a:gsLst>
                <a:gs pos="45151">
                  <a:srgbClr val="8BAF40"/>
                </a:gs>
                <a:gs pos="58410">
                  <a:srgbClr val="91B743"/>
                </a:gs>
                <a:gs pos="70800">
                  <a:srgbClr val="97BE46"/>
                </a:gs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bliqueTopLeft"/>
                <a:lightRig rig="threePt" dir="t"/>
              </a:scene3d>
            </a:bodyPr>
            <a:lstStyle/>
            <a:p>
              <a:pPr algn="just" eaLnBrk="1" hangingPunct="1">
                <a:defRPr/>
              </a:pPr>
              <a:endParaRPr lang="pt-BR" sz="1400" b="1" dirty="0"/>
            </a:p>
            <a:p>
              <a:pPr algn="just" eaLnBrk="1" hangingPunct="1">
                <a:defRPr/>
              </a:pPr>
              <a:endParaRPr lang="pt-BR" sz="1400" b="1" dirty="0"/>
            </a:p>
            <a:p>
              <a:pPr algn="ctr" eaLnBrk="1" hangingPunct="1">
                <a:defRPr/>
              </a:pPr>
              <a:endParaRPr lang="pt-BR" sz="6600" b="1" dirty="0"/>
            </a:p>
            <a:p>
              <a:pPr algn="ctr" eaLnBrk="1" hangingPunct="1">
                <a:defRPr/>
              </a:pPr>
              <a:endParaRPr lang="pt-BR" sz="40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</p:txBody>
        </p: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3403" y="2536872"/>
            <a:ext cx="4299602" cy="439574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19552" y="2865437"/>
            <a:ext cx="42159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Em 2014 – Utilizar SGD como ferramenta para facilitar o monitoramento das ações de  planejamento.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Em 2015 – Registro de 100% das ações no SGD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0651" y="1335113"/>
            <a:ext cx="109537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3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auto">
          <a:xfrm>
            <a:off x="1643063" y="5105400"/>
            <a:ext cx="1854200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147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6148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91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4763"/>
            <a:ext cx="44196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0" name="Grupo 9"/>
          <p:cNvGrpSpPr>
            <a:grpSpLocks/>
          </p:cNvGrpSpPr>
          <p:nvPr/>
        </p:nvGrpSpPr>
        <p:grpSpPr bwMode="auto">
          <a:xfrm>
            <a:off x="0" y="14288"/>
            <a:ext cx="9144000" cy="7753324"/>
            <a:chOff x="490" y="14546"/>
            <a:chExt cx="9143510" cy="7753486"/>
          </a:xfrm>
        </p:grpSpPr>
        <p:sp>
          <p:nvSpPr>
            <p:cNvPr id="7" name="CaixaDeTexto 6"/>
            <p:cNvSpPr txBox="1"/>
            <p:nvPr/>
          </p:nvSpPr>
          <p:spPr>
            <a:xfrm>
              <a:off x="5004048" y="14546"/>
              <a:ext cx="4139952" cy="2523821"/>
            </a:xfrm>
            <a:prstGeom prst="rect">
              <a:avLst/>
            </a:prstGeom>
            <a:gradFill>
              <a:gsLst>
                <a:gs pos="45151">
                  <a:srgbClr val="8BAF40"/>
                </a:gs>
                <a:gs pos="58410">
                  <a:srgbClr val="91B743"/>
                </a:gs>
                <a:gs pos="70800">
                  <a:srgbClr val="97BE46"/>
                </a:gs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bliqueTopLeft"/>
                <a:lightRig rig="threePt" dir="t"/>
              </a:scene3d>
            </a:bodyPr>
            <a:lstStyle/>
            <a:p>
              <a:pPr algn="ctr" eaLnBrk="1" hangingPunct="1">
                <a:defRPr/>
              </a:pPr>
              <a:r>
                <a:rPr lang="pt-BR" sz="1400" b="1" dirty="0"/>
                <a:t>PRÓ-REITORIA DE DESENVOLVIMENTO </a:t>
              </a:r>
            </a:p>
            <a:p>
              <a:pPr algn="ctr" eaLnBrk="1" hangingPunct="1">
                <a:defRPr/>
              </a:pPr>
              <a:endParaRPr lang="pt-BR" sz="1400" b="1" dirty="0"/>
            </a:p>
            <a:p>
              <a:pPr algn="ctr" eaLnBrk="1" hangingPunct="1">
                <a:defRPr/>
              </a:pPr>
              <a:r>
                <a:rPr lang="pt-BR" sz="1400" b="1" dirty="0"/>
                <a:t>INSTITUCIONAL</a:t>
              </a:r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r>
                <a:rPr lang="pt-BR" sz="1600" b="1" dirty="0"/>
                <a:t>DIRETORIA DE PLANEJAMENTO</a:t>
              </a: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r>
                <a:rPr lang="pt-BR" sz="1400" dirty="0" smtClean="0"/>
                <a:t>IFAM</a:t>
              </a:r>
            </a:p>
            <a:p>
              <a:pPr algn="ctr" eaLnBrk="1" hangingPunct="1">
                <a:defRPr/>
              </a:pPr>
              <a:r>
                <a:rPr lang="pt-BR" sz="1400" dirty="0" smtClean="0"/>
                <a:t>MAIO/2014</a:t>
              </a: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490" y="2443497"/>
              <a:ext cx="9127636" cy="5324535"/>
            </a:xfrm>
            <a:prstGeom prst="rect">
              <a:avLst/>
            </a:prstGeom>
            <a:gradFill>
              <a:gsLst>
                <a:gs pos="45151">
                  <a:srgbClr val="8BAF40"/>
                </a:gs>
                <a:gs pos="58410">
                  <a:srgbClr val="91B743"/>
                </a:gs>
                <a:gs pos="70800">
                  <a:srgbClr val="97BE46"/>
                </a:gs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bliqueTopLeft"/>
                <a:lightRig rig="threePt" dir="t"/>
              </a:scene3d>
            </a:bodyPr>
            <a:lstStyle/>
            <a:p>
              <a:pPr algn="just" eaLnBrk="1" hangingPunct="1">
                <a:defRPr/>
              </a:pPr>
              <a:endParaRPr lang="pt-BR" sz="1400" b="1" dirty="0"/>
            </a:p>
            <a:p>
              <a:pPr algn="just" eaLnBrk="1" hangingPunct="1">
                <a:defRPr/>
              </a:pPr>
              <a:endParaRPr lang="pt-BR" sz="1400" b="1" dirty="0"/>
            </a:p>
            <a:p>
              <a:pPr algn="ctr" eaLnBrk="1" hangingPunct="1">
                <a:defRPr/>
              </a:pPr>
              <a:endParaRPr lang="pt-BR" sz="6600" b="1" dirty="0"/>
            </a:p>
            <a:p>
              <a:pPr algn="ctr" eaLnBrk="1" hangingPunct="1">
                <a:defRPr/>
              </a:pPr>
              <a:endParaRPr lang="pt-BR" sz="40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</p:txBody>
        </p:sp>
      </p:grp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2563745"/>
            <a:ext cx="7344816" cy="434449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2750" y="1357338"/>
            <a:ext cx="109537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0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auto">
          <a:xfrm>
            <a:off x="1643063" y="5105400"/>
            <a:ext cx="1854200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075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3076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91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4763"/>
            <a:ext cx="44196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8" name="Grupo 9"/>
          <p:cNvGrpSpPr>
            <a:grpSpLocks/>
          </p:cNvGrpSpPr>
          <p:nvPr/>
        </p:nvGrpSpPr>
        <p:grpSpPr bwMode="auto">
          <a:xfrm>
            <a:off x="15875" y="14288"/>
            <a:ext cx="9128125" cy="11080750"/>
            <a:chOff x="16364" y="14546"/>
            <a:chExt cx="9127636" cy="11079328"/>
          </a:xfrm>
        </p:grpSpPr>
        <p:sp>
          <p:nvSpPr>
            <p:cNvPr id="7" name="CaixaDeTexto 6"/>
            <p:cNvSpPr txBox="1"/>
            <p:nvPr/>
          </p:nvSpPr>
          <p:spPr>
            <a:xfrm>
              <a:off x="5004048" y="14546"/>
              <a:ext cx="4139952" cy="2308324"/>
            </a:xfrm>
            <a:prstGeom prst="rect">
              <a:avLst/>
            </a:prstGeom>
            <a:gradFill>
              <a:gsLst>
                <a:gs pos="45151">
                  <a:srgbClr val="8BAF40"/>
                </a:gs>
                <a:gs pos="58410">
                  <a:srgbClr val="91B743"/>
                </a:gs>
                <a:gs pos="70800">
                  <a:srgbClr val="97BE46"/>
                </a:gs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bliqueTopLeft"/>
                <a:lightRig rig="threePt" dir="t"/>
              </a:scene3d>
            </a:bodyPr>
            <a:lstStyle/>
            <a:p>
              <a:pPr algn="ctr" eaLnBrk="1" hangingPunct="1">
                <a:defRPr/>
              </a:pPr>
              <a:r>
                <a:rPr lang="pt-BR" sz="1400" b="1" dirty="0"/>
                <a:t>PRÓ-REITORIA DE DESENVOLVIMENTO </a:t>
              </a:r>
            </a:p>
            <a:p>
              <a:pPr algn="ctr" eaLnBrk="1" hangingPunct="1">
                <a:defRPr/>
              </a:pPr>
              <a:endParaRPr lang="pt-BR" sz="1400" b="1" dirty="0"/>
            </a:p>
            <a:p>
              <a:pPr algn="ctr" eaLnBrk="1" hangingPunct="1">
                <a:defRPr/>
              </a:pPr>
              <a:r>
                <a:rPr lang="pt-BR" sz="1400" b="1" dirty="0"/>
                <a:t>INSTITUCIONAL</a:t>
              </a:r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r>
                <a:rPr lang="pt-BR" sz="1600" b="1" dirty="0"/>
                <a:t>DIRETORIA DE PLANEJAMENTO</a:t>
              </a: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r>
                <a:rPr lang="pt-BR" sz="1400" dirty="0" smtClean="0"/>
                <a:t>MAIO 2014</a:t>
              </a: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16364" y="2322870"/>
              <a:ext cx="9127636" cy="8771004"/>
            </a:xfrm>
            <a:prstGeom prst="rect">
              <a:avLst/>
            </a:prstGeom>
            <a:gradFill>
              <a:gsLst>
                <a:gs pos="45151">
                  <a:srgbClr val="8BAF40"/>
                </a:gs>
                <a:gs pos="58410">
                  <a:srgbClr val="91B743"/>
                </a:gs>
                <a:gs pos="70800">
                  <a:srgbClr val="97BE46"/>
                </a:gs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bliqueTopLeft"/>
                <a:lightRig rig="threePt" dir="t"/>
              </a:scene3d>
            </a:bodyPr>
            <a:lstStyle/>
            <a:p>
              <a:pPr algn="just" eaLnBrk="1" hangingPunct="1">
                <a:defRPr/>
              </a:pPr>
              <a:endParaRPr lang="pt-BR" sz="1400" b="1" dirty="0"/>
            </a:p>
            <a:p>
              <a:pPr algn="just" eaLnBrk="1" hangingPunct="1">
                <a:defRPr/>
              </a:pPr>
              <a:endParaRPr lang="pt-BR" sz="1400" b="1" dirty="0"/>
            </a:p>
            <a:p>
              <a:pPr algn="just" eaLnBrk="1" hangingPunct="1">
                <a:defRPr/>
              </a:pPr>
              <a:r>
                <a:rPr lang="pt-BR" sz="3200" b="1" dirty="0"/>
                <a:t>AGENDA</a:t>
              </a:r>
            </a:p>
            <a:p>
              <a:pPr algn="just" eaLnBrk="1" hangingPunct="1">
                <a:defRPr/>
              </a:pPr>
              <a:endParaRPr lang="pt-BR" sz="3200" b="1" dirty="0"/>
            </a:p>
            <a:p>
              <a:pPr marL="285750" indent="-285750" algn="just" eaLnBrk="1" hangingPunct="1">
                <a:buFont typeface="Wingdings" panose="05000000000000000000" pitchFamily="2" charset="2"/>
                <a:buChar char="ü"/>
                <a:defRPr/>
              </a:pPr>
              <a:r>
                <a:rPr lang="pt-BR" sz="3200" b="1" dirty="0"/>
                <a:t>Apresentação do Quadro Estratégico</a:t>
              </a:r>
            </a:p>
            <a:p>
              <a:pPr marL="285750" indent="-285750" algn="just" eaLnBrk="1" hangingPunct="1">
                <a:buFont typeface="Wingdings" panose="05000000000000000000" pitchFamily="2" charset="2"/>
                <a:buChar char="ü"/>
                <a:defRPr/>
              </a:pPr>
              <a:r>
                <a:rPr lang="pt-BR" sz="3200" b="1" dirty="0"/>
                <a:t>Situação do Plano de Ação </a:t>
              </a:r>
              <a:r>
                <a:rPr lang="pt-BR" sz="3200" b="1" dirty="0" smtClean="0"/>
                <a:t>2014</a:t>
              </a:r>
              <a:endParaRPr lang="pt-BR" sz="3200" b="1" dirty="0"/>
            </a:p>
            <a:p>
              <a:pPr marL="285750" indent="-285750" algn="just" eaLnBrk="1" hangingPunct="1">
                <a:buFont typeface="Wingdings" panose="05000000000000000000" pitchFamily="2" charset="2"/>
                <a:buChar char="ü"/>
                <a:defRPr/>
              </a:pPr>
              <a:r>
                <a:rPr lang="pt-BR" sz="3200" b="1" dirty="0"/>
                <a:t>Orientações para o Planejamento do IFAM</a:t>
              </a:r>
            </a:p>
            <a:p>
              <a:pPr marL="285750" indent="-285750" algn="just" eaLnBrk="1" hangingPunct="1">
                <a:buFont typeface="Wingdings" panose="05000000000000000000" pitchFamily="2" charset="2"/>
                <a:buChar char="ü"/>
                <a:defRPr/>
              </a:pPr>
              <a:r>
                <a:rPr lang="pt-BR" sz="3200" b="1" dirty="0"/>
                <a:t>Plano de Ação </a:t>
              </a:r>
              <a:r>
                <a:rPr lang="pt-BR" sz="3200" b="1" dirty="0" smtClean="0"/>
                <a:t>2015(Plano </a:t>
              </a:r>
              <a:r>
                <a:rPr lang="pt-BR" sz="3200" b="1" dirty="0"/>
                <a:t>de Desenvolvimento Anual)</a:t>
              </a:r>
            </a:p>
            <a:p>
              <a:pPr algn="ctr" eaLnBrk="1" hangingPunct="1">
                <a:defRPr/>
              </a:pPr>
              <a:endParaRPr lang="pt-BR" sz="6600" b="1" dirty="0"/>
            </a:p>
            <a:p>
              <a:pPr algn="ctr" eaLnBrk="1" hangingPunct="1">
                <a:defRPr/>
              </a:pPr>
              <a:endParaRPr lang="pt-BR" sz="40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</p:txBody>
        </p:sp>
      </p:grp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2750" y="1234375"/>
            <a:ext cx="1095375" cy="1085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auto">
          <a:xfrm>
            <a:off x="1643063" y="5105400"/>
            <a:ext cx="1854200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147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6148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91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4763"/>
            <a:ext cx="44196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0" name="Grupo 9"/>
          <p:cNvGrpSpPr>
            <a:grpSpLocks/>
          </p:cNvGrpSpPr>
          <p:nvPr/>
        </p:nvGrpSpPr>
        <p:grpSpPr bwMode="auto">
          <a:xfrm>
            <a:off x="0" y="14288"/>
            <a:ext cx="9144000" cy="7753324"/>
            <a:chOff x="490" y="14546"/>
            <a:chExt cx="9143510" cy="7753486"/>
          </a:xfrm>
        </p:grpSpPr>
        <p:sp>
          <p:nvSpPr>
            <p:cNvPr id="7" name="CaixaDeTexto 6"/>
            <p:cNvSpPr txBox="1"/>
            <p:nvPr/>
          </p:nvSpPr>
          <p:spPr>
            <a:xfrm>
              <a:off x="5004048" y="14546"/>
              <a:ext cx="4139952" cy="2523821"/>
            </a:xfrm>
            <a:prstGeom prst="rect">
              <a:avLst/>
            </a:prstGeom>
            <a:gradFill>
              <a:gsLst>
                <a:gs pos="45151">
                  <a:srgbClr val="8BAF40"/>
                </a:gs>
                <a:gs pos="58410">
                  <a:srgbClr val="91B743"/>
                </a:gs>
                <a:gs pos="70800">
                  <a:srgbClr val="97BE46"/>
                </a:gs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bliqueTopLeft"/>
                <a:lightRig rig="threePt" dir="t"/>
              </a:scene3d>
            </a:bodyPr>
            <a:lstStyle/>
            <a:p>
              <a:pPr algn="ctr" eaLnBrk="1" hangingPunct="1">
                <a:defRPr/>
              </a:pPr>
              <a:r>
                <a:rPr lang="pt-BR" sz="1400" b="1" dirty="0"/>
                <a:t>PRÓ-REITORIA DE DESENVOLVIMENTO </a:t>
              </a:r>
            </a:p>
            <a:p>
              <a:pPr algn="ctr" eaLnBrk="1" hangingPunct="1">
                <a:defRPr/>
              </a:pPr>
              <a:endParaRPr lang="pt-BR" sz="1400" b="1" dirty="0"/>
            </a:p>
            <a:p>
              <a:pPr algn="ctr" eaLnBrk="1" hangingPunct="1">
                <a:defRPr/>
              </a:pPr>
              <a:r>
                <a:rPr lang="pt-BR" sz="1400" b="1" dirty="0"/>
                <a:t>INSTITUCIONAL</a:t>
              </a:r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r>
                <a:rPr lang="pt-BR" sz="1600" b="1" dirty="0"/>
                <a:t>DIRETORIA DE PLANEJAMENTO</a:t>
              </a: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r>
                <a:rPr lang="pt-BR" sz="1400" dirty="0" smtClean="0"/>
                <a:t>IFAM</a:t>
              </a:r>
            </a:p>
            <a:p>
              <a:pPr algn="ctr" eaLnBrk="1" hangingPunct="1">
                <a:defRPr/>
              </a:pPr>
              <a:r>
                <a:rPr lang="pt-BR" sz="1400" dirty="0" smtClean="0"/>
                <a:t>MAIO/2014</a:t>
              </a: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490" y="2443497"/>
              <a:ext cx="9127636" cy="5324535"/>
            </a:xfrm>
            <a:prstGeom prst="rect">
              <a:avLst/>
            </a:prstGeom>
            <a:gradFill>
              <a:gsLst>
                <a:gs pos="45151">
                  <a:srgbClr val="8BAF40"/>
                </a:gs>
                <a:gs pos="58410">
                  <a:srgbClr val="91B743"/>
                </a:gs>
                <a:gs pos="70800">
                  <a:srgbClr val="97BE46"/>
                </a:gs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bliqueTopLeft"/>
                <a:lightRig rig="threePt" dir="t"/>
              </a:scene3d>
            </a:bodyPr>
            <a:lstStyle/>
            <a:p>
              <a:pPr algn="just" eaLnBrk="1" hangingPunct="1">
                <a:defRPr/>
              </a:pPr>
              <a:endParaRPr lang="pt-BR" sz="1400" b="1" dirty="0"/>
            </a:p>
            <a:p>
              <a:pPr algn="just" eaLnBrk="1" hangingPunct="1">
                <a:defRPr/>
              </a:pPr>
              <a:endParaRPr lang="pt-BR" sz="1400" b="1" dirty="0"/>
            </a:p>
            <a:p>
              <a:pPr algn="ctr" eaLnBrk="1" hangingPunct="1">
                <a:defRPr/>
              </a:pPr>
              <a:endParaRPr lang="pt-BR" sz="6600" b="1" dirty="0"/>
            </a:p>
            <a:p>
              <a:pPr algn="ctr" eaLnBrk="1" hangingPunct="1">
                <a:defRPr/>
              </a:pPr>
              <a:endParaRPr lang="pt-BR" sz="40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</p:txBody>
        </p:sp>
      </p:grp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2042" y="2492336"/>
            <a:ext cx="7319168" cy="444154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2790" y="2927350"/>
            <a:ext cx="17423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Exemplo do Relatório Gerado pelo SGD após o Registro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2857" y="1326117"/>
            <a:ext cx="109537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5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auto">
          <a:xfrm>
            <a:off x="1643063" y="5105400"/>
            <a:ext cx="1854200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147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6148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91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4763"/>
            <a:ext cx="44196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0" name="Grupo 9"/>
          <p:cNvGrpSpPr>
            <a:grpSpLocks/>
          </p:cNvGrpSpPr>
          <p:nvPr/>
        </p:nvGrpSpPr>
        <p:grpSpPr bwMode="auto">
          <a:xfrm>
            <a:off x="0" y="14288"/>
            <a:ext cx="9144000" cy="7753324"/>
            <a:chOff x="490" y="14546"/>
            <a:chExt cx="9143510" cy="7753486"/>
          </a:xfrm>
        </p:grpSpPr>
        <p:sp>
          <p:nvSpPr>
            <p:cNvPr id="7" name="CaixaDeTexto 6"/>
            <p:cNvSpPr txBox="1"/>
            <p:nvPr/>
          </p:nvSpPr>
          <p:spPr>
            <a:xfrm>
              <a:off x="5004048" y="14546"/>
              <a:ext cx="4139952" cy="2523821"/>
            </a:xfrm>
            <a:prstGeom prst="rect">
              <a:avLst/>
            </a:prstGeom>
            <a:gradFill>
              <a:gsLst>
                <a:gs pos="45151">
                  <a:srgbClr val="8BAF40"/>
                </a:gs>
                <a:gs pos="58410">
                  <a:srgbClr val="91B743"/>
                </a:gs>
                <a:gs pos="70800">
                  <a:srgbClr val="97BE46"/>
                </a:gs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bliqueTopLeft"/>
                <a:lightRig rig="threePt" dir="t"/>
              </a:scene3d>
            </a:bodyPr>
            <a:lstStyle/>
            <a:p>
              <a:pPr algn="ctr" eaLnBrk="1" hangingPunct="1">
                <a:defRPr/>
              </a:pPr>
              <a:r>
                <a:rPr lang="pt-BR" sz="1400" b="1" dirty="0"/>
                <a:t>PRÓ-REITORIA DE DESENVOLVIMENTO </a:t>
              </a:r>
            </a:p>
            <a:p>
              <a:pPr algn="ctr" eaLnBrk="1" hangingPunct="1">
                <a:defRPr/>
              </a:pPr>
              <a:endParaRPr lang="pt-BR" sz="1400" b="1" dirty="0"/>
            </a:p>
            <a:p>
              <a:pPr algn="ctr" eaLnBrk="1" hangingPunct="1">
                <a:defRPr/>
              </a:pPr>
              <a:r>
                <a:rPr lang="pt-BR" sz="1400" b="1" dirty="0"/>
                <a:t>INSTITUCIONAL</a:t>
              </a:r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r>
                <a:rPr lang="pt-BR" sz="1600" b="1" dirty="0"/>
                <a:t>DIRETORIA DE PLANEJAMENTO</a:t>
              </a: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r>
                <a:rPr lang="pt-BR" sz="1400" dirty="0" smtClean="0"/>
                <a:t>IFAM</a:t>
              </a:r>
            </a:p>
            <a:p>
              <a:pPr algn="ctr" eaLnBrk="1" hangingPunct="1">
                <a:defRPr/>
              </a:pPr>
              <a:r>
                <a:rPr lang="pt-BR" sz="1400" dirty="0" smtClean="0"/>
                <a:t>MAIO/2014</a:t>
              </a: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490" y="2443497"/>
              <a:ext cx="9127636" cy="5324535"/>
            </a:xfrm>
            <a:prstGeom prst="rect">
              <a:avLst/>
            </a:prstGeom>
            <a:gradFill>
              <a:gsLst>
                <a:gs pos="45151">
                  <a:srgbClr val="8BAF40"/>
                </a:gs>
                <a:gs pos="58410">
                  <a:srgbClr val="91B743"/>
                </a:gs>
                <a:gs pos="70800">
                  <a:srgbClr val="97BE46"/>
                </a:gs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bliqueTopLeft"/>
                <a:lightRig rig="threePt" dir="t"/>
              </a:scene3d>
            </a:bodyPr>
            <a:lstStyle/>
            <a:p>
              <a:pPr algn="just" eaLnBrk="1" hangingPunct="1">
                <a:defRPr/>
              </a:pPr>
              <a:endParaRPr lang="pt-BR" sz="1400" b="1" dirty="0"/>
            </a:p>
            <a:p>
              <a:pPr algn="just" eaLnBrk="1" hangingPunct="1">
                <a:defRPr/>
              </a:pPr>
              <a:endParaRPr lang="pt-BR" sz="1400" b="1" dirty="0"/>
            </a:p>
            <a:p>
              <a:pPr algn="ctr" eaLnBrk="1" hangingPunct="1">
                <a:defRPr/>
              </a:pPr>
              <a:endParaRPr lang="pt-BR" sz="6600" b="1" dirty="0"/>
            </a:p>
            <a:p>
              <a:pPr algn="ctr" eaLnBrk="1" hangingPunct="1">
                <a:defRPr/>
              </a:pPr>
              <a:endParaRPr lang="pt-BR" sz="40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</p:txBody>
        </p: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87" y="2775526"/>
            <a:ext cx="8562975" cy="267652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2750" y="1327348"/>
            <a:ext cx="109537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5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auto">
          <a:xfrm>
            <a:off x="1643063" y="5105400"/>
            <a:ext cx="1854200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147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6148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91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4763"/>
            <a:ext cx="44196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0" name="Grupo 9"/>
          <p:cNvGrpSpPr>
            <a:grpSpLocks/>
          </p:cNvGrpSpPr>
          <p:nvPr/>
        </p:nvGrpSpPr>
        <p:grpSpPr bwMode="auto">
          <a:xfrm>
            <a:off x="0" y="14288"/>
            <a:ext cx="9144000" cy="7753324"/>
            <a:chOff x="490" y="14546"/>
            <a:chExt cx="9143510" cy="7753486"/>
          </a:xfrm>
        </p:grpSpPr>
        <p:sp>
          <p:nvSpPr>
            <p:cNvPr id="7" name="CaixaDeTexto 6"/>
            <p:cNvSpPr txBox="1"/>
            <p:nvPr/>
          </p:nvSpPr>
          <p:spPr>
            <a:xfrm>
              <a:off x="5004048" y="14546"/>
              <a:ext cx="4139952" cy="2523821"/>
            </a:xfrm>
            <a:prstGeom prst="rect">
              <a:avLst/>
            </a:prstGeom>
            <a:gradFill>
              <a:gsLst>
                <a:gs pos="45151">
                  <a:srgbClr val="8BAF40"/>
                </a:gs>
                <a:gs pos="58410">
                  <a:srgbClr val="91B743"/>
                </a:gs>
                <a:gs pos="70800">
                  <a:srgbClr val="97BE46"/>
                </a:gs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bliqueTopLeft"/>
                <a:lightRig rig="threePt" dir="t"/>
              </a:scene3d>
            </a:bodyPr>
            <a:lstStyle/>
            <a:p>
              <a:pPr algn="ctr" eaLnBrk="1" hangingPunct="1">
                <a:defRPr/>
              </a:pPr>
              <a:r>
                <a:rPr lang="pt-BR" sz="1400" b="1" dirty="0"/>
                <a:t>PRÓ-REITORIA DE DESENVOLVIMENTO </a:t>
              </a:r>
            </a:p>
            <a:p>
              <a:pPr algn="ctr" eaLnBrk="1" hangingPunct="1">
                <a:defRPr/>
              </a:pPr>
              <a:endParaRPr lang="pt-BR" sz="1400" b="1" dirty="0"/>
            </a:p>
            <a:p>
              <a:pPr algn="ctr" eaLnBrk="1" hangingPunct="1">
                <a:defRPr/>
              </a:pPr>
              <a:r>
                <a:rPr lang="pt-BR" sz="1400" b="1" dirty="0"/>
                <a:t>INSTITUCIONAL</a:t>
              </a:r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r>
                <a:rPr lang="pt-BR" sz="1600" b="1" dirty="0"/>
                <a:t>DIRETORIA DE PLANEJAMENTO</a:t>
              </a: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r>
                <a:rPr lang="pt-BR" sz="1400" dirty="0" smtClean="0"/>
                <a:t>IFAM</a:t>
              </a:r>
            </a:p>
            <a:p>
              <a:pPr algn="ctr" eaLnBrk="1" hangingPunct="1">
                <a:defRPr/>
              </a:pPr>
              <a:r>
                <a:rPr lang="pt-BR" sz="1400" dirty="0" smtClean="0"/>
                <a:t>MAIO/2014</a:t>
              </a: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490" y="2443497"/>
              <a:ext cx="9127636" cy="5324535"/>
            </a:xfrm>
            <a:prstGeom prst="rect">
              <a:avLst/>
            </a:prstGeom>
            <a:gradFill>
              <a:gsLst>
                <a:gs pos="45151">
                  <a:srgbClr val="8BAF40"/>
                </a:gs>
                <a:gs pos="58410">
                  <a:srgbClr val="91B743"/>
                </a:gs>
                <a:gs pos="70800">
                  <a:srgbClr val="97BE46"/>
                </a:gs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bliqueTopLeft"/>
                <a:lightRig rig="threePt" dir="t"/>
              </a:scene3d>
            </a:bodyPr>
            <a:lstStyle/>
            <a:p>
              <a:pPr algn="just" eaLnBrk="1" hangingPunct="1">
                <a:defRPr/>
              </a:pPr>
              <a:endParaRPr lang="pt-BR" sz="1400" b="1" dirty="0"/>
            </a:p>
            <a:p>
              <a:pPr algn="just" eaLnBrk="1" hangingPunct="1">
                <a:defRPr/>
              </a:pPr>
              <a:endParaRPr lang="pt-BR" sz="1400" b="1" dirty="0"/>
            </a:p>
            <a:p>
              <a:pPr algn="ctr" eaLnBrk="1" hangingPunct="1">
                <a:defRPr/>
              </a:pPr>
              <a:endParaRPr lang="pt-BR" sz="6600" b="1" dirty="0"/>
            </a:p>
            <a:p>
              <a:pPr algn="ctr" eaLnBrk="1" hangingPunct="1">
                <a:defRPr/>
              </a:pPr>
              <a:endParaRPr lang="pt-BR" sz="40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539552" y="4077072"/>
            <a:ext cx="8561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FLUXOGRAMA DE PLANEJAMENTO DO IFAM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2750" y="1349006"/>
            <a:ext cx="109537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1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auto">
          <a:xfrm>
            <a:off x="1643063" y="5105400"/>
            <a:ext cx="1854200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147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6148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4763"/>
            <a:ext cx="44196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0" name="Grupo 9"/>
          <p:cNvGrpSpPr>
            <a:grpSpLocks/>
          </p:cNvGrpSpPr>
          <p:nvPr/>
        </p:nvGrpSpPr>
        <p:grpSpPr bwMode="auto">
          <a:xfrm>
            <a:off x="0" y="14288"/>
            <a:ext cx="9144000" cy="7753324"/>
            <a:chOff x="490" y="14546"/>
            <a:chExt cx="9143510" cy="7753486"/>
          </a:xfrm>
        </p:grpSpPr>
        <p:sp>
          <p:nvSpPr>
            <p:cNvPr id="7" name="CaixaDeTexto 6"/>
            <p:cNvSpPr txBox="1"/>
            <p:nvPr/>
          </p:nvSpPr>
          <p:spPr>
            <a:xfrm>
              <a:off x="5004048" y="14546"/>
              <a:ext cx="4139952" cy="2523821"/>
            </a:xfrm>
            <a:prstGeom prst="rect">
              <a:avLst/>
            </a:prstGeom>
            <a:gradFill>
              <a:gsLst>
                <a:gs pos="45151">
                  <a:srgbClr val="8BAF40"/>
                </a:gs>
                <a:gs pos="58410">
                  <a:srgbClr val="91B743"/>
                </a:gs>
                <a:gs pos="70800">
                  <a:srgbClr val="97BE46"/>
                </a:gs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bliqueTopLeft"/>
                <a:lightRig rig="threePt" dir="t"/>
              </a:scene3d>
            </a:bodyPr>
            <a:lstStyle/>
            <a:p>
              <a:pPr algn="ctr" eaLnBrk="1" hangingPunct="1">
                <a:defRPr/>
              </a:pPr>
              <a:r>
                <a:rPr lang="pt-BR" sz="1400" b="1" dirty="0"/>
                <a:t>PRÓ-REITORIA DE DESENVOLVIMENTO </a:t>
              </a:r>
            </a:p>
            <a:p>
              <a:pPr algn="ctr" eaLnBrk="1" hangingPunct="1">
                <a:defRPr/>
              </a:pPr>
              <a:endParaRPr lang="pt-BR" sz="1400" b="1" dirty="0"/>
            </a:p>
            <a:p>
              <a:pPr algn="ctr" eaLnBrk="1" hangingPunct="1">
                <a:defRPr/>
              </a:pPr>
              <a:r>
                <a:rPr lang="pt-BR" sz="1400" b="1" dirty="0"/>
                <a:t>INSTITUCIONAL</a:t>
              </a:r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r>
                <a:rPr lang="pt-BR" sz="1600" b="1" dirty="0"/>
                <a:t>DIRETORIA DE PLANEJAMENTO</a:t>
              </a: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r>
                <a:rPr lang="pt-BR" sz="1400" dirty="0" smtClean="0"/>
                <a:t>IFAM</a:t>
              </a:r>
            </a:p>
            <a:p>
              <a:pPr algn="ctr" eaLnBrk="1" hangingPunct="1">
                <a:defRPr/>
              </a:pPr>
              <a:r>
                <a:rPr lang="pt-BR" sz="1400" dirty="0" smtClean="0"/>
                <a:t>MAIO/2014</a:t>
              </a: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490" y="2443497"/>
              <a:ext cx="9127636" cy="5324535"/>
            </a:xfrm>
            <a:prstGeom prst="rect">
              <a:avLst/>
            </a:prstGeom>
            <a:gradFill>
              <a:gsLst>
                <a:gs pos="45151">
                  <a:srgbClr val="8BAF40"/>
                </a:gs>
                <a:gs pos="58410">
                  <a:srgbClr val="91B743"/>
                </a:gs>
                <a:gs pos="70800">
                  <a:srgbClr val="97BE46"/>
                </a:gs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bliqueTopLeft"/>
                <a:lightRig rig="threePt" dir="t"/>
              </a:scene3d>
            </a:bodyPr>
            <a:lstStyle/>
            <a:p>
              <a:pPr algn="just" eaLnBrk="1" hangingPunct="1">
                <a:defRPr/>
              </a:pPr>
              <a:endParaRPr lang="pt-BR" sz="1400" b="1" dirty="0"/>
            </a:p>
            <a:p>
              <a:pPr algn="just" eaLnBrk="1" hangingPunct="1">
                <a:defRPr/>
              </a:pPr>
              <a:endParaRPr lang="pt-BR" sz="1400" b="1" dirty="0"/>
            </a:p>
            <a:p>
              <a:pPr algn="ctr" eaLnBrk="1" hangingPunct="1">
                <a:defRPr/>
              </a:pPr>
              <a:endParaRPr lang="pt-BR" sz="6600" b="1" dirty="0"/>
            </a:p>
            <a:p>
              <a:pPr algn="ctr" eaLnBrk="1" hangingPunct="1">
                <a:defRPr/>
              </a:pPr>
              <a:endParaRPr lang="pt-BR" sz="40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</p:txBody>
        </p:sp>
      </p:grpSp>
      <p:pic>
        <p:nvPicPr>
          <p:cNvPr id="6151" name="Picture 2" descr="https://encrypted-tbn3.gstatic.com/images?q=tbn:ANd9GcR-p0k2vJfq65g-buX90v4iPP3oKycZGbESk8e9ZPAJe7v7qm1rTfVW9kc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1427163"/>
            <a:ext cx="1211263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512" y="9053"/>
            <a:ext cx="9180512" cy="687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9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auto">
          <a:xfrm>
            <a:off x="1643063" y="5105400"/>
            <a:ext cx="1854200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147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6148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91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4763"/>
            <a:ext cx="44196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0" name="Grupo 9"/>
          <p:cNvGrpSpPr>
            <a:grpSpLocks/>
          </p:cNvGrpSpPr>
          <p:nvPr/>
        </p:nvGrpSpPr>
        <p:grpSpPr bwMode="auto">
          <a:xfrm>
            <a:off x="0" y="14288"/>
            <a:ext cx="9144000" cy="7753324"/>
            <a:chOff x="490" y="14546"/>
            <a:chExt cx="9143510" cy="7753486"/>
          </a:xfrm>
        </p:grpSpPr>
        <p:sp>
          <p:nvSpPr>
            <p:cNvPr id="7" name="CaixaDeTexto 6"/>
            <p:cNvSpPr txBox="1"/>
            <p:nvPr/>
          </p:nvSpPr>
          <p:spPr>
            <a:xfrm>
              <a:off x="5004048" y="14546"/>
              <a:ext cx="4139952" cy="2523821"/>
            </a:xfrm>
            <a:prstGeom prst="rect">
              <a:avLst/>
            </a:prstGeom>
            <a:gradFill>
              <a:gsLst>
                <a:gs pos="45151">
                  <a:srgbClr val="8BAF40"/>
                </a:gs>
                <a:gs pos="58410">
                  <a:srgbClr val="91B743"/>
                </a:gs>
                <a:gs pos="70800">
                  <a:srgbClr val="97BE46"/>
                </a:gs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bliqueTopLeft"/>
                <a:lightRig rig="threePt" dir="t"/>
              </a:scene3d>
            </a:bodyPr>
            <a:lstStyle/>
            <a:p>
              <a:pPr algn="ctr" eaLnBrk="1" hangingPunct="1">
                <a:defRPr/>
              </a:pPr>
              <a:r>
                <a:rPr lang="pt-BR" sz="1400" b="1" dirty="0"/>
                <a:t>PRÓ-REITORIA DE DESENVOLVIMENTO </a:t>
              </a:r>
            </a:p>
            <a:p>
              <a:pPr algn="ctr" eaLnBrk="1" hangingPunct="1">
                <a:defRPr/>
              </a:pPr>
              <a:endParaRPr lang="pt-BR" sz="1400" b="1" dirty="0"/>
            </a:p>
            <a:p>
              <a:pPr algn="ctr" eaLnBrk="1" hangingPunct="1">
                <a:defRPr/>
              </a:pPr>
              <a:r>
                <a:rPr lang="pt-BR" sz="1400" b="1" dirty="0"/>
                <a:t>INSTITUCIONAL</a:t>
              </a:r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r>
                <a:rPr lang="pt-BR" sz="1600" b="1" dirty="0"/>
                <a:t>DIRETORIA DE PLANEJAMENTO</a:t>
              </a: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r>
                <a:rPr lang="pt-BR" sz="1400" dirty="0" smtClean="0"/>
                <a:t>IFAM</a:t>
              </a:r>
            </a:p>
            <a:p>
              <a:pPr algn="ctr" eaLnBrk="1" hangingPunct="1">
                <a:defRPr/>
              </a:pPr>
              <a:r>
                <a:rPr lang="pt-BR" sz="1400" dirty="0" smtClean="0"/>
                <a:t>MAIO/2014</a:t>
              </a: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490" y="2443497"/>
              <a:ext cx="9127636" cy="5324535"/>
            </a:xfrm>
            <a:prstGeom prst="rect">
              <a:avLst/>
            </a:prstGeom>
            <a:gradFill>
              <a:gsLst>
                <a:gs pos="45151">
                  <a:srgbClr val="8BAF40"/>
                </a:gs>
                <a:gs pos="58410">
                  <a:srgbClr val="91B743"/>
                </a:gs>
                <a:gs pos="70800">
                  <a:srgbClr val="97BE46"/>
                </a:gs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bliqueTopLeft"/>
                <a:lightRig rig="threePt" dir="t"/>
              </a:scene3d>
            </a:bodyPr>
            <a:lstStyle/>
            <a:p>
              <a:pPr algn="just" eaLnBrk="1" hangingPunct="1">
                <a:defRPr/>
              </a:pPr>
              <a:endParaRPr lang="pt-BR" sz="1400" b="1" dirty="0"/>
            </a:p>
            <a:p>
              <a:pPr algn="just" eaLnBrk="1" hangingPunct="1">
                <a:defRPr/>
              </a:pPr>
              <a:endParaRPr lang="pt-BR" sz="1400" b="1" dirty="0"/>
            </a:p>
            <a:p>
              <a:pPr algn="ctr" eaLnBrk="1" hangingPunct="1">
                <a:defRPr/>
              </a:pPr>
              <a:endParaRPr lang="pt-BR" sz="6600" b="1" dirty="0"/>
            </a:p>
            <a:p>
              <a:pPr algn="ctr" eaLnBrk="1" hangingPunct="1">
                <a:defRPr/>
              </a:pPr>
              <a:endParaRPr lang="pt-BR" sz="40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395536" y="2828835"/>
            <a:ext cx="856143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 EQUIPE DA DIRETORIA DE PLANEJAMENTO AGRADECE A OPORTUNIDADE DE CONTRIBUIR COM A MELHORIA DO IFAM</a:t>
            </a:r>
          </a:p>
          <a:p>
            <a:pPr algn="ctr"/>
            <a:endParaRPr lang="pt-BR" b="1" dirty="0"/>
          </a:p>
          <a:p>
            <a:pPr algn="ctr"/>
            <a:r>
              <a:rPr lang="pt-BR" b="1" dirty="0" smtClean="0"/>
              <a:t>EQUIPE</a:t>
            </a:r>
          </a:p>
          <a:p>
            <a:pPr algn="ctr">
              <a:lnSpc>
                <a:spcPct val="150000"/>
              </a:lnSpc>
            </a:pPr>
            <a:r>
              <a:rPr lang="pt-BR" b="1" dirty="0" smtClean="0"/>
              <a:t>JOÃO LUIZ CAVALCANTE FERREIRA – DIRETOR</a:t>
            </a:r>
          </a:p>
          <a:p>
            <a:pPr algn="ctr">
              <a:lnSpc>
                <a:spcPct val="150000"/>
              </a:lnSpc>
            </a:pPr>
            <a:r>
              <a:rPr lang="pt-BR" b="1" dirty="0" smtClean="0"/>
              <a:t>HILDA MARIA FERREIRA DA SILVA – PESQUISADORA INSTITUCIONAL</a:t>
            </a:r>
          </a:p>
          <a:p>
            <a:pPr algn="ctr">
              <a:lnSpc>
                <a:spcPct val="150000"/>
              </a:lnSpc>
            </a:pPr>
            <a:r>
              <a:rPr lang="pt-BR" b="1" dirty="0" smtClean="0"/>
              <a:t>LARISSA BARRETO DE ARAÚJO COORD. ARTICULAÇÃO SISTÊMICA</a:t>
            </a:r>
          </a:p>
          <a:p>
            <a:pPr algn="ctr">
              <a:lnSpc>
                <a:spcPct val="150000"/>
              </a:lnSpc>
            </a:pPr>
            <a:r>
              <a:rPr lang="pt-BR" b="1" dirty="0" smtClean="0"/>
              <a:t>LUIZ GUSTAVO PINTO DE ARRUDA – ASSISTENTE EM ADMINISTRAÇÃO</a:t>
            </a:r>
          </a:p>
          <a:p>
            <a:pPr algn="ctr">
              <a:lnSpc>
                <a:spcPct val="150000"/>
              </a:lnSpc>
            </a:pP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2750" y="1336010"/>
            <a:ext cx="109537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6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auto">
          <a:xfrm>
            <a:off x="1643063" y="5105400"/>
            <a:ext cx="1854200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099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4100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91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4763"/>
            <a:ext cx="44196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 bwMode="auto">
          <a:xfrm>
            <a:off x="5003826" y="14288"/>
            <a:ext cx="4140174" cy="2308489"/>
          </a:xfrm>
          <a:prstGeom prst="rect">
            <a:avLst/>
          </a:prstGeom>
          <a:gradFill>
            <a:gsLst>
              <a:gs pos="45151">
                <a:srgbClr val="8BAF40"/>
              </a:gs>
              <a:gs pos="58410">
                <a:srgbClr val="91B743"/>
              </a:gs>
              <a:gs pos="70800">
                <a:srgbClr val="97BE46"/>
              </a:gs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  <a:scene3d>
              <a:camera prst="obliqueTopLeft"/>
              <a:lightRig rig="threePt" dir="t"/>
            </a:scene3d>
          </a:bodyPr>
          <a:lstStyle/>
          <a:p>
            <a:pPr algn="ctr" eaLnBrk="1" hangingPunct="1">
              <a:defRPr/>
            </a:pPr>
            <a:r>
              <a:rPr lang="pt-BR" sz="1400" b="1" dirty="0"/>
              <a:t>PRÓ-REITORIA DE DESENVOLVIMENTO </a:t>
            </a:r>
          </a:p>
          <a:p>
            <a:pPr algn="ctr" eaLnBrk="1" hangingPunct="1">
              <a:defRPr/>
            </a:pPr>
            <a:endParaRPr lang="pt-BR" sz="1400" b="1" dirty="0"/>
          </a:p>
          <a:p>
            <a:pPr algn="ctr" eaLnBrk="1" hangingPunct="1">
              <a:defRPr/>
            </a:pPr>
            <a:r>
              <a:rPr lang="pt-BR" sz="1400" b="1" dirty="0"/>
              <a:t>INSTITUCIONAL</a:t>
            </a:r>
          </a:p>
          <a:p>
            <a:pPr algn="ctr" eaLnBrk="1" hangingPunct="1">
              <a:defRPr/>
            </a:pPr>
            <a:endParaRPr lang="pt-BR" sz="1600" b="1" dirty="0"/>
          </a:p>
          <a:p>
            <a:pPr algn="ctr" eaLnBrk="1" hangingPunct="1">
              <a:defRPr/>
            </a:pPr>
            <a:r>
              <a:rPr lang="pt-BR" sz="1600" b="1" dirty="0"/>
              <a:t>DIRETORIA DE PLANEJAMENTO</a:t>
            </a:r>
            <a:endParaRPr lang="pt-BR" sz="1400" dirty="0"/>
          </a:p>
          <a:p>
            <a:pPr algn="ctr" eaLnBrk="1" hangingPunct="1">
              <a:defRPr/>
            </a:pPr>
            <a:endParaRPr lang="pt-BR" sz="1400" dirty="0"/>
          </a:p>
          <a:p>
            <a:pPr algn="ctr" eaLnBrk="1" hangingPunct="1">
              <a:defRPr/>
            </a:pPr>
            <a:endParaRPr lang="pt-BR" sz="1400" dirty="0"/>
          </a:p>
          <a:p>
            <a:pPr algn="ctr" eaLnBrk="1" hangingPunct="1">
              <a:defRPr/>
            </a:pPr>
            <a:r>
              <a:rPr lang="pt-BR" sz="1400" dirty="0"/>
              <a:t>MAPA ESTRATÉGICO</a:t>
            </a:r>
          </a:p>
          <a:p>
            <a:pPr algn="ctr" eaLnBrk="1" hangingPunct="1">
              <a:defRPr/>
            </a:pPr>
            <a:endParaRPr lang="pt-BR" sz="1400" dirty="0"/>
          </a:p>
          <a:p>
            <a:pPr algn="ctr" eaLnBrk="1" hangingPunct="1">
              <a:defRPr/>
            </a:pPr>
            <a:endParaRPr lang="pt-BR" sz="1400" dirty="0"/>
          </a:p>
        </p:txBody>
      </p:sp>
      <p:pic>
        <p:nvPicPr>
          <p:cNvPr id="4104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2276872"/>
            <a:ext cx="9128125" cy="485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2750" y="1164630"/>
            <a:ext cx="1095375" cy="1085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auto">
          <a:xfrm>
            <a:off x="1643063" y="5105400"/>
            <a:ext cx="1854200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123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512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91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4763"/>
            <a:ext cx="44196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6" name="Grupo 9"/>
          <p:cNvGrpSpPr>
            <a:grpSpLocks/>
          </p:cNvGrpSpPr>
          <p:nvPr/>
        </p:nvGrpSpPr>
        <p:grpSpPr bwMode="auto">
          <a:xfrm>
            <a:off x="15875" y="14288"/>
            <a:ext cx="9128125" cy="7632700"/>
            <a:chOff x="16364" y="14546"/>
            <a:chExt cx="9127636" cy="7632859"/>
          </a:xfrm>
        </p:grpSpPr>
        <p:sp>
          <p:nvSpPr>
            <p:cNvPr id="7" name="CaixaDeTexto 6"/>
            <p:cNvSpPr txBox="1"/>
            <p:nvPr/>
          </p:nvSpPr>
          <p:spPr>
            <a:xfrm>
              <a:off x="5004048" y="14546"/>
              <a:ext cx="4139952" cy="2308372"/>
            </a:xfrm>
            <a:prstGeom prst="rect">
              <a:avLst/>
            </a:prstGeom>
            <a:gradFill>
              <a:gsLst>
                <a:gs pos="45151">
                  <a:srgbClr val="8BAF40"/>
                </a:gs>
                <a:gs pos="58410">
                  <a:srgbClr val="91B743"/>
                </a:gs>
                <a:gs pos="70800">
                  <a:srgbClr val="97BE46"/>
                </a:gs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bliqueTopLeft"/>
                <a:lightRig rig="threePt" dir="t"/>
              </a:scene3d>
            </a:bodyPr>
            <a:lstStyle/>
            <a:p>
              <a:pPr algn="ctr" eaLnBrk="1" hangingPunct="1">
                <a:defRPr/>
              </a:pPr>
              <a:r>
                <a:rPr lang="pt-BR" sz="1400" b="1" dirty="0"/>
                <a:t>PRÓ-REITORIA DE DESENVOLVIMENTO </a:t>
              </a:r>
            </a:p>
            <a:p>
              <a:pPr algn="ctr" eaLnBrk="1" hangingPunct="1">
                <a:defRPr/>
              </a:pPr>
              <a:endParaRPr lang="pt-BR" sz="1400" b="1" dirty="0"/>
            </a:p>
            <a:p>
              <a:pPr algn="ctr" eaLnBrk="1" hangingPunct="1">
                <a:defRPr/>
              </a:pPr>
              <a:r>
                <a:rPr lang="pt-BR" sz="1400" b="1" dirty="0"/>
                <a:t>INSTITUCIONAL</a:t>
              </a:r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r>
                <a:rPr lang="pt-BR" sz="1600" b="1" dirty="0"/>
                <a:t>DIRETORIA DE PLANEJAMENTO</a:t>
              </a: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r>
                <a:rPr lang="pt-BR" sz="1400" dirty="0"/>
                <a:t>AÇÕES POR PERSPECTIVAS</a:t>
              </a:r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16364" y="2322870"/>
              <a:ext cx="9127636" cy="5324535"/>
            </a:xfrm>
            <a:prstGeom prst="rect">
              <a:avLst/>
            </a:prstGeom>
            <a:gradFill>
              <a:gsLst>
                <a:gs pos="45151">
                  <a:srgbClr val="8BAF40"/>
                </a:gs>
                <a:gs pos="58410">
                  <a:srgbClr val="91B743"/>
                </a:gs>
                <a:gs pos="70800">
                  <a:srgbClr val="97BE46"/>
                </a:gs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bliqueTopLeft"/>
                <a:lightRig rig="threePt" dir="t"/>
              </a:scene3d>
            </a:bodyPr>
            <a:lstStyle/>
            <a:p>
              <a:pPr algn="just" eaLnBrk="1" hangingPunct="1">
                <a:defRPr/>
              </a:pPr>
              <a:endParaRPr lang="pt-BR" sz="1400" b="1" dirty="0"/>
            </a:p>
            <a:p>
              <a:pPr algn="just" eaLnBrk="1" hangingPunct="1">
                <a:defRPr/>
              </a:pPr>
              <a:endParaRPr lang="pt-BR" sz="1400" b="1" dirty="0"/>
            </a:p>
            <a:p>
              <a:pPr algn="ctr" eaLnBrk="1" hangingPunct="1">
                <a:defRPr/>
              </a:pPr>
              <a:endParaRPr lang="pt-BR" sz="6600" b="1" dirty="0"/>
            </a:p>
            <a:p>
              <a:pPr algn="ctr" eaLnBrk="1" hangingPunct="1">
                <a:defRPr/>
              </a:pPr>
              <a:endParaRPr lang="pt-BR" sz="40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</p:txBody>
        </p:sp>
      </p:grpSp>
      <p:pic>
        <p:nvPicPr>
          <p:cNvPr id="5128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0" y="2348880"/>
            <a:ext cx="4315446" cy="423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7110" y="1407272"/>
            <a:ext cx="923321" cy="91529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1176" y="2333710"/>
            <a:ext cx="4558067" cy="42527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auto">
          <a:xfrm>
            <a:off x="1643063" y="5105400"/>
            <a:ext cx="1854200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147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6148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91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4763"/>
            <a:ext cx="44196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0" name="Grupo 9"/>
          <p:cNvGrpSpPr>
            <a:grpSpLocks/>
          </p:cNvGrpSpPr>
          <p:nvPr/>
        </p:nvGrpSpPr>
        <p:grpSpPr bwMode="auto">
          <a:xfrm>
            <a:off x="16114" y="4763"/>
            <a:ext cx="9128125" cy="7632700"/>
            <a:chOff x="16364" y="14546"/>
            <a:chExt cx="9127636" cy="7632859"/>
          </a:xfrm>
        </p:grpSpPr>
        <p:sp>
          <p:nvSpPr>
            <p:cNvPr id="7" name="CaixaDeTexto 6"/>
            <p:cNvSpPr txBox="1"/>
            <p:nvPr/>
          </p:nvSpPr>
          <p:spPr>
            <a:xfrm>
              <a:off x="5004048" y="14546"/>
              <a:ext cx="4139952" cy="2523821"/>
            </a:xfrm>
            <a:prstGeom prst="rect">
              <a:avLst/>
            </a:prstGeom>
            <a:gradFill>
              <a:gsLst>
                <a:gs pos="45151">
                  <a:srgbClr val="8BAF40"/>
                </a:gs>
                <a:gs pos="58410">
                  <a:srgbClr val="91B743"/>
                </a:gs>
                <a:gs pos="70800">
                  <a:srgbClr val="97BE46"/>
                </a:gs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bliqueTopLeft"/>
                <a:lightRig rig="threePt" dir="t"/>
              </a:scene3d>
            </a:bodyPr>
            <a:lstStyle/>
            <a:p>
              <a:pPr algn="ctr" eaLnBrk="1" hangingPunct="1">
                <a:defRPr/>
              </a:pPr>
              <a:r>
                <a:rPr lang="pt-BR" sz="1400" b="1" dirty="0"/>
                <a:t>PRÓ-REITORIA DE DESENVOLVIMENTO </a:t>
              </a:r>
            </a:p>
            <a:p>
              <a:pPr algn="ctr" eaLnBrk="1" hangingPunct="1">
                <a:defRPr/>
              </a:pPr>
              <a:endParaRPr lang="pt-BR" sz="1400" b="1" dirty="0"/>
            </a:p>
            <a:p>
              <a:pPr algn="ctr" eaLnBrk="1" hangingPunct="1">
                <a:defRPr/>
              </a:pPr>
              <a:r>
                <a:rPr lang="pt-BR" sz="1400" b="1" dirty="0"/>
                <a:t>INSTITUCIONAL</a:t>
              </a:r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r>
                <a:rPr lang="pt-BR" sz="1600" b="1" dirty="0"/>
                <a:t>DIRETORIA DE PLANEJAMENTO</a:t>
              </a: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r>
                <a:rPr lang="pt-BR" sz="1400" dirty="0" smtClean="0"/>
                <a:t>IFAM</a:t>
              </a:r>
            </a:p>
            <a:p>
              <a:pPr algn="ctr" eaLnBrk="1" hangingPunct="1">
                <a:defRPr/>
              </a:pPr>
              <a:r>
                <a:rPr lang="pt-BR" sz="1400" dirty="0" smtClean="0"/>
                <a:t>MAIO/2014</a:t>
              </a: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16364" y="2322870"/>
              <a:ext cx="9127636" cy="5324535"/>
            </a:xfrm>
            <a:prstGeom prst="rect">
              <a:avLst/>
            </a:prstGeom>
            <a:gradFill>
              <a:gsLst>
                <a:gs pos="45151">
                  <a:srgbClr val="8BAF40"/>
                </a:gs>
                <a:gs pos="58410">
                  <a:srgbClr val="91B743"/>
                </a:gs>
                <a:gs pos="70800">
                  <a:srgbClr val="97BE46"/>
                </a:gs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bliqueTopLeft"/>
                <a:lightRig rig="threePt" dir="t"/>
              </a:scene3d>
            </a:bodyPr>
            <a:lstStyle/>
            <a:p>
              <a:pPr algn="just" eaLnBrk="1" hangingPunct="1">
                <a:defRPr/>
              </a:pPr>
              <a:endParaRPr lang="pt-BR" sz="1400" b="1" dirty="0"/>
            </a:p>
            <a:p>
              <a:pPr algn="just" eaLnBrk="1" hangingPunct="1">
                <a:defRPr/>
              </a:pPr>
              <a:endParaRPr lang="pt-BR" sz="1400" b="1" dirty="0"/>
            </a:p>
            <a:p>
              <a:pPr algn="ctr" eaLnBrk="1" hangingPunct="1">
                <a:defRPr/>
              </a:pPr>
              <a:endParaRPr lang="pt-BR" sz="6600" b="1" dirty="0"/>
            </a:p>
            <a:p>
              <a:pPr algn="ctr" eaLnBrk="1" hangingPunct="1">
                <a:defRPr/>
              </a:pPr>
              <a:endParaRPr lang="pt-BR" sz="40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</p:txBody>
        </p:sp>
      </p:grp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408" y="1441778"/>
            <a:ext cx="899592" cy="89176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0949" y="2406702"/>
            <a:ext cx="3187997" cy="421489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6765" y="2406732"/>
            <a:ext cx="3457575" cy="361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auto">
          <a:xfrm>
            <a:off x="1643063" y="5105400"/>
            <a:ext cx="1854200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147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6148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91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4763"/>
            <a:ext cx="44196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0" name="Grupo 9"/>
          <p:cNvGrpSpPr>
            <a:grpSpLocks/>
          </p:cNvGrpSpPr>
          <p:nvPr/>
        </p:nvGrpSpPr>
        <p:grpSpPr bwMode="auto">
          <a:xfrm>
            <a:off x="15875" y="14288"/>
            <a:ext cx="9128125" cy="7632700"/>
            <a:chOff x="16364" y="14546"/>
            <a:chExt cx="9127636" cy="7632859"/>
          </a:xfrm>
        </p:grpSpPr>
        <p:sp>
          <p:nvSpPr>
            <p:cNvPr id="7" name="CaixaDeTexto 6"/>
            <p:cNvSpPr txBox="1"/>
            <p:nvPr/>
          </p:nvSpPr>
          <p:spPr>
            <a:xfrm>
              <a:off x="5004048" y="14546"/>
              <a:ext cx="4139952" cy="2523821"/>
            </a:xfrm>
            <a:prstGeom prst="rect">
              <a:avLst/>
            </a:prstGeom>
            <a:gradFill>
              <a:gsLst>
                <a:gs pos="45151">
                  <a:srgbClr val="8BAF40"/>
                </a:gs>
                <a:gs pos="58410">
                  <a:srgbClr val="91B743"/>
                </a:gs>
                <a:gs pos="70800">
                  <a:srgbClr val="97BE46"/>
                </a:gs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bliqueTopLeft"/>
                <a:lightRig rig="threePt" dir="t"/>
              </a:scene3d>
            </a:bodyPr>
            <a:lstStyle/>
            <a:p>
              <a:pPr algn="ctr" eaLnBrk="1" hangingPunct="1">
                <a:defRPr/>
              </a:pPr>
              <a:r>
                <a:rPr lang="pt-BR" sz="1400" b="1" dirty="0"/>
                <a:t>PRÓ-REITORIA DE DESENVOLVIMENTO </a:t>
              </a:r>
            </a:p>
            <a:p>
              <a:pPr algn="ctr" eaLnBrk="1" hangingPunct="1">
                <a:defRPr/>
              </a:pPr>
              <a:endParaRPr lang="pt-BR" sz="1400" b="1" dirty="0"/>
            </a:p>
            <a:p>
              <a:pPr algn="ctr" eaLnBrk="1" hangingPunct="1">
                <a:defRPr/>
              </a:pPr>
              <a:r>
                <a:rPr lang="pt-BR" sz="1400" b="1" dirty="0"/>
                <a:t>INSTITUCIONAL</a:t>
              </a:r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r>
                <a:rPr lang="pt-BR" sz="1600" b="1" dirty="0"/>
                <a:t>DIRETORIA DE PLANEJAMENTO</a:t>
              </a: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r>
                <a:rPr lang="pt-BR" sz="1400" dirty="0" smtClean="0"/>
                <a:t>IFAM</a:t>
              </a:r>
            </a:p>
            <a:p>
              <a:pPr algn="ctr" eaLnBrk="1" hangingPunct="1">
                <a:defRPr/>
              </a:pPr>
              <a:r>
                <a:rPr lang="pt-BR" sz="1400" dirty="0" smtClean="0"/>
                <a:t>MAIO/2014</a:t>
              </a: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16364" y="2322870"/>
              <a:ext cx="9127636" cy="5324535"/>
            </a:xfrm>
            <a:prstGeom prst="rect">
              <a:avLst/>
            </a:prstGeom>
            <a:gradFill>
              <a:gsLst>
                <a:gs pos="45151">
                  <a:srgbClr val="8BAF40"/>
                </a:gs>
                <a:gs pos="58410">
                  <a:srgbClr val="91B743"/>
                </a:gs>
                <a:gs pos="70800">
                  <a:srgbClr val="97BE46"/>
                </a:gs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bliqueTopLeft"/>
                <a:lightRig rig="threePt" dir="t"/>
              </a:scene3d>
            </a:bodyPr>
            <a:lstStyle/>
            <a:p>
              <a:pPr algn="just" eaLnBrk="1" hangingPunct="1">
                <a:defRPr/>
              </a:pPr>
              <a:endParaRPr lang="pt-BR" sz="1400" b="1" dirty="0"/>
            </a:p>
            <a:p>
              <a:pPr algn="just" eaLnBrk="1" hangingPunct="1">
                <a:defRPr/>
              </a:pPr>
              <a:endParaRPr lang="pt-BR" sz="1400" b="1" dirty="0"/>
            </a:p>
            <a:p>
              <a:pPr algn="ctr" eaLnBrk="1" hangingPunct="1">
                <a:defRPr/>
              </a:pPr>
              <a:endParaRPr lang="pt-BR" sz="6600" b="1" dirty="0"/>
            </a:p>
            <a:p>
              <a:pPr algn="ctr" eaLnBrk="1" hangingPunct="1">
                <a:defRPr/>
              </a:pPr>
              <a:endParaRPr lang="pt-BR" sz="40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685800" y="3789040"/>
            <a:ext cx="722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AÇÕES POR OBJETIVOS ESTRATÉGICOS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625" y="1230011"/>
            <a:ext cx="109537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3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auto">
          <a:xfrm>
            <a:off x="1643063" y="5105400"/>
            <a:ext cx="1854200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6149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4763"/>
            <a:ext cx="2373746" cy="119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9621" y="116632"/>
            <a:ext cx="6425153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1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auto">
          <a:xfrm>
            <a:off x="1643063" y="5105400"/>
            <a:ext cx="1854200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147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6148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91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4763"/>
            <a:ext cx="44196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0" name="Grupo 9"/>
          <p:cNvGrpSpPr>
            <a:grpSpLocks/>
          </p:cNvGrpSpPr>
          <p:nvPr/>
        </p:nvGrpSpPr>
        <p:grpSpPr bwMode="auto">
          <a:xfrm>
            <a:off x="15875" y="14288"/>
            <a:ext cx="9128125" cy="7632700"/>
            <a:chOff x="16364" y="14546"/>
            <a:chExt cx="9127636" cy="7632859"/>
          </a:xfrm>
        </p:grpSpPr>
        <p:sp>
          <p:nvSpPr>
            <p:cNvPr id="7" name="CaixaDeTexto 6"/>
            <p:cNvSpPr txBox="1"/>
            <p:nvPr/>
          </p:nvSpPr>
          <p:spPr>
            <a:xfrm>
              <a:off x="5004048" y="14546"/>
              <a:ext cx="4139952" cy="2523821"/>
            </a:xfrm>
            <a:prstGeom prst="rect">
              <a:avLst/>
            </a:prstGeom>
            <a:gradFill>
              <a:gsLst>
                <a:gs pos="45151">
                  <a:srgbClr val="8BAF40"/>
                </a:gs>
                <a:gs pos="58410">
                  <a:srgbClr val="91B743"/>
                </a:gs>
                <a:gs pos="70800">
                  <a:srgbClr val="97BE46"/>
                </a:gs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bliqueTopLeft"/>
                <a:lightRig rig="threePt" dir="t"/>
              </a:scene3d>
            </a:bodyPr>
            <a:lstStyle/>
            <a:p>
              <a:pPr algn="ctr" eaLnBrk="1" hangingPunct="1">
                <a:defRPr/>
              </a:pPr>
              <a:r>
                <a:rPr lang="pt-BR" sz="1400" b="1" dirty="0"/>
                <a:t>PRÓ-REITORIA DE DESENVOLVIMENTO </a:t>
              </a:r>
            </a:p>
            <a:p>
              <a:pPr algn="ctr" eaLnBrk="1" hangingPunct="1">
                <a:defRPr/>
              </a:pPr>
              <a:endParaRPr lang="pt-BR" sz="1400" b="1" dirty="0"/>
            </a:p>
            <a:p>
              <a:pPr algn="ctr" eaLnBrk="1" hangingPunct="1">
                <a:defRPr/>
              </a:pPr>
              <a:r>
                <a:rPr lang="pt-BR" sz="1400" b="1" dirty="0"/>
                <a:t>INSTITUCIONAL</a:t>
              </a:r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r>
                <a:rPr lang="pt-BR" sz="1600" b="1" dirty="0"/>
                <a:t>DIRETORIA DE PLANEJAMENTO</a:t>
              </a: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r>
                <a:rPr lang="pt-BR" sz="1400" dirty="0" smtClean="0"/>
                <a:t>IFAM</a:t>
              </a:r>
            </a:p>
            <a:p>
              <a:pPr algn="ctr" eaLnBrk="1" hangingPunct="1">
                <a:defRPr/>
              </a:pPr>
              <a:r>
                <a:rPr lang="pt-BR" sz="1400" dirty="0" smtClean="0"/>
                <a:t>MAIO/2014</a:t>
              </a: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16364" y="2322870"/>
              <a:ext cx="9127636" cy="5324535"/>
            </a:xfrm>
            <a:prstGeom prst="rect">
              <a:avLst/>
            </a:prstGeom>
            <a:gradFill>
              <a:gsLst>
                <a:gs pos="45151">
                  <a:srgbClr val="8BAF40"/>
                </a:gs>
                <a:gs pos="58410">
                  <a:srgbClr val="91B743"/>
                </a:gs>
                <a:gs pos="70800">
                  <a:srgbClr val="97BE46"/>
                </a:gs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bliqueTopLeft"/>
                <a:lightRig rig="threePt" dir="t"/>
              </a:scene3d>
            </a:bodyPr>
            <a:lstStyle/>
            <a:p>
              <a:pPr algn="just" eaLnBrk="1" hangingPunct="1">
                <a:defRPr/>
              </a:pPr>
              <a:endParaRPr lang="pt-BR" sz="1400" b="1" dirty="0"/>
            </a:p>
            <a:p>
              <a:pPr algn="just" eaLnBrk="1" hangingPunct="1">
                <a:defRPr/>
              </a:pPr>
              <a:endParaRPr lang="pt-BR" sz="1400" b="1" dirty="0"/>
            </a:p>
            <a:p>
              <a:pPr algn="ctr" eaLnBrk="1" hangingPunct="1">
                <a:defRPr/>
              </a:pPr>
              <a:endParaRPr lang="pt-BR" sz="6600" b="1" dirty="0"/>
            </a:p>
            <a:p>
              <a:pPr algn="ctr" eaLnBrk="1" hangingPunct="1">
                <a:defRPr/>
              </a:pPr>
              <a:endParaRPr lang="pt-BR" sz="40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</p:txBody>
        </p:sp>
      </p:grp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625" y="1229336"/>
            <a:ext cx="1095375" cy="108585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838" y="2413662"/>
            <a:ext cx="7667625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2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auto">
          <a:xfrm>
            <a:off x="1643063" y="5105400"/>
            <a:ext cx="1854200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147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6148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91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4763"/>
            <a:ext cx="44196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0" name="Grupo 9"/>
          <p:cNvGrpSpPr>
            <a:grpSpLocks/>
          </p:cNvGrpSpPr>
          <p:nvPr/>
        </p:nvGrpSpPr>
        <p:grpSpPr bwMode="auto">
          <a:xfrm>
            <a:off x="15875" y="14288"/>
            <a:ext cx="9128125" cy="7632700"/>
            <a:chOff x="16364" y="14546"/>
            <a:chExt cx="9127636" cy="7632859"/>
          </a:xfrm>
        </p:grpSpPr>
        <p:sp>
          <p:nvSpPr>
            <p:cNvPr id="7" name="CaixaDeTexto 6"/>
            <p:cNvSpPr txBox="1"/>
            <p:nvPr/>
          </p:nvSpPr>
          <p:spPr>
            <a:xfrm>
              <a:off x="5004048" y="14546"/>
              <a:ext cx="4139952" cy="2523821"/>
            </a:xfrm>
            <a:prstGeom prst="rect">
              <a:avLst/>
            </a:prstGeom>
            <a:gradFill>
              <a:gsLst>
                <a:gs pos="45151">
                  <a:srgbClr val="8BAF40"/>
                </a:gs>
                <a:gs pos="58410">
                  <a:srgbClr val="91B743"/>
                </a:gs>
                <a:gs pos="70800">
                  <a:srgbClr val="97BE46"/>
                </a:gs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bliqueTopLeft"/>
                <a:lightRig rig="threePt" dir="t"/>
              </a:scene3d>
            </a:bodyPr>
            <a:lstStyle/>
            <a:p>
              <a:pPr algn="ctr" eaLnBrk="1" hangingPunct="1">
                <a:defRPr/>
              </a:pPr>
              <a:r>
                <a:rPr lang="pt-BR" sz="1400" b="1" dirty="0"/>
                <a:t>PRÓ-REITORIA DE DESENVOLVIMENTO </a:t>
              </a:r>
            </a:p>
            <a:p>
              <a:pPr algn="ctr" eaLnBrk="1" hangingPunct="1">
                <a:defRPr/>
              </a:pPr>
              <a:endParaRPr lang="pt-BR" sz="1400" b="1" dirty="0"/>
            </a:p>
            <a:p>
              <a:pPr algn="ctr" eaLnBrk="1" hangingPunct="1">
                <a:defRPr/>
              </a:pPr>
              <a:r>
                <a:rPr lang="pt-BR" sz="1400" b="1" dirty="0"/>
                <a:t>INSTITUCIONAL</a:t>
              </a:r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r>
                <a:rPr lang="pt-BR" sz="1600" b="1" dirty="0"/>
                <a:t>DIRETORIA DE PLANEJAMENTO</a:t>
              </a: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r>
                <a:rPr lang="pt-BR" sz="1400" dirty="0" smtClean="0"/>
                <a:t>IFAM</a:t>
              </a:r>
            </a:p>
            <a:p>
              <a:pPr algn="ctr" eaLnBrk="1" hangingPunct="1">
                <a:defRPr/>
              </a:pPr>
              <a:r>
                <a:rPr lang="pt-BR" sz="1400" dirty="0" smtClean="0"/>
                <a:t>MAIO/2014</a:t>
              </a: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16364" y="2322870"/>
              <a:ext cx="9127636" cy="5324535"/>
            </a:xfrm>
            <a:prstGeom prst="rect">
              <a:avLst/>
            </a:prstGeom>
            <a:gradFill>
              <a:gsLst>
                <a:gs pos="45151">
                  <a:srgbClr val="8BAF40"/>
                </a:gs>
                <a:gs pos="58410">
                  <a:srgbClr val="91B743"/>
                </a:gs>
                <a:gs pos="70800">
                  <a:srgbClr val="97BE46"/>
                </a:gs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bliqueTopLeft"/>
                <a:lightRig rig="threePt" dir="t"/>
              </a:scene3d>
            </a:bodyPr>
            <a:lstStyle/>
            <a:p>
              <a:pPr algn="just" eaLnBrk="1" hangingPunct="1">
                <a:defRPr/>
              </a:pPr>
              <a:endParaRPr lang="pt-BR" sz="1400" b="1" dirty="0"/>
            </a:p>
            <a:p>
              <a:pPr algn="just" eaLnBrk="1" hangingPunct="1">
                <a:defRPr/>
              </a:pPr>
              <a:endParaRPr lang="pt-BR" sz="1400" b="1" dirty="0"/>
            </a:p>
            <a:p>
              <a:pPr algn="ctr" eaLnBrk="1" hangingPunct="1">
                <a:defRPr/>
              </a:pPr>
              <a:endParaRPr lang="pt-BR" sz="6600" b="1" dirty="0"/>
            </a:p>
            <a:p>
              <a:pPr algn="ctr" eaLnBrk="1" hangingPunct="1">
                <a:defRPr/>
              </a:pPr>
              <a:endParaRPr lang="pt-BR" sz="40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600" b="1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  <a:p>
              <a:pPr algn="ctr" eaLnBrk="1" hangingPunct="1">
                <a:defRPr/>
              </a:pPr>
              <a:endParaRPr lang="pt-BR" sz="1400" dirty="0"/>
            </a:p>
          </p:txBody>
        </p:sp>
      </p:grpSp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2750" y="1223556"/>
            <a:ext cx="1095375" cy="108585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849" y="2660650"/>
            <a:ext cx="768667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17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1417</Words>
  <Application>Microsoft Office PowerPoint</Application>
  <PresentationFormat>Apresentação na tela (4:3)</PresentationFormat>
  <Paragraphs>856</Paragraphs>
  <Slides>24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Joyce</dc:creator>
  <cp:lastModifiedBy>Joao Luiz Cavalcante Ferreira</cp:lastModifiedBy>
  <cp:revision>355</cp:revision>
  <dcterms:created xsi:type="dcterms:W3CDTF">2009-09-28T22:08:37Z</dcterms:created>
  <dcterms:modified xsi:type="dcterms:W3CDTF">2014-05-26T14:30:12Z</dcterms:modified>
</cp:coreProperties>
</file>