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2"/>
  </p:sldMasterIdLst>
  <p:notesMasterIdLst>
    <p:notesMasterId r:id="rId43"/>
  </p:notesMasterIdLst>
  <p:sldIdLst>
    <p:sldId id="256" r:id="rId3"/>
    <p:sldId id="257" r:id="rId4"/>
    <p:sldId id="259" r:id="rId5"/>
    <p:sldId id="260" r:id="rId6"/>
    <p:sldId id="271" r:id="rId7"/>
    <p:sldId id="272" r:id="rId8"/>
    <p:sldId id="273" r:id="rId9"/>
    <p:sldId id="319" r:id="rId10"/>
    <p:sldId id="279" r:id="rId11"/>
    <p:sldId id="284" r:id="rId12"/>
    <p:sldId id="282" r:id="rId13"/>
    <p:sldId id="283" r:id="rId14"/>
    <p:sldId id="285" r:id="rId15"/>
    <p:sldId id="288" r:id="rId16"/>
    <p:sldId id="290" r:id="rId17"/>
    <p:sldId id="295" r:id="rId18"/>
    <p:sldId id="296" r:id="rId19"/>
    <p:sldId id="289" r:id="rId20"/>
    <p:sldId id="291" r:id="rId21"/>
    <p:sldId id="292" r:id="rId22"/>
    <p:sldId id="293" r:id="rId23"/>
    <p:sldId id="294" r:id="rId24"/>
    <p:sldId id="297" r:id="rId25"/>
    <p:sldId id="298" r:id="rId26"/>
    <p:sldId id="299" r:id="rId27"/>
    <p:sldId id="300" r:id="rId28"/>
    <p:sldId id="301" r:id="rId29"/>
    <p:sldId id="303" r:id="rId30"/>
    <p:sldId id="307" r:id="rId31"/>
    <p:sldId id="304" r:id="rId32"/>
    <p:sldId id="305" r:id="rId33"/>
    <p:sldId id="312" r:id="rId34"/>
    <p:sldId id="306" r:id="rId35"/>
    <p:sldId id="308" r:id="rId36"/>
    <p:sldId id="309" r:id="rId37"/>
    <p:sldId id="310" r:id="rId38"/>
    <p:sldId id="311" r:id="rId39"/>
    <p:sldId id="315" r:id="rId40"/>
    <p:sldId id="316" r:id="rId41"/>
    <p:sldId id="31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96412" autoAdjust="0"/>
  </p:normalViewPr>
  <p:slideViewPr>
    <p:cSldViewPr>
      <p:cViewPr varScale="1">
        <p:scale>
          <a:sx n="109" d="100"/>
          <a:sy n="109" d="100"/>
        </p:scale>
        <p:origin x="193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BR" sz="1200"/>
            </a:lvl1pPr>
          </a:lstStyle>
          <a:p>
            <a:fld id="{5FA7A704-9F1C-4FD3-85D1-57AF2D7FD0E8}" type="datetimeFigureOut">
              <a:rPr lang="pt-BR"/>
              <a:pPr/>
              <a:t>30/09/2014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BR" sz="1200"/>
            </a:lvl1pPr>
          </a:lstStyle>
          <a:p>
            <a:fld id="{F7EBFB8C-BBFF-4397-A51C-1E92596422A9}" type="slidenum">
              <a:rPr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9309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192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3761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199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18510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8214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968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78364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68207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28858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58398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7150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/>
            </a:pPr>
            <a:r>
              <a:rPr lang="pt-BR" dirty="0" smtClean="0"/>
              <a:t>Dica: adicione suas próprias anotações do orador aqui.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55108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35070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198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7128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06047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98088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02720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68704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64775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38032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891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/>
            </a:pPr>
            <a:r>
              <a:rPr lang="pt-BR" dirty="0" smtClean="0"/>
              <a:t>Dica: adicione suas próprias anotações do orador aqui.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pt-BR" smtClean="0"/>
              <a:pPr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91673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23368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06423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08936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51925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76193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4934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83626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pt-BR" smtClean="0"/>
              <a:pPr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99951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pt-BR" smtClean="0"/>
              <a:pPr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26217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pt-BR" smtClean="0"/>
              <a:pPr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553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06298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pt-BR" smtClean="0"/>
              <a:pPr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7083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9390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1356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2130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7815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4745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3"/>
          <p:cNvSpPr>
            <a:spLocks noGrp="1"/>
          </p:cNvSpPr>
          <p:nvPr>
            <p:ph type="ctrTitle"/>
          </p:nvPr>
        </p:nvSpPr>
        <p:spPr>
          <a:xfrm>
            <a:off x="1435608" y="435936"/>
            <a:ext cx="7406640" cy="1472184"/>
          </a:xfrm>
        </p:spPr>
        <p:txBody>
          <a:bodyPr anchor="b"/>
          <a:lstStyle>
            <a:lvl1pPr algn="l" latinLnBrk="0">
              <a:defRPr lang="pt-BR"/>
            </a:lvl1pPr>
            <a:extLst/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22" name="Shap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/>
          <a:lstStyle>
            <a:lvl1pPr marL="73152" indent="0" algn="l" latinLnBrk="0">
              <a:buNone/>
              <a:defRPr lang="pt-BR"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pt-BR"/>
              <a:pPr/>
              <a:t>30/09/2014</a:t>
            </a:fld>
            <a:endParaRPr lang="pt-BR"/>
          </a:p>
        </p:txBody>
      </p:sp>
      <p:sp>
        <p:nvSpPr>
          <p:cNvPr id="20" name="Shap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0" name="Shap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/>
              <a:pPr/>
              <a:t>‹nº›</a:t>
            </a:fld>
            <a:endParaRPr lang="pt-BR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pt-BR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pt-BR"/>
              <a:pPr/>
              <a:t>30/09/2014</a:t>
            </a:fld>
            <a:endParaRPr lang="pt-BR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pt-BR"/>
              <a:pPr/>
              <a:t>30/09/2014</a:t>
            </a:fld>
            <a:endParaRPr lang="pt-BR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pt-BR"/>
              <a:pPr/>
              <a:t>30/09/2014</a:t>
            </a:fld>
            <a:endParaRPr lang="pt-BR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e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t-BR"/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 latinLnBrk="0">
              <a:lnSpc>
                <a:spcPts val="4500"/>
              </a:lnSpc>
              <a:buNone/>
              <a:defRPr lang="pt-BR" sz="4000" b="1" cap="all"/>
            </a:lvl1pPr>
            <a:extLst/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2578392" y="1100138"/>
            <a:ext cx="6400800" cy="1509712"/>
          </a:xfrm>
        </p:spPr>
        <p:txBody>
          <a:bodyPr anchor="b"/>
          <a:lstStyle>
            <a:lvl1pPr marL="27432" indent="0" latinLnBrk="0">
              <a:lnSpc>
                <a:spcPts val="2300"/>
              </a:lnSpc>
              <a:spcBef>
                <a:spcPts val="0"/>
              </a:spcBef>
              <a:buNone/>
              <a:defRPr lang="pt-BR"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lang="pt-BR"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lang="pt-BR"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lang="pt-BR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pt-BR"/>
              <a:pPr/>
              <a:t>30/09/2014</a:t>
            </a:fld>
            <a:endParaRPr lang="pt-BR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/>
              <a:pPr/>
              <a:t>‹nº›</a:t>
            </a:fld>
            <a:endParaRPr lang="pt-B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t-BR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pt-BR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onteúdo do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e 8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t-BR"/>
          </a:p>
        </p:txBody>
      </p:sp>
      <p:sp>
        <p:nvSpPr>
          <p:cNvPr id="10" name="Oval 9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t-BR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t-BR"/>
          </a:p>
        </p:txBody>
      </p:sp>
      <p:sp>
        <p:nvSpPr>
          <p:cNvPr id="12" name="Rectangle 11"/>
          <p:cNvSpPr/>
          <p:nvPr/>
        </p:nvSpPr>
        <p:spPr>
          <a:xfrm>
            <a:off x="10339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t-BR"/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 latinLnBrk="0">
              <a:defRPr lang="pt-BR" sz="2800"/>
            </a:lvl1pPr>
            <a:lvl2pPr>
              <a:defRPr lang="pt-BR" sz="2400"/>
            </a:lvl2pPr>
            <a:lvl3pPr>
              <a:defRPr lang="pt-BR" sz="2000"/>
            </a:lvl3pPr>
            <a:lvl4pPr>
              <a:defRPr lang="pt-BR" sz="1800"/>
            </a:lvl4pPr>
            <a:lvl5pPr>
              <a:defRPr lang="pt-BR" sz="18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 latinLnBrk="0">
              <a:defRPr lang="pt-BR" sz="2800"/>
            </a:lvl1pPr>
            <a:lvl2pPr>
              <a:defRPr lang="pt-BR" sz="2400"/>
            </a:lvl2pPr>
            <a:lvl3pPr>
              <a:defRPr lang="pt-BR" sz="2000"/>
            </a:lvl3pPr>
            <a:lvl4pPr>
              <a:defRPr lang="pt-BR" sz="1800"/>
            </a:lvl4pPr>
            <a:lvl5pPr>
              <a:defRPr lang="pt-BR" sz="18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pt-BR"/>
              <a:pPr/>
              <a:t>30/09/2014</a:t>
            </a:fld>
            <a:endParaRPr lang="pt-BR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 latinLnBrk="0">
              <a:defRPr lang="pt-BR" sz="4500" b="1" cap="none" baseline="0"/>
            </a:lvl1pPr>
            <a:extLst/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 latinLnBrk="0">
              <a:lnSpc>
                <a:spcPct val="100000"/>
              </a:lnSpc>
              <a:spcBef>
                <a:spcPts val="100"/>
              </a:spcBef>
              <a:buNone/>
              <a:defRPr lang="pt-BR" sz="1900" b="0">
                <a:solidFill>
                  <a:schemeClr val="tx1"/>
                </a:solidFill>
              </a:defRPr>
            </a:lvl1pPr>
            <a:lvl2pPr>
              <a:buNone/>
              <a:defRPr lang="pt-BR" sz="2000" b="1"/>
            </a:lvl2pPr>
            <a:lvl3pPr>
              <a:buNone/>
              <a:defRPr lang="pt-BR" sz="1800" b="1"/>
            </a:lvl3pPr>
            <a:lvl4pPr>
              <a:buNone/>
              <a:defRPr lang="pt-BR" sz="1600" b="1"/>
            </a:lvl4pPr>
            <a:lvl5pPr>
              <a:buNone/>
              <a:defRPr lang="pt-BR" sz="1600" b="1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Shap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 latinLnBrk="0">
              <a:lnSpc>
                <a:spcPct val="100000"/>
              </a:lnSpc>
              <a:spcBef>
                <a:spcPts val="100"/>
              </a:spcBef>
              <a:buNone/>
              <a:defRPr lang="pt-BR" sz="1900" b="0">
                <a:solidFill>
                  <a:schemeClr val="tx1"/>
                </a:solidFill>
              </a:defRPr>
            </a:lvl1pPr>
            <a:lvl2pPr>
              <a:buNone/>
              <a:defRPr lang="pt-BR" sz="2000" b="1"/>
            </a:lvl2pPr>
            <a:lvl3pPr>
              <a:buNone/>
              <a:defRPr lang="pt-BR" sz="1800" b="1"/>
            </a:lvl3pPr>
            <a:lvl4pPr>
              <a:buNone/>
              <a:defRPr lang="pt-BR" sz="1600" b="1"/>
            </a:lvl4pPr>
            <a:lvl5pPr>
              <a:buNone/>
              <a:defRPr lang="pt-BR" sz="1600" b="1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Shape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 latinLnBrk="0">
              <a:lnSpc>
                <a:spcPct val="100000"/>
              </a:lnSpc>
              <a:spcBef>
                <a:spcPts val="700"/>
              </a:spcBef>
              <a:defRPr lang="pt-BR" sz="2400"/>
            </a:lvl1pPr>
            <a:lvl2pPr>
              <a:lnSpc>
                <a:spcPct val="100000"/>
              </a:lnSpc>
              <a:spcBef>
                <a:spcPts val="700"/>
              </a:spcBef>
              <a:defRPr lang="pt-BR" sz="2000"/>
            </a:lvl2pPr>
            <a:lvl3pPr>
              <a:lnSpc>
                <a:spcPct val="100000"/>
              </a:lnSpc>
              <a:spcBef>
                <a:spcPts val="700"/>
              </a:spcBef>
              <a:defRPr lang="pt-BR" sz="1800"/>
            </a:lvl3pPr>
            <a:lvl4pPr>
              <a:lnSpc>
                <a:spcPct val="100000"/>
              </a:lnSpc>
              <a:spcBef>
                <a:spcPts val="700"/>
              </a:spcBef>
              <a:defRPr lang="pt-BR" sz="1600"/>
            </a:lvl4pPr>
            <a:lvl5pPr>
              <a:lnSpc>
                <a:spcPct val="100000"/>
              </a:lnSpc>
              <a:spcBef>
                <a:spcPts val="700"/>
              </a:spcBef>
              <a:defRPr lang="pt-BR" sz="16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 latinLnBrk="0">
              <a:lnSpc>
                <a:spcPct val="100000"/>
              </a:lnSpc>
              <a:spcBef>
                <a:spcPts val="700"/>
              </a:spcBef>
              <a:defRPr lang="pt-BR" sz="2400"/>
            </a:lvl1pPr>
            <a:lvl2pPr>
              <a:lnSpc>
                <a:spcPct val="100000"/>
              </a:lnSpc>
              <a:spcBef>
                <a:spcPts val="700"/>
              </a:spcBef>
              <a:defRPr lang="pt-BR" sz="2000"/>
            </a:lvl2pPr>
            <a:lvl3pPr>
              <a:lnSpc>
                <a:spcPct val="100000"/>
              </a:lnSpc>
              <a:spcBef>
                <a:spcPts val="700"/>
              </a:spcBef>
              <a:defRPr lang="pt-BR" sz="1800"/>
            </a:lvl3pPr>
            <a:lvl4pPr>
              <a:lnSpc>
                <a:spcPct val="100000"/>
              </a:lnSpc>
              <a:spcBef>
                <a:spcPts val="700"/>
              </a:spcBef>
              <a:defRPr lang="pt-BR" sz="1600"/>
            </a:lvl4pPr>
            <a:lvl5pPr>
              <a:lnSpc>
                <a:spcPct val="100000"/>
              </a:lnSpc>
              <a:spcBef>
                <a:spcPts val="700"/>
              </a:spcBef>
              <a:defRPr lang="pt-BR" sz="16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pt-BR"/>
              <a:pPr/>
              <a:t>30/09/2014</a:t>
            </a:fld>
            <a:endParaRPr lang="pt-BR"/>
          </a:p>
        </p:txBody>
      </p:sp>
      <p:sp>
        <p:nvSpPr>
          <p:cNvPr id="8" name="Shap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Shap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pt-BR"/>
              <a:pPr/>
              <a:t>30/09/2014</a:t>
            </a:fld>
            <a:endParaRPr lang="pt-BR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t-BR"/>
          </a:p>
        </p:txBody>
      </p:sp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pt-BR"/>
              <a:pPr/>
              <a:t>30/09/2014</a:t>
            </a:fld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/>
              <a:pPr/>
              <a:t>‹nº›</a:t>
            </a:fld>
            <a:endParaRPr lang="pt-B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10000" cy="1162050"/>
          </a:xfrm>
          <a:ln>
            <a:noFill/>
          </a:ln>
        </p:spPr>
        <p:txBody>
          <a:bodyPr anchor="b"/>
          <a:lstStyle>
            <a:lvl1pPr algn="l" latinLnBrk="0">
              <a:lnSpc>
                <a:spcPts val="2000"/>
              </a:lnSpc>
              <a:buNone/>
              <a:defRPr lang="pt-BR" sz="2200" b="1" cap="all" baseline="0"/>
            </a:lvl1pPr>
            <a:extLst/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hape 2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810000" cy="698500"/>
          </a:xfrm>
        </p:spPr>
        <p:txBody>
          <a:bodyPr/>
          <a:lstStyle>
            <a:lvl1pPr marL="0" latinLnBrk="0">
              <a:lnSpc>
                <a:spcPct val="100000"/>
              </a:lnSpc>
              <a:spcBef>
                <a:spcPts val="0"/>
              </a:spcBef>
              <a:buNone/>
              <a:defRPr lang="pt-BR" sz="1400"/>
            </a:lvl1pPr>
            <a:lvl2pPr>
              <a:buNone/>
              <a:defRPr lang="pt-BR" sz="1200"/>
            </a:lvl2pPr>
            <a:lvl3pPr>
              <a:buNone/>
              <a:defRPr lang="pt-BR" sz="1000"/>
            </a:lvl3pPr>
            <a:lvl4pPr>
              <a:buNone/>
              <a:defRPr lang="pt-BR" sz="900"/>
            </a:lvl4pPr>
            <a:lvl5pPr>
              <a:buNone/>
              <a:defRPr lang="pt-BR" sz="9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Shap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 latinLnBrk="0">
              <a:defRPr lang="pt-BR" sz="3200"/>
            </a:lvl1pPr>
            <a:lvl2pPr>
              <a:defRPr lang="pt-BR" sz="2800"/>
            </a:lvl2pPr>
            <a:lvl3pPr>
              <a:defRPr lang="pt-BR" sz="2400"/>
            </a:lvl3pPr>
            <a:lvl4pPr>
              <a:defRPr lang="pt-BR" sz="2000"/>
            </a:lvl4pPr>
            <a:lvl5pPr>
              <a:defRPr lang="pt-BR" sz="20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pt-BR"/>
              <a:pPr/>
              <a:t>30/09/2014</a:t>
            </a:fld>
            <a:endParaRPr lang="pt-BR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 latinLnBrk="0">
              <a:buNone/>
              <a:defRPr lang="pt-BR" sz="2100" b="1">
                <a:effectLst/>
              </a:defRPr>
            </a:lvl1pPr>
            <a:extLst/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pt-BR"/>
              <a:pPr/>
              <a:t>30/09/2014</a:t>
            </a:fld>
            <a:endParaRPr lang="pt-BR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/>
              <a:pPr/>
              <a:t>‹nº›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0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latinLnBrk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lang="pt-BR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 latinLnBrk="0">
              <a:buNone/>
              <a:defRPr lang="pt-BR" sz="3200"/>
            </a:lvl1pPr>
            <a:extLst/>
          </a:lstStyle>
          <a:p>
            <a:pPr marL="0" algn="l"/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t-BR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t-BR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/>
          <a:lstStyle>
            <a:lvl1pPr marL="0" indent="0" algn="l" latinLnBrk="0">
              <a:lnSpc>
                <a:spcPts val="1600"/>
              </a:lnSpc>
              <a:spcBef>
                <a:spcPts val="0"/>
              </a:spcBef>
              <a:buNone/>
              <a:defRPr lang="pt-BR" sz="1400">
                <a:solidFill>
                  <a:srgbClr val="777777"/>
                </a:solidFill>
              </a:defRPr>
            </a:lvl1pPr>
            <a:lvl2pPr>
              <a:defRPr lang="pt-BR" sz="1200"/>
            </a:lvl2pPr>
            <a:lvl3pPr>
              <a:defRPr lang="pt-BR" sz="1000"/>
            </a:lvl3pPr>
            <a:lvl4pPr>
              <a:defRPr lang="pt-BR" sz="900"/>
            </a:lvl4pPr>
            <a:lvl5pPr>
              <a:defRPr lang="pt-BR" sz="9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t-BR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t-BR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t-BR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t-BR"/>
          </a:p>
        </p:txBody>
      </p:sp>
      <p:sp>
        <p:nvSpPr>
          <p:cNvPr id="5" name="Rectangl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pt-BR"/>
              <a:t>Clique para editar estilo de títulos Mestre</a:t>
            </a:r>
          </a:p>
        </p:txBody>
      </p:sp>
      <p:sp>
        <p:nvSpPr>
          <p:cNvPr id="9" name="Rectangl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pt-BR"/>
              <a:t>Clique para 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  <a:p>
            <a:pPr lvl="5"/>
            <a:r>
              <a:rPr lang="pt-BR"/>
              <a:t>Sexto nível</a:t>
            </a:r>
          </a:p>
          <a:p>
            <a:pPr lvl="6"/>
            <a:r>
              <a:rPr lang="pt-BR"/>
              <a:t>Sétimo nível</a:t>
            </a:r>
          </a:p>
          <a:p>
            <a:pPr lvl="7"/>
            <a:r>
              <a:rPr lang="pt-BR"/>
              <a:t>Oitavo nível</a:t>
            </a:r>
          </a:p>
          <a:p>
            <a:pPr lvl="8"/>
            <a:r>
              <a:rPr lang="pt-BR"/>
              <a:t>Nono nível</a:t>
            </a:r>
          </a:p>
        </p:txBody>
      </p:sp>
      <p:sp>
        <p:nvSpPr>
          <p:cNvPr id="24" name="Rectangl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latinLnBrk="0">
              <a:defRPr lang="pt-BR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/>
            <a:fld id="{D80A4771-C6EF-4B99-81F4-D30BE4E017A0}" type="datetimeFigureOut">
              <a:rPr lang="pt-BR"/>
              <a:pPr algn="r"/>
              <a:t>30/09/2014</a:t>
            </a:fld>
            <a:endParaRPr lang="pt-BR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latinLnBrk="0">
              <a:defRPr lang="pt-BR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Rectangl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latinLnBrk="0">
              <a:defRPr lang="pt-BR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/>
            <a:fld id="{990B41CA-569D-40E7-8E58-026C0338B2C8}" type="slidenum">
              <a:rPr/>
              <a:pPr algn="ctr"/>
              <a:t>‹nº›</a:t>
            </a:fld>
            <a:endParaRPr lang="pt-BR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lang="pt-BR" sz="44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ts val="3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lang="pt-BR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ts val="3000"/>
        </a:lnSpc>
        <a:spcBef>
          <a:spcPts val="550"/>
        </a:spcBef>
        <a:buClr>
          <a:schemeClr val="accent1"/>
        </a:buClr>
        <a:buFont typeface="Verdana"/>
        <a:buChar char="◦"/>
        <a:defRPr lang="pt-BR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ts val="2800"/>
        </a:lnSpc>
        <a:spcBef>
          <a:spcPct val="20000"/>
        </a:spcBef>
        <a:buClr>
          <a:schemeClr val="accent2"/>
        </a:buClr>
        <a:buFont typeface="Wingdings 2"/>
        <a:buChar char=""/>
        <a:defRPr lang="pt-BR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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pt-BR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4000" dirty="0" smtClean="0"/>
              <a:t>PLANEJAMENTO, EXECUÇÃO, CONTROLE E AVALIAÇÃO</a:t>
            </a:r>
            <a:br>
              <a:rPr lang="pt-BR" sz="4000" dirty="0" smtClean="0"/>
            </a:br>
            <a:r>
              <a:rPr lang="pt-BR" sz="1800" dirty="0" smtClean="0"/>
              <a:t>CAMINHOS DA MELHORIA CONTÍNUA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068960"/>
            <a:ext cx="7406640" cy="1752600"/>
          </a:xfrm>
        </p:spPr>
        <p:txBody>
          <a:bodyPr/>
          <a:lstStyle/>
          <a:p>
            <a:r>
              <a:rPr lang="pt-BR" dirty="0"/>
              <a:t>Apresentado por </a:t>
            </a:r>
            <a:r>
              <a:rPr lang="pt-BR" dirty="0" smtClean="0"/>
              <a:t>João Luiz Cavalcante Ferreira, Diretor de Planejamento do IFAM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726887"/>
            <a:ext cx="7857189" cy="379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5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259632" y="1340768"/>
            <a:ext cx="72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/>
              <a:t> </a:t>
            </a:r>
            <a:endParaRPr lang="pt-BR" sz="2000" dirty="0" smtClean="0"/>
          </a:p>
          <a:p>
            <a:endParaRPr lang="pt-BR" sz="2000" dirty="0"/>
          </a:p>
          <a:p>
            <a:pPr algn="just"/>
            <a:r>
              <a:rPr lang="pt-BR" sz="2000" dirty="0"/>
              <a:t>A análise SWOT integra as metodologias de planejamento estratégico organizacional. A </a:t>
            </a:r>
            <a:r>
              <a:rPr lang="pt-BR" sz="2000" dirty="0" smtClean="0"/>
              <a:t>aplicação </a:t>
            </a:r>
            <a:r>
              <a:rPr lang="pt-BR" sz="2000" dirty="0"/>
              <a:t>da técnica, segundo alguns autores, pode ocorrer </a:t>
            </a:r>
            <a:r>
              <a:rPr lang="pt-BR" sz="2000" b="1" dirty="0"/>
              <a:t>quando do diagnóstico estratégico</a:t>
            </a:r>
            <a:r>
              <a:rPr lang="pt-BR" sz="2000" dirty="0"/>
              <a:t>, após a </a:t>
            </a:r>
            <a:r>
              <a:rPr lang="pt-BR" sz="2000" b="1" dirty="0" smtClean="0"/>
              <a:t>definição </a:t>
            </a:r>
            <a:r>
              <a:rPr lang="pt-BR" sz="2000" b="1" dirty="0"/>
              <a:t>da missão </a:t>
            </a:r>
            <a:r>
              <a:rPr lang="pt-BR" sz="2000" dirty="0"/>
              <a:t>ou após o </a:t>
            </a:r>
            <a:r>
              <a:rPr lang="pt-BR" sz="2000" b="1" dirty="0"/>
              <a:t>estabelecimento de objetivos </a:t>
            </a:r>
            <a:r>
              <a:rPr lang="pt-BR" sz="2000" dirty="0"/>
              <a:t>de uma determinada organização. De </a:t>
            </a:r>
            <a:r>
              <a:rPr lang="pt-BR" sz="2000" dirty="0" smtClean="0"/>
              <a:t>qualquer </a:t>
            </a:r>
            <a:r>
              <a:rPr lang="pt-BR" sz="2000" dirty="0"/>
              <a:t>forma, </a:t>
            </a:r>
            <a:r>
              <a:rPr lang="pt-BR" sz="2000" b="1" dirty="0"/>
              <a:t>deve ser aplicada anteriormente à formulação estratégica de ação</a:t>
            </a:r>
            <a:r>
              <a:rPr lang="pt-B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866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43608" y="1268760"/>
            <a:ext cx="74888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/>
              <a:t> </a:t>
            </a:r>
            <a:endParaRPr lang="pt-BR" sz="2000" dirty="0" smtClean="0"/>
          </a:p>
          <a:p>
            <a:endParaRPr lang="pt-BR" sz="2000" dirty="0"/>
          </a:p>
          <a:p>
            <a:pPr algn="just"/>
            <a:r>
              <a:rPr lang="pt-BR" sz="2000" dirty="0"/>
              <a:t>A análise SWOT </a:t>
            </a:r>
            <a:r>
              <a:rPr lang="pt-BR" sz="2000" b="1" dirty="0"/>
              <a:t>possibilita</a:t>
            </a:r>
            <a:r>
              <a:rPr lang="pt-BR" sz="2000" dirty="0"/>
              <a:t> uma </a:t>
            </a:r>
            <a:r>
              <a:rPr lang="pt-BR" sz="2000" b="1" dirty="0"/>
              <a:t>interpretação mais estruturada dos resultados </a:t>
            </a:r>
            <a:r>
              <a:rPr lang="pt-BR" sz="2000" dirty="0"/>
              <a:t>e permite que esses </a:t>
            </a:r>
            <a:r>
              <a:rPr lang="pt-BR" sz="2000" dirty="0" smtClean="0"/>
              <a:t>sejam </a:t>
            </a:r>
            <a:r>
              <a:rPr lang="pt-BR" sz="2000" b="1" dirty="0"/>
              <a:t>transformados em ações concretas</a:t>
            </a:r>
            <a:r>
              <a:rPr lang="pt-BR" sz="2000" dirty="0"/>
              <a:t>, mais rapidamente (TOIVANEN, 1999). Os pontos fortes </a:t>
            </a:r>
            <a:r>
              <a:rPr lang="pt-BR" sz="2000" dirty="0" smtClean="0"/>
              <a:t>e </a:t>
            </a:r>
            <a:r>
              <a:rPr lang="pt-BR" sz="2000" dirty="0"/>
              <a:t>fracos são decorrentes de variáveis internas e </a:t>
            </a:r>
            <a:r>
              <a:rPr lang="pt-BR" sz="2000" b="1" dirty="0"/>
              <a:t>controláveis pelo órgão ou programa</a:t>
            </a:r>
            <a:r>
              <a:rPr lang="pt-BR" sz="2000" dirty="0"/>
              <a:t>. As </a:t>
            </a:r>
            <a:r>
              <a:rPr lang="pt-BR" sz="2000" dirty="0" smtClean="0"/>
              <a:t>oportunidades </a:t>
            </a:r>
            <a:r>
              <a:rPr lang="pt-BR" sz="2000" dirty="0"/>
              <a:t>e ameaças são decorrentes de variáveis externas, </a:t>
            </a:r>
            <a:r>
              <a:rPr lang="pt-BR" sz="2000" b="1" dirty="0"/>
              <a:t>não diretamente controláveis </a:t>
            </a:r>
            <a:r>
              <a:rPr lang="pt-BR" sz="2000" b="1" dirty="0" smtClean="0"/>
              <a:t>pelo gestor </a:t>
            </a:r>
            <a:r>
              <a:rPr lang="pt-BR" sz="2000" dirty="0" smtClean="0"/>
              <a:t>, </a:t>
            </a:r>
            <a:r>
              <a:rPr lang="pt-BR" sz="2000" b="1" dirty="0"/>
              <a:t>mas</a:t>
            </a:r>
            <a:r>
              <a:rPr lang="pt-BR" sz="2000" dirty="0"/>
              <a:t> sobre as quais, por vezes, </a:t>
            </a:r>
            <a:r>
              <a:rPr lang="pt-BR" sz="2000" b="1" dirty="0"/>
              <a:t>pode exercer influência</a:t>
            </a:r>
            <a:r>
              <a:rPr lang="pt-BR" sz="2000" dirty="0"/>
              <a:t>. As </a:t>
            </a:r>
            <a:r>
              <a:rPr lang="pt-BR" sz="2000" dirty="0" smtClean="0"/>
              <a:t>oportunidades </a:t>
            </a:r>
            <a:r>
              <a:rPr lang="pt-BR" sz="2000" dirty="0"/>
              <a:t>podem propiciar condições favoráveis, </a:t>
            </a:r>
            <a:r>
              <a:rPr lang="pt-BR" sz="2000" b="1" dirty="0"/>
              <a:t>desde que o gestor tenha interesse </a:t>
            </a:r>
            <a:r>
              <a:rPr lang="pt-BR" sz="2000" dirty="0"/>
              <a:t>e </a:t>
            </a:r>
            <a:r>
              <a:rPr lang="pt-BR" sz="2000" dirty="0" smtClean="0"/>
              <a:t>condições de </a:t>
            </a:r>
            <a:r>
              <a:rPr lang="pt-BR" sz="2000" dirty="0"/>
              <a:t>usufrui-las. As </a:t>
            </a:r>
            <a:r>
              <a:rPr lang="pt-BR" sz="2000" b="1" dirty="0"/>
              <a:t>ameaças</a:t>
            </a:r>
            <a:r>
              <a:rPr lang="pt-BR" sz="2000" dirty="0"/>
              <a:t> podem criar condições desfavoráveis, devendo ser </a:t>
            </a:r>
            <a:r>
              <a:rPr lang="pt-BR" sz="2000" b="1" dirty="0"/>
              <a:t>minimizada</a:t>
            </a:r>
            <a:r>
              <a:rPr lang="pt-BR" sz="2000" dirty="0"/>
              <a:t>s.</a:t>
            </a:r>
          </a:p>
        </p:txBody>
      </p:sp>
    </p:spTree>
    <p:extLst>
      <p:ext uri="{BB962C8B-B14F-4D97-AF65-F5344CB8AC3E}">
        <p14:creationId xmlns:p14="http://schemas.microsoft.com/office/powerpoint/2010/main" val="158359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543" y="1916832"/>
            <a:ext cx="7993457" cy="295232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619672" y="1340768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Exemplo de variáveis de ambiente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131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16260"/>
            <a:ext cx="6169892" cy="648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2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165" y="0"/>
            <a:ext cx="7503163" cy="583264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 rot="-5400000">
            <a:off x="-1940076" y="3316341"/>
            <a:ext cx="5472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ALIN HAMENTO ESTRATÉGICO DO IFAM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19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 rot="-5400000">
            <a:off x="-2336119" y="3496361"/>
            <a:ext cx="6264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AÇÕES ORÇAMENTÁRIAS PARA O PLANO DO IFAM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547810"/>
            <a:ext cx="7654094" cy="482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27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 rot="-5400000">
            <a:off x="-2120096" y="357388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EXECUÇÃO ORÇAMENTÁRIA DA REITORIA DO  IFAM (PORTAL DA TRANSPARÊNCIA JULHO 2014)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207" y="1728788"/>
            <a:ext cx="7874289" cy="306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6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-5400000">
            <a:off x="-1066042" y="4190375"/>
            <a:ext cx="372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MAPA ESTRATÉGICO DO IFAM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5" y="548680"/>
            <a:ext cx="7981955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 rot="-5400000">
            <a:off x="-1066042" y="4190375"/>
            <a:ext cx="372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MAPA ESTRATÉGICO DO IFAM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404664"/>
            <a:ext cx="6192688" cy="595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4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096832" cy="48006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t-BR" dirty="0" smtClean="0"/>
              <a:t>Bacharel </a:t>
            </a:r>
            <a:r>
              <a:rPr lang="pt-BR" dirty="0"/>
              <a:t>em Administração com  ênfase em  Sistemas de Informação pelo CIESA, especialista em Tecnologia Java pelo </a:t>
            </a:r>
            <a:r>
              <a:rPr lang="pt-BR" dirty="0" smtClean="0"/>
              <a:t>IFAM-CMDI </a:t>
            </a:r>
            <a:r>
              <a:rPr lang="pt-BR" dirty="0"/>
              <a:t>e mestrando em Computação aplicada pela UNISINOS, Gestor de TI do IFAM de 1996 a 2013.</a:t>
            </a:r>
          </a:p>
          <a:p>
            <a:pPr algn="just"/>
            <a:r>
              <a:rPr lang="pt-BR" dirty="0" smtClean="0"/>
              <a:t>Veremos alguns conceitos sobre planejamento que já constam do nosso manual de elaboração do plano.</a:t>
            </a:r>
            <a:endParaRPr lang="pt-BR" dirty="0"/>
          </a:p>
          <a:p>
            <a:pPr algn="just"/>
            <a:r>
              <a:rPr lang="pt-BR" dirty="0" smtClean="0"/>
              <a:t>Os conceitos serão úteis para alinharmos os termos utilizados e para que possamos caminhar em uma mesma direção.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 rot="-5400000">
            <a:off x="-1066042" y="4190375"/>
            <a:ext cx="372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MAPA ESTRATÉGICO DO IFAM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3" y="620688"/>
            <a:ext cx="7915871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4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 rot="-5400000">
            <a:off x="-1066042" y="4190375"/>
            <a:ext cx="372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MAPA ESTRATÉGICO DO IFAM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517" y="1052736"/>
            <a:ext cx="807356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1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 rot="-5400000">
            <a:off x="-1066042" y="4190375"/>
            <a:ext cx="372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MAPA ESTRATÉGICO DO IFAM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700808"/>
            <a:ext cx="7846645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 rot="-5400000">
            <a:off x="-2120096" y="3712385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INDICADORES E METAS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331640" y="611395"/>
            <a:ext cx="32177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/>
              <a:t>METAS E INDICADORES </a:t>
            </a:r>
          </a:p>
        </p:txBody>
      </p:sp>
      <p:sp>
        <p:nvSpPr>
          <p:cNvPr id="6" name="Retângulo 5"/>
          <p:cNvSpPr/>
          <p:nvPr/>
        </p:nvSpPr>
        <p:spPr>
          <a:xfrm>
            <a:off x="1417274" y="1253467"/>
            <a:ext cx="74408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Os indicadores permitem avaliação do desempenho da instituição, segundo três </a:t>
            </a:r>
            <a:r>
              <a:rPr lang="pt-BR" sz="2000" dirty="0" smtClean="0"/>
              <a:t>aspectos </a:t>
            </a:r>
            <a:r>
              <a:rPr lang="pt-BR" sz="2000" dirty="0"/>
              <a:t>relevantes: controle, comunicação e melhoria. (MARTINS &amp; MARINI, </a:t>
            </a:r>
          </a:p>
          <a:p>
            <a:pPr algn="just"/>
            <a:r>
              <a:rPr lang="pt-BR" sz="2000" dirty="0"/>
              <a:t>2010, p.111). </a:t>
            </a:r>
          </a:p>
        </p:txBody>
      </p:sp>
      <p:sp>
        <p:nvSpPr>
          <p:cNvPr id="7" name="Retângulo 6"/>
          <p:cNvSpPr/>
          <p:nvPr/>
        </p:nvSpPr>
        <p:spPr>
          <a:xfrm>
            <a:off x="1492884" y="2747995"/>
            <a:ext cx="74408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O indicador é definido como </a:t>
            </a:r>
            <a:r>
              <a:rPr lang="pt-BR" sz="2000" b="1" dirty="0"/>
              <a:t>formas de representação </a:t>
            </a:r>
            <a:r>
              <a:rPr lang="pt-BR" sz="2000" dirty="0"/>
              <a:t>QUANTIFICÁVEL de </a:t>
            </a:r>
            <a:r>
              <a:rPr lang="pt-BR" sz="2000" dirty="0" smtClean="0"/>
              <a:t>características </a:t>
            </a:r>
            <a:r>
              <a:rPr lang="pt-BR" sz="2000" dirty="0"/>
              <a:t>de produtos/serviços ou processos, utilizadas para ACOMPANHAR E </a:t>
            </a:r>
            <a:r>
              <a:rPr lang="pt-BR" sz="2000" dirty="0" smtClean="0"/>
              <a:t>MELHORAR </a:t>
            </a:r>
            <a:r>
              <a:rPr lang="pt-BR" sz="2000" dirty="0"/>
              <a:t>OS RESULTADOS ao longo do tempo. </a:t>
            </a:r>
          </a:p>
        </p:txBody>
      </p:sp>
      <p:sp>
        <p:nvSpPr>
          <p:cNvPr id="8" name="Retângulo 7"/>
          <p:cNvSpPr/>
          <p:nvPr/>
        </p:nvSpPr>
        <p:spPr>
          <a:xfrm>
            <a:off x="1492884" y="4277299"/>
            <a:ext cx="72420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Para a formulação de indicadores é necessário um conjunto de passos para </a:t>
            </a:r>
            <a:r>
              <a:rPr lang="pt-BR" sz="2000" dirty="0" smtClean="0"/>
              <a:t>assegurar </a:t>
            </a:r>
            <a:r>
              <a:rPr lang="pt-BR" sz="2000" dirty="0"/>
              <a:t>os princípios da qualidade. Em síntese os passos estão representados na figura </a:t>
            </a:r>
            <a:r>
              <a:rPr lang="pt-BR" sz="2000" dirty="0" smtClean="0"/>
              <a:t>a seguir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79164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Lição 1: Linha de planejamento - </a:t>
            </a:r>
            <a:r>
              <a:rPr lang="pt-BR" sz="3600" dirty="0" smtClean="0"/>
              <a:t>Metodologia utilizada no Planejamento do IFAM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737" y="-6698"/>
            <a:ext cx="7517391" cy="638802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 rot="-5400000">
            <a:off x="-2120096" y="3712385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INDICADORES E METAS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830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 rot="-5400000">
            <a:off x="-2120096" y="3712385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INDICADORES E METAS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331640" y="332656"/>
            <a:ext cx="7600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Meta é o </a:t>
            </a:r>
            <a:r>
              <a:rPr lang="pt-BR" sz="2000" b="1" dirty="0"/>
              <a:t>índice de resultado </a:t>
            </a:r>
            <a:r>
              <a:rPr lang="pt-BR" sz="2000" dirty="0"/>
              <a:t>que se espera alcançar com o desempenho do </a:t>
            </a:r>
            <a:r>
              <a:rPr lang="pt-BR" sz="2000" dirty="0" smtClean="0"/>
              <a:t>processo </a:t>
            </a:r>
            <a:r>
              <a:rPr lang="pt-BR" sz="2000" dirty="0"/>
              <a:t>que está sendo medido. </a:t>
            </a:r>
            <a:r>
              <a:rPr lang="pt-BR" sz="2000" b="1" dirty="0"/>
              <a:t>É o desafio a ser alcançado</a:t>
            </a:r>
            <a:r>
              <a:rPr lang="pt-BR" sz="2000" dirty="0"/>
              <a:t>. </a:t>
            </a:r>
            <a:endParaRPr lang="pt-BR" sz="2000" dirty="0" smtClean="0"/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Todos </a:t>
            </a:r>
            <a:r>
              <a:rPr lang="pt-BR" sz="2000" dirty="0"/>
              <a:t>os </a:t>
            </a:r>
            <a:r>
              <a:rPr lang="pt-BR" sz="2000" b="1" dirty="0"/>
              <a:t>indicadores de </a:t>
            </a:r>
            <a:r>
              <a:rPr lang="pt-BR" sz="2000" b="1" dirty="0" smtClean="0"/>
              <a:t>desempenho </a:t>
            </a:r>
            <a:r>
              <a:rPr lang="pt-BR" sz="2000" b="1" dirty="0"/>
              <a:t>devem ter metas</a:t>
            </a:r>
            <a:r>
              <a:rPr lang="pt-BR" sz="2000" dirty="0"/>
              <a:t>, </a:t>
            </a:r>
            <a:r>
              <a:rPr lang="pt-BR" sz="2000" b="1" dirty="0"/>
              <a:t>podendo ser definida mais de uma meta por indicador</a:t>
            </a:r>
            <a:r>
              <a:rPr lang="pt-BR" sz="2000" dirty="0"/>
              <a:t>. </a:t>
            </a:r>
            <a:endParaRPr lang="pt-BR" sz="2000" dirty="0" smtClean="0"/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As metas </a:t>
            </a:r>
            <a:r>
              <a:rPr lang="pt-BR" sz="2000" dirty="0"/>
              <a:t>têm como objetivo serem suficientes para assegurar a efetiva implementação da </a:t>
            </a:r>
            <a:r>
              <a:rPr lang="pt-BR" sz="2000" dirty="0" smtClean="0"/>
              <a:t>estratégia</a:t>
            </a:r>
            <a:r>
              <a:rPr lang="pt-BR" sz="2000" dirty="0"/>
              <a:t>. </a:t>
            </a:r>
            <a:endParaRPr lang="pt-BR" sz="2000" dirty="0" smtClean="0"/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 finalidade de cada meta é enunciada no detalhamento do indicador e expressa </a:t>
            </a:r>
            <a:r>
              <a:rPr lang="pt-BR" sz="2000" dirty="0" smtClean="0"/>
              <a:t>um </a:t>
            </a:r>
            <a:r>
              <a:rPr lang="pt-BR" sz="2000" dirty="0"/>
              <a:t>propósito da organização. </a:t>
            </a:r>
            <a:endParaRPr lang="pt-BR" sz="2000" dirty="0" smtClean="0"/>
          </a:p>
          <a:p>
            <a:pPr algn="just">
              <a:lnSpc>
                <a:spcPct val="150000"/>
              </a:lnSpc>
            </a:pPr>
            <a:r>
              <a:rPr lang="pt-BR" sz="2000" dirty="0" smtClean="0"/>
              <a:t>Um </a:t>
            </a:r>
            <a:r>
              <a:rPr lang="pt-BR" sz="2000" dirty="0"/>
              <a:t>estado de futuro esperado em um determinado </a:t>
            </a:r>
            <a:r>
              <a:rPr lang="pt-BR" sz="2000" dirty="0" smtClean="0"/>
              <a:t>período, logo, </a:t>
            </a:r>
            <a:r>
              <a:rPr lang="pt-BR" sz="2000" dirty="0"/>
              <a:t>uma meta deve conter: </a:t>
            </a:r>
            <a:r>
              <a:rPr lang="pt-BR" sz="2000" b="1" dirty="0"/>
              <a:t>objetivo, valor e prazo</a:t>
            </a:r>
            <a:r>
              <a:rPr lang="pt-BR" sz="2000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pt-BR" sz="2000" dirty="0"/>
              <a:t>Exemplo: aumentar o índice de acordos homologados para 50% até o final do </a:t>
            </a:r>
            <a:r>
              <a:rPr lang="pt-BR" sz="2000" dirty="0" smtClean="0"/>
              <a:t>ano </a:t>
            </a:r>
            <a:r>
              <a:rPr lang="pt-BR" sz="2000" dirty="0"/>
              <a:t>de 2012.</a:t>
            </a:r>
          </a:p>
        </p:txBody>
      </p:sp>
    </p:spTree>
    <p:extLst>
      <p:ext uri="{BB962C8B-B14F-4D97-AF65-F5344CB8AC3E}">
        <p14:creationId xmlns:p14="http://schemas.microsoft.com/office/powerpoint/2010/main" val="80218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 rot="-5400000">
            <a:off x="-2120096" y="3712385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INDICADORES E METAS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259632" y="260648"/>
            <a:ext cx="7498080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/>
              <a:t>Características das metas: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/>
              <a:t> </a:t>
            </a:r>
            <a:r>
              <a:rPr lang="pt-BR" sz="2000" dirty="0" smtClean="0"/>
              <a:t>Mensuráveis</a:t>
            </a:r>
            <a:r>
              <a:rPr lang="pt-BR" sz="2000" dirty="0"/>
              <a:t>;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/>
              <a:t>Desafiadoras</a:t>
            </a:r>
            <a:r>
              <a:rPr lang="pt-BR" sz="2000" dirty="0"/>
              <a:t>; </a:t>
            </a:r>
            <a:endParaRPr lang="pt-BR" sz="2000" dirty="0" smtClean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/>
              <a:t>Viáveis</a:t>
            </a:r>
            <a:r>
              <a:rPr lang="pt-BR" sz="2000" dirty="0"/>
              <a:t>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/>
              <a:t>Relevantes</a:t>
            </a:r>
            <a:r>
              <a:rPr lang="pt-BR" sz="2000" dirty="0"/>
              <a:t>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/>
              <a:t>Específicas</a:t>
            </a:r>
            <a:r>
              <a:rPr lang="pt-BR" sz="2000" dirty="0"/>
              <a:t>;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/>
              <a:t>Temporais</a:t>
            </a:r>
            <a:r>
              <a:rPr lang="pt-BR" sz="2000" dirty="0"/>
              <a:t>;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/>
              <a:t>Alcançáveis.</a:t>
            </a:r>
          </a:p>
          <a:p>
            <a:pPr algn="just">
              <a:lnSpc>
                <a:spcPct val="150000"/>
              </a:lnSpc>
            </a:pPr>
            <a:r>
              <a:rPr lang="pt-BR" sz="2000" dirty="0"/>
              <a:t>Se há um objetivo, deve haver uma meta. Dito de outra forma se há uma situação </a:t>
            </a:r>
            <a:r>
              <a:rPr lang="pt-BR" sz="2000" dirty="0" smtClean="0"/>
              <a:t>desejada</a:t>
            </a:r>
            <a:r>
              <a:rPr lang="pt-BR" sz="2000" dirty="0"/>
              <a:t>, há </a:t>
            </a:r>
            <a:r>
              <a:rPr lang="pt-BR" sz="2000" b="1" dirty="0"/>
              <a:t>necessidade de se quantificar a representação do alcance</a:t>
            </a:r>
            <a:r>
              <a:rPr lang="pt-BR" sz="2000" dirty="0"/>
              <a:t> da situação </a:t>
            </a:r>
            <a:r>
              <a:rPr lang="pt-BR" sz="2000" dirty="0" smtClean="0"/>
              <a:t>desejada</a:t>
            </a:r>
            <a:r>
              <a:rPr lang="pt-BR" sz="2000" dirty="0"/>
              <a:t>. </a:t>
            </a:r>
          </a:p>
          <a:p>
            <a:pPr algn="just">
              <a:lnSpc>
                <a:spcPct val="150000"/>
              </a:lnSpc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34244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 rot="-5400000">
            <a:off x="-2120096" y="3712385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INDICADORES E METAS (MODELO)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620688"/>
            <a:ext cx="6734058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10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 rot="-5400000">
            <a:off x="-2120096" y="3712385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PROPOSTA ORÇAMENTÁRIA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079" y="0"/>
            <a:ext cx="6582281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8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 rot="-5400000">
            <a:off x="-2120096" y="3712385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PLANEJAMENTO ORÇAMENTÁRIO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821" y="-19224"/>
            <a:ext cx="7215603" cy="640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8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096832" cy="4800600"/>
          </a:xfrm>
        </p:spPr>
        <p:txBody>
          <a:bodyPr>
            <a:normAutofit/>
          </a:bodyPr>
          <a:lstStyle/>
          <a:p>
            <a:pPr algn="just"/>
            <a:r>
              <a:rPr lang="pt-BR" sz="2000" dirty="0" smtClean="0"/>
              <a:t>Compreender os principais conceitos  do planejamento que uma vez aplicados resultarão em aumento na eficiência e consequentemente na eficácia. </a:t>
            </a:r>
          </a:p>
          <a:p>
            <a:pPr algn="just"/>
            <a:r>
              <a:rPr lang="pt-BR" sz="2000" dirty="0" smtClean="0"/>
              <a:t>Compreender o processo de alinhamento do planejamento  que fortalecerá o IFAM pois estaremos em harmonia com o MEC/SETEC.</a:t>
            </a:r>
            <a:endParaRPr lang="pt-BR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 rot="-5400000">
            <a:off x="-2120096" y="3712385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PROPOSTA ORÇAMENTÁRIA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726" y="4869"/>
            <a:ext cx="4890442" cy="630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0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 rot="-5400000">
            <a:off x="-2480135" y="3352345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EXEMPLO DE UMA PROPOSTA REGISTRADA NO SGD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373" y="5476"/>
            <a:ext cx="8144155" cy="637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6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 rot="-5400000">
            <a:off x="-2480135" y="3352345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EXEMPLO DE UMA PROPOSTA GERADA PELO SGD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620688"/>
            <a:ext cx="7924936" cy="238158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3097402"/>
            <a:ext cx="7780920" cy="292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1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 rot="-5400000">
            <a:off x="-2480135" y="3352345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ESPAÇO NO SGD PARA O PDA DO IFAM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723" y="3076"/>
            <a:ext cx="7473733" cy="652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0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 rot="-5400000">
            <a:off x="-2480135" y="3352345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EXEMPLO DO PDA  REGISTRADA NO SGD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144" y="44872"/>
            <a:ext cx="7645336" cy="640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8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 rot="-5400000">
            <a:off x="-2480135" y="328033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FORMULÁRIO DE REGISTRO DO PLANO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0"/>
            <a:ext cx="4105089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9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 rot="-5400000">
            <a:off x="-2480135" y="328033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PDA DE SÃO GABRIEL VISÃO SGD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18740"/>
            <a:ext cx="4683616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3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 rot="-5400000">
            <a:off x="-2480135" y="328033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PDA DE SÃO GABRIEL VISÃO GERADA PELO SGD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354384"/>
            <a:ext cx="7704856" cy="422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5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 rot="-5400000">
            <a:off x="-2480135" y="328033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PROPOSTA DE ACOMPANHAMENTO DE DEMANDAS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254" y="1700808"/>
            <a:ext cx="7716226" cy="368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7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322" y="1484784"/>
            <a:ext cx="767715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8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5616" y="1484784"/>
            <a:ext cx="7708392" cy="4656992"/>
          </a:xfrm>
        </p:spPr>
        <p:txBody>
          <a:bodyPr>
            <a:normAutofit/>
          </a:bodyPr>
          <a:lstStyle/>
          <a:p>
            <a:r>
              <a:rPr lang="pt-BR" sz="2000" b="1" dirty="0" smtClean="0"/>
              <a:t>Planejamento</a:t>
            </a:r>
          </a:p>
          <a:p>
            <a:pPr marL="266700" indent="-266700" algn="just">
              <a:buNone/>
            </a:pPr>
            <a:r>
              <a:rPr lang="pt-BR" sz="2000" dirty="0"/>
              <a:t>   </a:t>
            </a:r>
            <a:endParaRPr lang="pt-BR" sz="2000" dirty="0" smtClean="0"/>
          </a:p>
          <a:p>
            <a:pPr marL="266700" indent="0" algn="just">
              <a:buNone/>
            </a:pPr>
            <a:r>
              <a:rPr lang="pt-BR" sz="2000" dirty="0" smtClean="0"/>
              <a:t>É </a:t>
            </a:r>
            <a:r>
              <a:rPr lang="pt-BR" sz="2000" dirty="0"/>
              <a:t>o desenvolvimento de processos, técnicas e atitudes administrativas aos </a:t>
            </a:r>
            <a:r>
              <a:rPr lang="pt-BR" sz="2000" dirty="0" smtClean="0"/>
              <a:t>quais proporcionam </a:t>
            </a:r>
            <a:r>
              <a:rPr lang="pt-BR" sz="2000" dirty="0"/>
              <a:t>uma situação viável de avaliar as implicações futuras de decisões </a:t>
            </a:r>
            <a:r>
              <a:rPr lang="pt-BR" sz="2000" dirty="0" smtClean="0"/>
              <a:t>presentes em </a:t>
            </a:r>
            <a:r>
              <a:rPr lang="pt-BR" sz="2000" dirty="0"/>
              <a:t>função dos objetivos da organização que facilitarão a tomada de decisão no futuro </a:t>
            </a:r>
            <a:r>
              <a:rPr lang="pt-BR" sz="2000" dirty="0" smtClean="0"/>
              <a:t>de modo </a:t>
            </a:r>
            <a:r>
              <a:rPr lang="pt-BR" sz="2000" dirty="0"/>
              <a:t>mais rápido, coerente e eficaz. (OLIVEIRA, 2002, p.36</a:t>
            </a:r>
            <a:r>
              <a:rPr lang="pt-BR" sz="2000" dirty="0" smtClean="0"/>
              <a:t>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499" y="1526849"/>
            <a:ext cx="7401957" cy="399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1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3608" y="1484784"/>
            <a:ext cx="7488832" cy="4032448"/>
          </a:xfrm>
        </p:spPr>
        <p:txBody>
          <a:bodyPr>
            <a:noAutofit/>
          </a:bodyPr>
          <a:lstStyle/>
          <a:p>
            <a:r>
              <a:rPr lang="pt-BR" sz="2000" b="1" dirty="0" smtClean="0"/>
              <a:t>Planejamento Estratégico</a:t>
            </a:r>
          </a:p>
          <a:p>
            <a:pPr marL="266700" indent="-266700" algn="just">
              <a:buNone/>
            </a:pPr>
            <a:r>
              <a:rPr lang="pt-BR" sz="2000" dirty="0"/>
              <a:t>   </a:t>
            </a:r>
            <a:endParaRPr lang="pt-BR" sz="2000" dirty="0" smtClean="0"/>
          </a:p>
          <a:p>
            <a:pPr marL="266700" indent="0" algn="just">
              <a:buNone/>
            </a:pPr>
            <a:r>
              <a:rPr lang="pt-BR" sz="2000" dirty="0"/>
              <a:t>O planejamento estratégico é o processo de formulação de </a:t>
            </a:r>
            <a:r>
              <a:rPr lang="pt-BR" sz="2000" dirty="0" smtClean="0"/>
              <a:t>estratégias organizacionais </a:t>
            </a:r>
            <a:r>
              <a:rPr lang="pt-BR" sz="2000" dirty="0"/>
              <a:t>no qual se busca a inserção da organização e de sua missão no </a:t>
            </a:r>
            <a:r>
              <a:rPr lang="pt-BR" sz="2000" dirty="0" smtClean="0"/>
              <a:t>ambiente em </a:t>
            </a:r>
            <a:r>
              <a:rPr lang="pt-BR" sz="2000" dirty="0"/>
              <a:t>que está atuando. O planejamento estratégico maximiza os resultados e minimiza </a:t>
            </a:r>
            <a:r>
              <a:rPr lang="pt-BR" sz="2000" dirty="0" smtClean="0"/>
              <a:t>as deficiências </a:t>
            </a:r>
            <a:r>
              <a:rPr lang="pt-BR" sz="2000" dirty="0"/>
              <a:t>utilizando princípios de maior eficiência, eficácia e efetividade.</a:t>
            </a:r>
          </a:p>
          <a:p>
            <a:pPr marL="266700" indent="0" algn="just">
              <a:buNone/>
            </a:pPr>
            <a:r>
              <a:rPr lang="pt-BR" sz="2000" dirty="0"/>
              <a:t>(CHIAVENATO, 2004, p. 39).</a:t>
            </a: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36395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3608" y="1412776"/>
            <a:ext cx="7488832" cy="3672408"/>
          </a:xfrm>
        </p:spPr>
        <p:txBody>
          <a:bodyPr>
            <a:noAutofit/>
          </a:bodyPr>
          <a:lstStyle/>
          <a:p>
            <a:r>
              <a:rPr lang="pt-BR" sz="2000" b="1" dirty="0" smtClean="0"/>
              <a:t>Planejamento tático e operacional</a:t>
            </a:r>
          </a:p>
          <a:p>
            <a:pPr marL="266700" indent="-266700" algn="just">
              <a:buNone/>
            </a:pPr>
            <a:r>
              <a:rPr lang="pt-BR" sz="2000" dirty="0"/>
              <a:t>   </a:t>
            </a:r>
            <a:endParaRPr lang="pt-BR" sz="2000" dirty="0" smtClean="0"/>
          </a:p>
          <a:p>
            <a:pPr marL="266700" indent="0" algn="just">
              <a:buNone/>
            </a:pPr>
            <a:r>
              <a:rPr lang="pt-BR" sz="2000" dirty="0"/>
              <a:t>São procedimentos administrativos adotados por determinada </a:t>
            </a:r>
            <a:r>
              <a:rPr lang="pt-BR" sz="2000" dirty="0" smtClean="0"/>
              <a:t>unidade administrativa </a:t>
            </a:r>
            <a:r>
              <a:rPr lang="pt-BR" sz="2000" dirty="0"/>
              <a:t>para aperfeiçoar resultados de ações localizadas em sua área de </a:t>
            </a:r>
            <a:r>
              <a:rPr lang="pt-BR" sz="2000" dirty="0" smtClean="0"/>
              <a:t>decisão e </a:t>
            </a:r>
            <a:r>
              <a:rPr lang="pt-BR" sz="2000" dirty="0"/>
              <a:t>não da instituição como um todo. Este planejamento contido no PAD </a:t>
            </a:r>
            <a:r>
              <a:rPr lang="pt-BR" sz="2000" b="1" dirty="0"/>
              <a:t>detalha</a:t>
            </a:r>
            <a:r>
              <a:rPr lang="pt-BR" sz="2000" dirty="0"/>
              <a:t> </a:t>
            </a:r>
            <a:r>
              <a:rPr lang="pt-BR" sz="2000" dirty="0" smtClean="0"/>
              <a:t>os objetivos</a:t>
            </a:r>
            <a:r>
              <a:rPr lang="pt-BR" sz="2000" dirty="0"/>
              <a:t>, metas e políticas estabelecidos no planejamento estratégico do PDI</a:t>
            </a:r>
            <a:r>
              <a:rPr lang="pt-BR" sz="2000" dirty="0" smtClean="0"/>
              <a:t>. (</a:t>
            </a:r>
            <a:r>
              <a:rPr lang="pt-BR" sz="2000" dirty="0"/>
              <a:t>OLIVEIRA, 2002, adaptado por Mario R. da Silva).</a:t>
            </a: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279652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988840"/>
            <a:ext cx="7588635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8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obreadministracao.com/wp-content/uploads/2011/06/ciclo-pd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52736"/>
            <a:ext cx="5614119" cy="503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60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331640" y="620689"/>
            <a:ext cx="69127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O QUE É ANÁLISE SWOT </a:t>
            </a:r>
            <a:endParaRPr lang="pt-BR" sz="2000" dirty="0" smtClean="0"/>
          </a:p>
          <a:p>
            <a:endParaRPr lang="pt-BR" sz="2000" dirty="0"/>
          </a:p>
          <a:p>
            <a:pPr algn="just"/>
            <a:r>
              <a:rPr lang="pt-BR" sz="2000" dirty="0" smtClean="0"/>
              <a:t> </a:t>
            </a:r>
            <a:r>
              <a:rPr lang="pt-BR" sz="2000" dirty="0"/>
              <a:t>A palavra SWOT é um acrônimo formado pelas palavras inglesas </a:t>
            </a:r>
            <a:r>
              <a:rPr lang="pt-BR" sz="2000" dirty="0" err="1"/>
              <a:t>Strengths</a:t>
            </a:r>
            <a:r>
              <a:rPr lang="pt-BR" sz="2000" dirty="0"/>
              <a:t> (forças), </a:t>
            </a:r>
            <a:r>
              <a:rPr lang="pt-BR" sz="2000" dirty="0" err="1"/>
              <a:t>Weaknesses</a:t>
            </a:r>
            <a:r>
              <a:rPr lang="pt-BR" sz="2000" dirty="0"/>
              <a:t> </a:t>
            </a:r>
            <a:r>
              <a:rPr lang="pt-BR" sz="2000" dirty="0" smtClean="0"/>
              <a:t>(</a:t>
            </a:r>
            <a:r>
              <a:rPr lang="pt-BR" sz="2000" dirty="0"/>
              <a:t>fraquezas), </a:t>
            </a:r>
            <a:r>
              <a:rPr lang="pt-BR" sz="2000" dirty="0" err="1"/>
              <a:t>Opportunities</a:t>
            </a:r>
            <a:r>
              <a:rPr lang="pt-BR" sz="2000" dirty="0"/>
              <a:t> </a:t>
            </a:r>
            <a:r>
              <a:rPr lang="pt-BR" sz="2000" dirty="0" smtClean="0"/>
              <a:t>oportunidades</a:t>
            </a:r>
            <a:r>
              <a:rPr lang="pt-BR" sz="2000" dirty="0"/>
              <a:t>) e </a:t>
            </a:r>
            <a:r>
              <a:rPr lang="pt-BR" sz="2000" dirty="0" err="1"/>
              <a:t>Threats</a:t>
            </a:r>
            <a:r>
              <a:rPr lang="pt-BR" sz="2000" dirty="0"/>
              <a:t> (ameaças). Estas quatro dimensões de estudo </a:t>
            </a:r>
            <a:r>
              <a:rPr lang="pt-BR" sz="2000" b="1" dirty="0" smtClean="0"/>
              <a:t>resultam</a:t>
            </a:r>
            <a:r>
              <a:rPr lang="pt-BR" sz="2000" dirty="0" smtClean="0"/>
              <a:t> </a:t>
            </a:r>
            <a:r>
              <a:rPr lang="pt-BR" sz="2000" dirty="0"/>
              <a:t>em uma lista de </a:t>
            </a:r>
            <a:r>
              <a:rPr lang="pt-BR" sz="2000" b="1" dirty="0"/>
              <a:t>prós</a:t>
            </a:r>
            <a:r>
              <a:rPr lang="pt-BR" sz="2000" dirty="0"/>
              <a:t> e </a:t>
            </a:r>
            <a:r>
              <a:rPr lang="pt-BR" sz="2000" b="1" dirty="0"/>
              <a:t>contras</a:t>
            </a:r>
            <a:r>
              <a:rPr lang="pt-BR" sz="2000" dirty="0"/>
              <a:t> que </a:t>
            </a:r>
            <a:r>
              <a:rPr lang="pt-BR" sz="2000" b="1" dirty="0"/>
              <a:t>auxiliam na tomada de decisão</a:t>
            </a:r>
            <a:r>
              <a:rPr lang="pt-BR" sz="2000" dirty="0"/>
              <a:t>. Consiste na </a:t>
            </a:r>
            <a:r>
              <a:rPr lang="pt-BR" sz="2000" b="1" dirty="0"/>
              <a:t>análise </a:t>
            </a:r>
            <a:r>
              <a:rPr lang="pt-BR" sz="2000" b="1" dirty="0" smtClean="0"/>
              <a:t>subjetiva </a:t>
            </a:r>
            <a:r>
              <a:rPr lang="pt-BR" sz="2000" dirty="0"/>
              <a:t>das capacidades internas, para identificar as forças e as fraquezas da organização, e do </a:t>
            </a:r>
            <a:r>
              <a:rPr lang="pt-BR" sz="2000" dirty="0" smtClean="0"/>
              <a:t>ambiente </a:t>
            </a:r>
            <a:r>
              <a:rPr lang="pt-BR" sz="2000" dirty="0"/>
              <a:t>externo no qual atua a organização, para apontar as oportunidades e ameaças </a:t>
            </a:r>
            <a:r>
              <a:rPr lang="pt-BR" sz="2000" dirty="0" smtClean="0"/>
              <a:t>presentes. </a:t>
            </a:r>
            <a:endParaRPr lang="pt-BR" sz="2000" dirty="0"/>
          </a:p>
          <a:p>
            <a:pPr algn="just"/>
            <a:r>
              <a:rPr lang="pt-BR" sz="2000" dirty="0" smtClean="0"/>
              <a:t> </a:t>
            </a:r>
            <a:endParaRPr lang="pt-BR" sz="20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4221088"/>
            <a:ext cx="4518649" cy="200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2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iningPresentation_TP10082295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51000" t="-20000" r="2000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54E1020-A77B-4782-B241-E5E6DE3556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de treinamento geral</Template>
  <TotalTime>0</TotalTime>
  <Words>1022</Words>
  <Application>Microsoft Office PowerPoint</Application>
  <PresentationFormat>Apresentação na tela (4:3)</PresentationFormat>
  <Paragraphs>120</Paragraphs>
  <Slides>40</Slides>
  <Notes>40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6" baseType="lpstr">
      <vt:lpstr>Calibri</vt:lpstr>
      <vt:lpstr>Gill Sans MT</vt:lpstr>
      <vt:lpstr>Verdana</vt:lpstr>
      <vt:lpstr>Wingdings</vt:lpstr>
      <vt:lpstr>Wingdings 2</vt:lpstr>
      <vt:lpstr>TrainingPresentation_TP10082295</vt:lpstr>
      <vt:lpstr>PLANEJAMENTO, EXECUÇÃO, CONTROLE E AVALIAÇÃO CAMINHOS DA MELHORIA CONTÍNUA</vt:lpstr>
      <vt:lpstr>Introdução</vt:lpstr>
      <vt:lpstr>Objetivos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Lição 1: Linha de planejamento - Metodologia utilizada no Planejamento do IFAM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2014-07-02T20:19:01Z</dcterms:created>
  <dcterms:modified xsi:type="dcterms:W3CDTF">2014-09-30T21:25:07Z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TC100822959990</vt:lpwstr>
  </property>
</Properties>
</file>