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6" r:id="rId4"/>
    <p:sldId id="288" r:id="rId5"/>
    <p:sldId id="285" r:id="rId6"/>
    <p:sldId id="291" r:id="rId7"/>
    <p:sldId id="289" r:id="rId8"/>
    <p:sldId id="293" r:id="rId9"/>
    <p:sldId id="292" r:id="rId10"/>
    <p:sldId id="295" r:id="rId11"/>
    <p:sldId id="297" r:id="rId12"/>
    <p:sldId id="312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11" r:id="rId24"/>
    <p:sldId id="294" r:id="rId25"/>
    <p:sldId id="284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0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21" autoAdjust="0"/>
    <p:restoredTop sz="94660"/>
  </p:normalViewPr>
  <p:slideViewPr>
    <p:cSldViewPr>
      <p:cViewPr varScale="1">
        <p:scale>
          <a:sx n="68" d="100"/>
          <a:sy n="68" d="100"/>
        </p:scale>
        <p:origin x="-16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22/11/2012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22/11/2012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22/11/2012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22/11/2012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7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9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0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1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2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Indicadores de Gestão na Rede Federal de EPCT e o SISTEC</a:t>
            </a:r>
            <a:endParaRPr lang="pt-BR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1752600"/>
          </a:xfrm>
        </p:spPr>
        <p:txBody>
          <a:bodyPr>
            <a:normAutofit fontScale="85000" lnSpcReduction="10000"/>
          </a:bodyPr>
          <a:lstStyle/>
          <a:p>
            <a:r>
              <a:rPr lang="pt-BR" sz="4000" dirty="0" smtClean="0"/>
              <a:t>Fórum de Desenvolvimento Institucional</a:t>
            </a:r>
            <a:endParaRPr lang="pt-BR" sz="4000" dirty="0" smtClean="0"/>
          </a:p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João Pessoa (PB), 20-22 /11 / 2012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0"/>
            <a:ext cx="8208912" cy="1052736"/>
          </a:xfrm>
        </p:spPr>
        <p:txBody>
          <a:bodyPr>
            <a:normAutofit/>
          </a:bodyPr>
          <a:lstStyle/>
          <a:p>
            <a:pPr algn="r"/>
            <a:r>
              <a:rPr lang="pt-BR" sz="3600" b="1" dirty="0" smtClean="0">
                <a:solidFill>
                  <a:schemeClr val="bg1"/>
                </a:solidFill>
              </a:rPr>
              <a:t>Indicadores do Acórdão 2267/2005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000" dirty="0" smtClean="0"/>
              <a:t>Relação candidato por vaga;</a:t>
            </a:r>
          </a:p>
          <a:p>
            <a:r>
              <a:rPr lang="pt-BR" sz="2000" dirty="0" smtClean="0"/>
              <a:t>Relação ingressos por aluno;</a:t>
            </a:r>
          </a:p>
          <a:p>
            <a:r>
              <a:rPr lang="pt-BR" sz="2000" dirty="0" smtClean="0"/>
              <a:t>Relação concluintes por aluno;</a:t>
            </a:r>
          </a:p>
          <a:p>
            <a:r>
              <a:rPr lang="pt-BR" sz="2000" dirty="0" smtClean="0"/>
              <a:t>Índice de eficiência acadêmica de concluintes;</a:t>
            </a:r>
          </a:p>
          <a:p>
            <a:r>
              <a:rPr lang="pt-BR" sz="2000" dirty="0" smtClean="0"/>
              <a:t>Índice de retenção do fluxo escolar;</a:t>
            </a:r>
          </a:p>
          <a:p>
            <a:r>
              <a:rPr lang="pt-BR" sz="2000" dirty="0" smtClean="0"/>
              <a:t>Relação de alunos por docente em tempo integral;</a:t>
            </a:r>
          </a:p>
          <a:p>
            <a:r>
              <a:rPr lang="pt-BR" sz="2000" dirty="0" smtClean="0"/>
              <a:t>Índice de titulação do corpo docente;</a:t>
            </a:r>
          </a:p>
          <a:p>
            <a:r>
              <a:rPr lang="pt-BR" sz="2000" dirty="0" smtClean="0"/>
              <a:t>Gastos correntes por aluno;</a:t>
            </a:r>
          </a:p>
          <a:p>
            <a:r>
              <a:rPr lang="pt-BR" sz="2000" dirty="0" smtClean="0"/>
              <a:t>Percentual de gastos com pessoal;</a:t>
            </a:r>
          </a:p>
          <a:p>
            <a:r>
              <a:rPr lang="pt-BR" sz="2000" dirty="0" smtClean="0"/>
              <a:t>Percentual de gastos com outros custeios;</a:t>
            </a:r>
          </a:p>
          <a:p>
            <a:r>
              <a:rPr lang="pt-BR" sz="2000" dirty="0" smtClean="0"/>
              <a:t>Percentual de gastos com investimentos; e</a:t>
            </a:r>
          </a:p>
          <a:p>
            <a:r>
              <a:rPr lang="pt-BR" sz="2000" dirty="0" smtClean="0"/>
              <a:t>Número de alunos classificados por renda per capita familiar.</a:t>
            </a:r>
            <a:endParaRPr lang="pt-BR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t-BR" sz="3600" b="1" dirty="0" smtClean="0">
                <a:solidFill>
                  <a:schemeClr val="bg1"/>
                </a:solidFill>
              </a:rPr>
              <a:t>Relação de Candidatos por Vaga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330824" cy="639762"/>
          </a:xfrm>
        </p:spPr>
        <p:txBody>
          <a:bodyPr>
            <a:noAutofit/>
          </a:bodyPr>
          <a:lstStyle/>
          <a:p>
            <a:r>
              <a:rPr lang="pt-BR" sz="2000" b="0" dirty="0" smtClean="0"/>
              <a:t>Medir a capacidade de ofertar novas vagas, em relação à procura do público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 smtClean="0"/>
              <a:t>Candidatos (SISTEC)</a:t>
            </a:r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BR" dirty="0" smtClean="0"/>
              <a:t>Vagas (SISTEC)</a:t>
            </a:r>
            <a:endParaRPr lang="pt-BR" dirty="0"/>
          </a:p>
        </p:txBody>
      </p:sp>
      <p:pic>
        <p:nvPicPr>
          <p:cNvPr id="15365" name="Imagem 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636912"/>
            <a:ext cx="3240000" cy="3513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5652120" y="1628800"/>
          <a:ext cx="1885950" cy="428625"/>
        </p:xfrm>
        <a:graphic>
          <a:graphicData uri="http://schemas.openxmlformats.org/presentationml/2006/ole">
            <p:oleObj spid="_x0000_s15366" name="Equação" r:id="rId4" imgW="1892300" imgH="431800" progId="Equation.3">
              <p:embed/>
            </p:oleObj>
          </a:graphicData>
        </a:graphic>
      </p:graphicFrame>
      <p:pic>
        <p:nvPicPr>
          <p:cNvPr id="15368" name="Imagem 2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2636912"/>
            <a:ext cx="3240000" cy="3513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t-BR" sz="3600" b="1" dirty="0" smtClean="0">
                <a:solidFill>
                  <a:schemeClr val="bg1"/>
                </a:solidFill>
              </a:rPr>
              <a:t>Relação de Ingressos por Matrícula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330824" cy="639762"/>
          </a:xfrm>
        </p:spPr>
        <p:txBody>
          <a:bodyPr>
            <a:noAutofit/>
          </a:bodyPr>
          <a:lstStyle/>
          <a:p>
            <a:r>
              <a:rPr lang="pt-BR" sz="2000" b="0" dirty="0" smtClean="0"/>
              <a:t>Medir a capacidade de renovação do quadro discente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 smtClean="0"/>
              <a:t>Ingressantes (SISTEC)</a:t>
            </a:r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BR" dirty="0" smtClean="0"/>
              <a:t>Matriculados (SISTEC)</a:t>
            </a:r>
            <a:endParaRPr lang="pt-BR" dirty="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5652120" y="1628800"/>
          <a:ext cx="1866900" cy="390525"/>
        </p:xfrm>
        <a:graphic>
          <a:graphicData uri="http://schemas.openxmlformats.org/presentationml/2006/ole">
            <p:oleObj spid="_x0000_s44035" name="Equação" r:id="rId3" imgW="2005729" imgH="393529" progId="Equation.3">
              <p:embed/>
            </p:oleObj>
          </a:graphicData>
        </a:graphic>
      </p:graphicFrame>
      <p:pic>
        <p:nvPicPr>
          <p:cNvPr id="44037" name="Imagem 3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2636912"/>
            <a:ext cx="3240000" cy="3513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8" name="Imagem 3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2636912"/>
            <a:ext cx="3240000" cy="3513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t-BR" sz="3600" b="1" dirty="0" smtClean="0">
                <a:solidFill>
                  <a:schemeClr val="bg1"/>
                </a:solidFill>
              </a:rPr>
              <a:t>Relação de Concluintes por Matrícula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330824" cy="639762"/>
          </a:xfrm>
        </p:spPr>
        <p:txBody>
          <a:bodyPr>
            <a:noAutofit/>
          </a:bodyPr>
          <a:lstStyle/>
          <a:p>
            <a:r>
              <a:rPr lang="pt-BR" sz="2000" b="0" dirty="0" smtClean="0"/>
              <a:t>Medir a capacidade de alcançar êxito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 smtClean="0"/>
              <a:t>Concluintes (SISTEC)</a:t>
            </a:r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BR" dirty="0" smtClean="0"/>
              <a:t>Matriculados (SISTEC)</a:t>
            </a:r>
            <a:endParaRPr lang="pt-BR" dirty="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44038" name="Imagem 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636912"/>
            <a:ext cx="3240000" cy="3513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5652120" y="1628800"/>
          <a:ext cx="1828800" cy="390525"/>
        </p:xfrm>
        <a:graphic>
          <a:graphicData uri="http://schemas.openxmlformats.org/presentationml/2006/ole">
            <p:oleObj spid="_x0000_s54275" name="Equação" r:id="rId4" imgW="1955800" imgH="393700" progId="Equation.3">
              <p:embed/>
            </p:oleObj>
          </a:graphicData>
        </a:graphic>
      </p:graphicFrame>
      <p:pic>
        <p:nvPicPr>
          <p:cNvPr id="54277" name="Imagem 3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2636912"/>
            <a:ext cx="3240000" cy="3513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t-BR" sz="3600" b="1" dirty="0" smtClean="0">
                <a:solidFill>
                  <a:schemeClr val="bg1"/>
                </a:solidFill>
              </a:rPr>
              <a:t>Eficiência Acadêmica de Concluintes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330824" cy="639762"/>
          </a:xfrm>
        </p:spPr>
        <p:txBody>
          <a:bodyPr>
            <a:noAutofit/>
          </a:bodyPr>
          <a:lstStyle/>
          <a:p>
            <a:r>
              <a:rPr lang="pt-BR" sz="2000" b="0" dirty="0" smtClean="0"/>
              <a:t>Medir a capacidade de alcançar êxito entre os alunos que finalizaram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 smtClean="0"/>
              <a:t>Concluintes (SISTEC)</a:t>
            </a:r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BR" dirty="0" smtClean="0"/>
              <a:t>Finalizados (SISTEC)</a:t>
            </a:r>
            <a:endParaRPr lang="pt-BR" dirty="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54277" name="Imagem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636912"/>
            <a:ext cx="3240000" cy="3513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5652120" y="1700808"/>
          <a:ext cx="1885950" cy="390525"/>
        </p:xfrm>
        <a:graphic>
          <a:graphicData uri="http://schemas.openxmlformats.org/presentationml/2006/ole">
            <p:oleObj spid="_x0000_s56323" name="Equação" r:id="rId4" imgW="1892300" imgH="393700" progId="Equation.3">
              <p:embed/>
            </p:oleObj>
          </a:graphicData>
        </a:graphic>
      </p:graphicFrame>
      <p:pic>
        <p:nvPicPr>
          <p:cNvPr id="56325" name="Imagem 3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2636912"/>
            <a:ext cx="3240000" cy="3513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t-BR" sz="3600" b="1" dirty="0" smtClean="0">
                <a:solidFill>
                  <a:schemeClr val="bg1"/>
                </a:solidFill>
              </a:rPr>
              <a:t>Retenção do Fluxo Escolar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546848" cy="639762"/>
          </a:xfrm>
        </p:spPr>
        <p:txBody>
          <a:bodyPr>
            <a:noAutofit/>
          </a:bodyPr>
          <a:lstStyle/>
          <a:p>
            <a:r>
              <a:rPr lang="pt-BR" sz="2000" b="0" dirty="0" smtClean="0"/>
              <a:t>Medir a relação de alunos que não concluem seus cursos no período previsto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 smtClean="0"/>
              <a:t>Retidos (SISTEC)</a:t>
            </a:r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BR" dirty="0" smtClean="0"/>
              <a:t>Matriculados (SISTEC)</a:t>
            </a:r>
            <a:endParaRPr lang="pt-BR" dirty="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44038" name="Imagem 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636912"/>
            <a:ext cx="3240000" cy="3513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5652120" y="1700808"/>
          <a:ext cx="1952625" cy="390525"/>
        </p:xfrm>
        <a:graphic>
          <a:graphicData uri="http://schemas.openxmlformats.org/presentationml/2006/ole">
            <p:oleObj spid="_x0000_s57347" name="Equação" r:id="rId4" imgW="1955800" imgH="393700" progId="Equation.3">
              <p:embed/>
            </p:oleObj>
          </a:graphicData>
        </a:graphic>
      </p:graphicFrame>
      <p:pic>
        <p:nvPicPr>
          <p:cNvPr id="57349" name="Imagem 4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2636912"/>
            <a:ext cx="3240000" cy="3513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t-BR" sz="3600" b="1" dirty="0" smtClean="0">
                <a:solidFill>
                  <a:schemeClr val="bg1"/>
                </a:solidFill>
              </a:rPr>
              <a:t>Relação de Alunos por Docente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258816" cy="639762"/>
          </a:xfrm>
        </p:spPr>
        <p:txBody>
          <a:bodyPr>
            <a:noAutofit/>
          </a:bodyPr>
          <a:lstStyle/>
          <a:p>
            <a:r>
              <a:rPr lang="pt-BR" sz="2000" b="0" dirty="0" smtClean="0"/>
              <a:t>Medir a capacidade de atendimento em relação à força de trabalho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 smtClean="0"/>
              <a:t>Matriculados (SISTEC)</a:t>
            </a:r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BR" dirty="0" smtClean="0"/>
              <a:t>Docentes (SIAPE)</a:t>
            </a:r>
          </a:p>
          <a:p>
            <a:pPr lvl="1"/>
            <a:r>
              <a:rPr lang="pt-BR" dirty="0" smtClean="0"/>
              <a:t>SIAPE</a:t>
            </a:r>
            <a:endParaRPr lang="pt-BR" dirty="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57349" name="Imagem 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636912"/>
            <a:ext cx="3240000" cy="3513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5652120" y="1700808"/>
          <a:ext cx="1682750" cy="390525"/>
        </p:xfrm>
        <a:graphic>
          <a:graphicData uri="http://schemas.openxmlformats.org/presentationml/2006/ole">
            <p:oleObj spid="_x0000_s58371" name="Equação" r:id="rId4" imgW="167616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t-BR" sz="3600" b="1" dirty="0" smtClean="0">
                <a:solidFill>
                  <a:schemeClr val="bg1"/>
                </a:solidFill>
              </a:rPr>
              <a:t>Índice de Titulação do Corpo Docente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258816" cy="639762"/>
          </a:xfrm>
        </p:spPr>
        <p:txBody>
          <a:bodyPr>
            <a:noAutofit/>
          </a:bodyPr>
          <a:lstStyle/>
          <a:p>
            <a:r>
              <a:rPr lang="pt-BR" sz="2000" b="0" dirty="0" smtClean="0"/>
              <a:t>Medir o índice de atualização e capacitação do corpo docente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 smtClean="0"/>
              <a:t>Numerador (SIAPE)</a:t>
            </a:r>
          </a:p>
          <a:p>
            <a:pPr lvl="1"/>
            <a:r>
              <a:rPr lang="pt-BR" dirty="0" smtClean="0"/>
              <a:t>SIAPE</a:t>
            </a:r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BR" dirty="0" smtClean="0"/>
              <a:t>Denominador (SIAPE)</a:t>
            </a:r>
          </a:p>
          <a:p>
            <a:pPr lvl="1"/>
            <a:r>
              <a:rPr lang="pt-BR" dirty="0" smtClean="0"/>
              <a:t>SIAPE</a:t>
            </a:r>
            <a:endParaRPr lang="pt-BR" dirty="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9395" name="Object 3"/>
          <p:cNvGraphicFramePr>
            <a:graphicFrameLocks noChangeAspect="1"/>
          </p:cNvGraphicFramePr>
          <p:nvPr/>
        </p:nvGraphicFramePr>
        <p:xfrm>
          <a:off x="5220072" y="1628800"/>
          <a:ext cx="2619375" cy="390525"/>
        </p:xfrm>
        <a:graphic>
          <a:graphicData uri="http://schemas.openxmlformats.org/presentationml/2006/ole">
            <p:oleObj spid="_x0000_s59395" name="Equação" r:id="rId3" imgW="2616200" imgH="39370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t-BR" sz="3600" b="1" dirty="0" smtClean="0">
                <a:solidFill>
                  <a:schemeClr val="bg1"/>
                </a:solidFill>
              </a:rPr>
              <a:t>Gasto Corrente por Aluno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826768" cy="639762"/>
          </a:xfrm>
        </p:spPr>
        <p:txBody>
          <a:bodyPr>
            <a:noAutofit/>
          </a:bodyPr>
          <a:lstStyle/>
          <a:p>
            <a:r>
              <a:rPr lang="pt-BR" sz="2000" b="0" dirty="0" smtClean="0"/>
              <a:t>Medir o custo médio de cada aluno para a instituição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 smtClean="0"/>
              <a:t>Gasto Total (SIAFI)</a:t>
            </a:r>
          </a:p>
          <a:p>
            <a:pPr lvl="1"/>
            <a:r>
              <a:rPr lang="pt-BR" dirty="0" smtClean="0"/>
              <a:t>SIAFI</a:t>
            </a:r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BR" dirty="0" smtClean="0"/>
              <a:t>Matriculados (SISTEC)</a:t>
            </a:r>
            <a:endParaRPr lang="pt-BR" dirty="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44038" name="Imagem 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636912"/>
            <a:ext cx="3240000" cy="3513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0419" name="Object 3"/>
          <p:cNvGraphicFramePr>
            <a:graphicFrameLocks noChangeAspect="1"/>
          </p:cNvGraphicFramePr>
          <p:nvPr/>
        </p:nvGraphicFramePr>
        <p:xfrm>
          <a:off x="5652120" y="1628800"/>
          <a:ext cx="1990725" cy="390525"/>
        </p:xfrm>
        <a:graphic>
          <a:graphicData uri="http://schemas.openxmlformats.org/presentationml/2006/ole">
            <p:oleObj spid="_x0000_s60419" name="Equação" r:id="rId4" imgW="2005729" imgH="393529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t-BR" sz="3600" b="1" dirty="0" smtClean="0">
                <a:solidFill>
                  <a:schemeClr val="bg1"/>
                </a:solidFill>
              </a:rPr>
              <a:t>Gasto com Pessoal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826768" cy="639762"/>
          </a:xfrm>
        </p:spPr>
        <p:txBody>
          <a:bodyPr>
            <a:noAutofit/>
          </a:bodyPr>
          <a:lstStyle/>
          <a:p>
            <a:r>
              <a:rPr lang="pt-BR" sz="2000" b="0" dirty="0" smtClean="0"/>
              <a:t>Medir o gasto com pessoal em relação aos gastos totais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 smtClean="0"/>
              <a:t>Gasto com Pessoal (SIAFI)</a:t>
            </a:r>
          </a:p>
          <a:p>
            <a:pPr lvl="1"/>
            <a:r>
              <a:rPr lang="pt-BR" dirty="0" smtClean="0"/>
              <a:t>SIAFI</a:t>
            </a:r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BR" dirty="0" smtClean="0"/>
              <a:t>Total de Gastos (SIAFI)</a:t>
            </a:r>
            <a:endParaRPr lang="pt-BR" dirty="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0419" name="Object 3"/>
          <p:cNvGraphicFramePr>
            <a:graphicFrameLocks noChangeAspect="1"/>
          </p:cNvGraphicFramePr>
          <p:nvPr/>
        </p:nvGraphicFramePr>
        <p:xfrm>
          <a:off x="5652120" y="1628800"/>
          <a:ext cx="1990725" cy="390525"/>
        </p:xfrm>
        <a:graphic>
          <a:graphicData uri="http://schemas.openxmlformats.org/presentationml/2006/ole">
            <p:oleObj spid="_x0000_s61442" name="Equação" r:id="rId3" imgW="2005729" imgH="393529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0"/>
            <a:ext cx="8208912" cy="1052736"/>
          </a:xfrm>
        </p:spPr>
        <p:txBody>
          <a:bodyPr>
            <a:normAutofit/>
          </a:bodyPr>
          <a:lstStyle/>
          <a:p>
            <a:pPr algn="r"/>
            <a:r>
              <a:rPr lang="pt-BR" sz="3600" b="1" dirty="0" smtClean="0">
                <a:solidFill>
                  <a:schemeClr val="bg1"/>
                </a:solidFill>
              </a:rPr>
              <a:t>Rede Federal de EPCT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Lei 11.892/2008</a:t>
            </a:r>
          </a:p>
          <a:p>
            <a:pPr lvl="1"/>
            <a:r>
              <a:rPr lang="pt-BR" dirty="0" smtClean="0"/>
              <a:t>Institui a Rede Federal</a:t>
            </a:r>
            <a:endParaRPr lang="pt-BR" dirty="0"/>
          </a:p>
          <a:p>
            <a:pPr lvl="1"/>
            <a:r>
              <a:rPr lang="pt-BR" dirty="0" smtClean="0"/>
              <a:t>Define a Missão Institucional</a:t>
            </a:r>
          </a:p>
          <a:p>
            <a:pPr lvl="2"/>
            <a:r>
              <a:rPr lang="pt-BR" dirty="0" smtClean="0"/>
              <a:t>Ensino, Pesquisa e Extensão</a:t>
            </a:r>
          </a:p>
          <a:p>
            <a:pPr lvl="2"/>
            <a:r>
              <a:rPr lang="pt-BR" dirty="0" smtClean="0"/>
              <a:t>Verticalização do Ensino</a:t>
            </a:r>
          </a:p>
          <a:p>
            <a:pPr lvl="2"/>
            <a:r>
              <a:rPr lang="pt-BR" dirty="0" smtClean="0"/>
              <a:t>Desenvolvimento Local e Regional</a:t>
            </a:r>
          </a:p>
          <a:p>
            <a:r>
              <a:rPr lang="pt-BR" dirty="0" smtClean="0"/>
              <a:t>Atribuição da SETEC</a:t>
            </a:r>
          </a:p>
          <a:p>
            <a:pPr lvl="1"/>
            <a:r>
              <a:rPr lang="pt-BR" dirty="0" smtClean="0"/>
              <a:t>Ser responsável pela supervisão das unidades de ensino, apoiando e monitorando suas ações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t-BR" sz="3600" b="1" dirty="0" smtClean="0">
                <a:solidFill>
                  <a:schemeClr val="bg1"/>
                </a:solidFill>
              </a:rPr>
              <a:t>Gasto com Outros Custeios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826768" cy="639762"/>
          </a:xfrm>
        </p:spPr>
        <p:txBody>
          <a:bodyPr>
            <a:noAutofit/>
          </a:bodyPr>
          <a:lstStyle/>
          <a:p>
            <a:r>
              <a:rPr lang="pt-BR" sz="2000" b="0" dirty="0" smtClean="0"/>
              <a:t>Medir o gasto com outros custeios em relação aos gastos totais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 smtClean="0"/>
              <a:t>Gasto com Custeios (SIAFI)</a:t>
            </a:r>
          </a:p>
          <a:p>
            <a:pPr lvl="1"/>
            <a:r>
              <a:rPr lang="pt-BR" dirty="0" smtClean="0"/>
              <a:t>SIAFI</a:t>
            </a:r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BR" dirty="0" smtClean="0"/>
              <a:t>Total de Gastos (SIAFI)</a:t>
            </a:r>
            <a:endParaRPr lang="pt-BR" dirty="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0419" name="Object 3"/>
          <p:cNvGraphicFramePr>
            <a:graphicFrameLocks noChangeAspect="1"/>
          </p:cNvGraphicFramePr>
          <p:nvPr/>
        </p:nvGraphicFramePr>
        <p:xfrm>
          <a:off x="5652120" y="1628800"/>
          <a:ext cx="1990725" cy="390525"/>
        </p:xfrm>
        <a:graphic>
          <a:graphicData uri="http://schemas.openxmlformats.org/presentationml/2006/ole">
            <p:oleObj spid="_x0000_s62466" name="Equação" r:id="rId3" imgW="2005729" imgH="393529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t-BR" sz="3600" b="1" dirty="0" smtClean="0">
                <a:solidFill>
                  <a:schemeClr val="bg1"/>
                </a:solidFill>
              </a:rPr>
              <a:t>Gasto com Outros Investimentos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2792" cy="639762"/>
          </a:xfrm>
        </p:spPr>
        <p:txBody>
          <a:bodyPr>
            <a:noAutofit/>
          </a:bodyPr>
          <a:lstStyle/>
          <a:p>
            <a:r>
              <a:rPr lang="pt-BR" sz="2000" b="0" dirty="0" smtClean="0"/>
              <a:t>Medir o gasto com investimentos em relação aos gastos totais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 smtClean="0"/>
              <a:t>Gasto Investimentos (SIAFI)</a:t>
            </a:r>
          </a:p>
          <a:p>
            <a:pPr lvl="1"/>
            <a:r>
              <a:rPr lang="pt-BR" dirty="0" smtClean="0"/>
              <a:t>SIAFI</a:t>
            </a:r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BR" dirty="0" smtClean="0"/>
              <a:t>Total de Gastos (SIAFI)</a:t>
            </a:r>
            <a:endParaRPr lang="pt-BR" dirty="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0419" name="Object 3"/>
          <p:cNvGraphicFramePr>
            <a:graphicFrameLocks noChangeAspect="1"/>
          </p:cNvGraphicFramePr>
          <p:nvPr/>
        </p:nvGraphicFramePr>
        <p:xfrm>
          <a:off x="5652120" y="1628800"/>
          <a:ext cx="1990725" cy="390525"/>
        </p:xfrm>
        <a:graphic>
          <a:graphicData uri="http://schemas.openxmlformats.org/presentationml/2006/ole">
            <p:oleObj spid="_x0000_s63490" name="Equação" r:id="rId3" imgW="2005729" imgH="393529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t-BR" sz="3600" b="1" dirty="0" smtClean="0">
                <a:solidFill>
                  <a:schemeClr val="bg1"/>
                </a:solidFill>
              </a:rPr>
              <a:t>Matriculados por renda familiar per capita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826768" cy="639762"/>
          </a:xfrm>
        </p:spPr>
        <p:txBody>
          <a:bodyPr>
            <a:noAutofit/>
          </a:bodyPr>
          <a:lstStyle/>
          <a:p>
            <a:r>
              <a:rPr lang="pt-BR" sz="2000" b="0" dirty="0" smtClean="0"/>
              <a:t>Medir a capacidade de inclusão social da instituição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 smtClean="0"/>
              <a:t>Matriculados por Faixa</a:t>
            </a:r>
          </a:p>
          <a:p>
            <a:pPr lvl="1"/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BR" dirty="0" smtClean="0"/>
              <a:t>Matriculados (SIAPE)</a:t>
            </a:r>
            <a:endParaRPr lang="pt-BR" dirty="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44038" name="Imagem 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636912"/>
            <a:ext cx="3240000" cy="3513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5652120" y="1628800"/>
          <a:ext cx="2019300" cy="390525"/>
        </p:xfrm>
        <a:graphic>
          <a:graphicData uri="http://schemas.openxmlformats.org/presentationml/2006/ole">
            <p:oleObj spid="_x0000_s64515" name="Equação" r:id="rId4" imgW="2019300" imgH="393700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0"/>
            <a:ext cx="8208912" cy="1052736"/>
          </a:xfrm>
        </p:spPr>
        <p:txBody>
          <a:bodyPr>
            <a:normAutofit/>
          </a:bodyPr>
          <a:lstStyle/>
          <a:p>
            <a:pPr algn="r"/>
            <a:r>
              <a:rPr lang="pt-BR" sz="3600" b="1" dirty="0" err="1" smtClean="0">
                <a:solidFill>
                  <a:schemeClr val="bg1"/>
                </a:solidFill>
              </a:rPr>
              <a:t>Portaria-TCU</a:t>
            </a:r>
            <a:r>
              <a:rPr lang="pt-BR" sz="3600" b="1" dirty="0" smtClean="0">
                <a:solidFill>
                  <a:schemeClr val="bg1"/>
                </a:solidFill>
              </a:rPr>
              <a:t> 150, de 03 de julho de 2012</a:t>
            </a:r>
            <a:endParaRPr lang="pt-BR" sz="3600" b="1" dirty="0">
              <a:solidFill>
                <a:schemeClr val="bg1"/>
              </a:solidFill>
            </a:endParaRPr>
          </a:p>
        </p:txBody>
      </p:sp>
      <p:pic>
        <p:nvPicPr>
          <p:cNvPr id="6" name="Imagem 5" descr="P150TCU_QuadroIndicador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988840"/>
            <a:ext cx="8640000" cy="3572239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0"/>
            <a:ext cx="8208912" cy="1052736"/>
          </a:xfrm>
        </p:spPr>
        <p:txBody>
          <a:bodyPr>
            <a:normAutofit/>
          </a:bodyPr>
          <a:lstStyle/>
          <a:p>
            <a:pPr algn="r"/>
            <a:r>
              <a:rPr lang="pt-BR" sz="3600" b="1" dirty="0" smtClean="0">
                <a:solidFill>
                  <a:schemeClr val="bg1"/>
                </a:solidFill>
              </a:rPr>
              <a:t>SISTEC e Indicadores – Considerações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O SISTEC apresentou a perspectiva de</a:t>
            </a:r>
          </a:p>
          <a:p>
            <a:pPr lvl="1"/>
            <a:r>
              <a:rPr lang="pt-BR" dirty="0" smtClean="0"/>
              <a:t>Construção de uma Metodologia Padronizada para a geração e análise de Indicadores de Gestão</a:t>
            </a:r>
          </a:p>
          <a:p>
            <a:r>
              <a:rPr lang="pt-BR" dirty="0" smtClean="0"/>
              <a:t> A SETEC adotou esta alternativa para o cumprimento do Acórdão 2267/2005</a:t>
            </a:r>
          </a:p>
          <a:p>
            <a:r>
              <a:rPr lang="pt-BR" dirty="0" smtClean="0"/>
              <a:t>Para tanto, se faz necessária a correta inserção dos dados no sistema, para garantir</a:t>
            </a:r>
          </a:p>
          <a:p>
            <a:pPr lvl="1"/>
            <a:r>
              <a:rPr lang="pt-BR" dirty="0" smtClean="0"/>
              <a:t>Confiabilidade</a:t>
            </a:r>
          </a:p>
          <a:p>
            <a:pPr lvl="1"/>
            <a:r>
              <a:rPr lang="pt-BR" dirty="0" smtClean="0"/>
              <a:t>Padronização</a:t>
            </a:r>
          </a:p>
          <a:p>
            <a:pPr lvl="1"/>
            <a:r>
              <a:rPr lang="pt-BR" dirty="0" smtClean="0"/>
              <a:t>Comparabilidade</a:t>
            </a:r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pPr algn="r"/>
            <a:r>
              <a:rPr lang="pt-BR" sz="3800" b="1" dirty="0" smtClean="0">
                <a:solidFill>
                  <a:schemeClr val="bg1"/>
                </a:solidFill>
              </a:rPr>
              <a:t>Contato</a:t>
            </a:r>
            <a:endParaRPr lang="pt-BR" sz="3800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b="1" dirty="0">
                <a:solidFill>
                  <a:srgbClr val="005808"/>
                </a:solidFill>
              </a:rPr>
              <a:t>André M. Schneider</a:t>
            </a:r>
          </a:p>
          <a:p>
            <a:pPr algn="ctr">
              <a:buNone/>
            </a:pPr>
            <a:r>
              <a:rPr lang="pt-BR" dirty="0" smtClean="0"/>
              <a:t>E-mail: </a:t>
            </a:r>
            <a:r>
              <a:rPr lang="pt-BR" dirty="0" smtClean="0">
                <a:solidFill>
                  <a:srgbClr val="005808"/>
                </a:solidFill>
              </a:rPr>
              <a:t>andre@schneider.inf.br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0"/>
            <a:ext cx="8208912" cy="1052736"/>
          </a:xfrm>
        </p:spPr>
        <p:txBody>
          <a:bodyPr>
            <a:normAutofit/>
          </a:bodyPr>
          <a:lstStyle/>
          <a:p>
            <a:pPr algn="r"/>
            <a:r>
              <a:rPr lang="pt-BR" sz="3600" b="1" dirty="0" smtClean="0">
                <a:solidFill>
                  <a:schemeClr val="bg1"/>
                </a:solidFill>
              </a:rPr>
              <a:t>Estabelecimento de indicadores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Que expressem</a:t>
            </a:r>
          </a:p>
          <a:p>
            <a:pPr lvl="1"/>
            <a:r>
              <a:rPr lang="pt-BR" dirty="0" smtClean="0"/>
              <a:t>Melhoria da Eficiência e Eficácia</a:t>
            </a:r>
          </a:p>
          <a:p>
            <a:pPr lvl="1"/>
            <a:r>
              <a:rPr lang="pt-BR" dirty="0" smtClean="0"/>
              <a:t>Ampliação da Oferta</a:t>
            </a:r>
          </a:p>
          <a:p>
            <a:r>
              <a:rPr lang="pt-BR" dirty="0" smtClean="0"/>
              <a:t>Buscando atendimento a</a:t>
            </a:r>
          </a:p>
          <a:p>
            <a:pPr lvl="1"/>
            <a:r>
              <a:rPr lang="pt-BR" dirty="0" smtClean="0"/>
              <a:t>PNE</a:t>
            </a:r>
          </a:p>
          <a:p>
            <a:pPr lvl="1"/>
            <a:r>
              <a:rPr lang="pt-BR" dirty="0" smtClean="0"/>
              <a:t>TAM</a:t>
            </a:r>
          </a:p>
          <a:p>
            <a:pPr lvl="1"/>
            <a:r>
              <a:rPr lang="pt-BR" b="1" dirty="0" smtClean="0"/>
              <a:t>Acórdão 2267/2005</a:t>
            </a:r>
          </a:p>
          <a:p>
            <a:pPr lvl="1"/>
            <a:r>
              <a:rPr lang="pt-BR" dirty="0" smtClean="0"/>
              <a:t>Acórdão 104/2011</a:t>
            </a:r>
          </a:p>
          <a:p>
            <a:pPr lvl="1"/>
            <a:r>
              <a:rPr lang="pt-BR" dirty="0" smtClean="0"/>
              <a:t>Acórdão 2508/2011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0"/>
            <a:ext cx="8208912" cy="1052736"/>
          </a:xfrm>
        </p:spPr>
        <p:txBody>
          <a:bodyPr>
            <a:normAutofit/>
          </a:bodyPr>
          <a:lstStyle/>
          <a:p>
            <a:pPr algn="r"/>
            <a:r>
              <a:rPr lang="pt-BR" sz="3600" b="1" dirty="0" smtClean="0">
                <a:solidFill>
                  <a:schemeClr val="bg1"/>
                </a:solidFill>
              </a:rPr>
              <a:t>Acórdão 2.265/2205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x-none" sz="3800" smtClean="0"/>
              <a:t>O subitem 9.3.2 do Acórdão n.º 2.267/2005 – TCU / Plenário estabelece:</a:t>
            </a:r>
            <a:endParaRPr lang="pt-BR" sz="3800" dirty="0" smtClean="0"/>
          </a:p>
          <a:p>
            <a:pPr lvl="1" indent="0" algn="just">
              <a:buNone/>
            </a:pPr>
            <a:r>
              <a:rPr lang="x-none" i="1" smtClean="0"/>
              <a:t>“9.3. Recomendar à Secretaria de Educação Tecnológica do Ministério da Educação (SETEC/MEC) que:</a:t>
            </a:r>
            <a:endParaRPr lang="pt-BR" i="1" dirty="0" smtClean="0"/>
          </a:p>
          <a:p>
            <a:pPr lvl="1" indent="0" algn="just">
              <a:buNone/>
            </a:pPr>
            <a:r>
              <a:rPr lang="x-none" i="1" smtClean="0"/>
              <a:t>(...)</a:t>
            </a:r>
            <a:endParaRPr lang="pt-BR" i="1" dirty="0" smtClean="0"/>
          </a:p>
          <a:p>
            <a:pPr lvl="1" indent="0" algn="just">
              <a:buNone/>
            </a:pPr>
            <a:r>
              <a:rPr lang="x-none" i="1" smtClean="0"/>
              <a:t>9.3.2. inclua, no relatório de gestão das contas anuais, apreciação crítica sobre a evolução dos dados (indicadores e componentes) constantes do subitem 9.1.1 deste Acórdão, com base em análise consolidada das informações apresentadas pelas Ifets, destacando aspectos positivos e oportunidades de melhoria do sistema de rede de instituições federais de ensino tecnológico;”</a:t>
            </a:r>
            <a:endParaRPr lang="pt-BR" i="1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0"/>
            <a:ext cx="8208912" cy="1052736"/>
          </a:xfrm>
        </p:spPr>
        <p:txBody>
          <a:bodyPr>
            <a:normAutofit/>
          </a:bodyPr>
          <a:lstStyle/>
          <a:p>
            <a:pPr algn="r"/>
            <a:r>
              <a:rPr lang="pt-BR" sz="3600" b="1" dirty="0" smtClean="0">
                <a:solidFill>
                  <a:schemeClr val="bg1"/>
                </a:solidFill>
              </a:rPr>
              <a:t>Obrigatoriedade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Com a definição do conjunto de indicadores de gestão pelo Acórdão TCU 2267/2005, tornou-se obrigatória a sua geração e análise, bem como sua apresentação aos órgãos de controle, da parte dos Institutos Federais e pela SETEC, a fim de avaliar a eficiência da Educação Profissional e Tecnológica no Brasil.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0"/>
            <a:ext cx="8208912" cy="1052736"/>
          </a:xfrm>
        </p:spPr>
        <p:txBody>
          <a:bodyPr>
            <a:normAutofit/>
          </a:bodyPr>
          <a:lstStyle/>
          <a:p>
            <a:pPr algn="r"/>
            <a:r>
              <a:rPr lang="pt-BR" sz="3600" b="1" dirty="0" smtClean="0">
                <a:solidFill>
                  <a:schemeClr val="bg1"/>
                </a:solidFill>
              </a:rPr>
              <a:t>Automação do registro  de dados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SIG – Sistema de Informações Gerenciais</a:t>
            </a:r>
          </a:p>
          <a:p>
            <a:pPr lvl="1"/>
            <a:r>
              <a:rPr lang="pt-BR" dirty="0" smtClean="0"/>
              <a:t>Somente registro dos dados consolidados</a:t>
            </a:r>
          </a:p>
          <a:p>
            <a:pPr lvl="1"/>
            <a:r>
              <a:rPr lang="pt-BR" dirty="0" smtClean="0"/>
              <a:t>Sistema insuficiente</a:t>
            </a:r>
          </a:p>
          <a:p>
            <a:pPr lvl="2"/>
            <a:r>
              <a:rPr lang="pt-BR" dirty="0" smtClean="0"/>
              <a:t>Característica intensificada com a criação dos IF</a:t>
            </a:r>
          </a:p>
          <a:p>
            <a:r>
              <a:rPr lang="pt-BR" dirty="0" smtClean="0"/>
              <a:t>Alternativa</a:t>
            </a:r>
          </a:p>
          <a:p>
            <a:pPr lvl="1"/>
            <a:r>
              <a:rPr lang="pt-BR" dirty="0" smtClean="0"/>
              <a:t>CNCT – Cadastro Nacional de Cursos Técnicos</a:t>
            </a:r>
          </a:p>
          <a:p>
            <a:r>
              <a:rPr lang="pt-BR" dirty="0" smtClean="0"/>
              <a:t>Problemas</a:t>
            </a:r>
          </a:p>
          <a:p>
            <a:pPr lvl="1"/>
            <a:r>
              <a:rPr lang="pt-BR" dirty="0" smtClean="0"/>
              <a:t>Alimentação dos dados sujeita a inconsistência</a:t>
            </a:r>
          </a:p>
          <a:p>
            <a:pPr lvl="1"/>
            <a:r>
              <a:rPr lang="pt-BR" dirty="0" smtClean="0"/>
              <a:t>Não padronização na geração e análise de indicadores</a:t>
            </a:r>
          </a:p>
          <a:p>
            <a:pPr lvl="1"/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0"/>
            <a:ext cx="8208912" cy="1052736"/>
          </a:xfrm>
        </p:spPr>
        <p:txBody>
          <a:bodyPr>
            <a:normAutofit/>
          </a:bodyPr>
          <a:lstStyle/>
          <a:p>
            <a:pPr algn="r"/>
            <a:r>
              <a:rPr lang="pt-BR" sz="3600" b="1" dirty="0" smtClean="0">
                <a:solidFill>
                  <a:schemeClr val="bg1"/>
                </a:solidFill>
              </a:rPr>
              <a:t>SISTEC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SISTEC – Sistema Nacional de Informações da Educação Profissional e Tecnológica</a:t>
            </a:r>
          </a:p>
          <a:p>
            <a:pPr lvl="1"/>
            <a:r>
              <a:rPr lang="pt-BR" dirty="0" smtClean="0"/>
              <a:t>Desenvolvido e disponibilizado em 2009</a:t>
            </a:r>
          </a:p>
          <a:p>
            <a:pPr lvl="1"/>
            <a:r>
              <a:rPr lang="pt-BR" dirty="0" smtClean="0"/>
              <a:t>Propósito : Monitoramento do acordo de gratuidade dos Serviços Nacionais de Aprendizagem.</a:t>
            </a:r>
          </a:p>
          <a:p>
            <a:r>
              <a:rPr lang="pt-BR" dirty="0" smtClean="0"/>
              <a:t>Neste período, o CNCT passava por dificuldades de atualização e manutenção.</a:t>
            </a:r>
          </a:p>
          <a:p>
            <a:pPr lvl="1"/>
            <a:r>
              <a:rPr lang="pt-BR" dirty="0" smtClean="0"/>
              <a:t>O SISTEC apresentou características úteis para o registro da EPCT</a:t>
            </a:r>
          </a:p>
          <a:p>
            <a:pPr lvl="1"/>
            <a:r>
              <a:rPr lang="pt-BR" dirty="0" smtClean="0"/>
              <a:t>Parecer CNE/CEB Nº 14/2009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0"/>
            <a:ext cx="8208912" cy="1052736"/>
          </a:xfrm>
        </p:spPr>
        <p:txBody>
          <a:bodyPr>
            <a:normAutofit/>
          </a:bodyPr>
          <a:lstStyle/>
          <a:p>
            <a:pPr algn="r"/>
            <a:r>
              <a:rPr lang="pt-BR" sz="3600" b="1" dirty="0" smtClean="0">
                <a:solidFill>
                  <a:schemeClr val="bg1"/>
                </a:solidFill>
              </a:rPr>
              <a:t>Substituição do CNCT pelo SISTEC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Resolução CNE/CEB Nº 03, de 30/09/2009</a:t>
            </a:r>
          </a:p>
          <a:p>
            <a:pPr lvl="1" indent="0">
              <a:buNone/>
            </a:pPr>
            <a:r>
              <a:rPr lang="pt-BR" dirty="0" smtClean="0"/>
              <a:t>“Art. 2º. O cadastramento, no SISTEC, de dados das escolas, de seus cursos técnicos de nível médio e correspondentes alunos matriculados e concluintes é uma das condições essenciais para garantir a validade nacional dos diplomas expedidos e registrados na própria instituição de Educação Profissional e Tecnológica, nos termos do art. 36-D da LDB, na redação dada pela lei 11.741/2008, conforme previsto no art. 14 da Resolução CNE/CEB Nº 4/99” (Resolução CNE/CEB Nº 03/2009).</a:t>
            </a:r>
          </a:p>
          <a:p>
            <a:r>
              <a:rPr lang="pt-BR" dirty="0" smtClean="0"/>
              <a:t>Obrigatoriedade de registro de todas as informações sobre matrículas em cursos técnicos do país no SISTEC:</a:t>
            </a:r>
          </a:p>
          <a:p>
            <a:pPr lvl="1" indent="0">
              <a:buNone/>
            </a:pPr>
            <a:r>
              <a:rPr lang="pt-BR" dirty="0" smtClean="0"/>
              <a:t>“Parágrafo único: O SISTEC contempla todos os alunos com matrícula inicial nos cursos técnicos de nível médio desde o dia 2 de janeiro de 2009” (Resolução CNE/CEB Nº 03/2009, art. 2º).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0"/>
            <a:ext cx="8208912" cy="1052736"/>
          </a:xfrm>
        </p:spPr>
        <p:txBody>
          <a:bodyPr>
            <a:normAutofit/>
          </a:bodyPr>
          <a:lstStyle/>
          <a:p>
            <a:pPr algn="r"/>
            <a:r>
              <a:rPr lang="pt-BR" sz="3600" b="1" dirty="0" smtClean="0">
                <a:solidFill>
                  <a:schemeClr val="bg1"/>
                </a:solidFill>
              </a:rPr>
              <a:t>SISTEC e Matriz Orçamentária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SIG</a:t>
            </a:r>
          </a:p>
          <a:p>
            <a:pPr lvl="1"/>
            <a:r>
              <a:rPr lang="pt-BR" dirty="0" smtClean="0"/>
              <a:t>Baixa confiabilidade</a:t>
            </a:r>
          </a:p>
          <a:p>
            <a:pPr lvl="1"/>
            <a:r>
              <a:rPr lang="pt-BR" dirty="0" smtClean="0"/>
              <a:t>Difícil verificação e auditagem</a:t>
            </a:r>
          </a:p>
          <a:p>
            <a:r>
              <a:rPr lang="pt-BR" dirty="0" smtClean="0"/>
              <a:t>Solução</a:t>
            </a:r>
          </a:p>
          <a:p>
            <a:pPr lvl="1"/>
            <a:r>
              <a:rPr lang="pt-BR" dirty="0" smtClean="0"/>
              <a:t>Usar o SISTEC como fonte de dados para a Matriz</a:t>
            </a:r>
          </a:p>
          <a:p>
            <a:pPr lvl="2"/>
            <a:r>
              <a:rPr lang="pt-BR" dirty="0" smtClean="0"/>
              <a:t>Necessidade: contemplar o registro das matrículas de todas as modalidades ofertadas pela RFEPCT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8859</TotalTime>
  <Words>974</Words>
  <Application>Microsoft Office PowerPoint</Application>
  <PresentationFormat>Apresentação na tela (4:3)</PresentationFormat>
  <Paragraphs>138</Paragraphs>
  <Slides>25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7" baseType="lpstr">
      <vt:lpstr>Tema do Office</vt:lpstr>
      <vt:lpstr>Equação</vt:lpstr>
      <vt:lpstr>Indicadores de Gestão na Rede Federal de EPCT e o SISTEC</vt:lpstr>
      <vt:lpstr>Rede Federal de EPCT</vt:lpstr>
      <vt:lpstr>Estabelecimento de indicadores</vt:lpstr>
      <vt:lpstr>Acórdão 2.265/2205</vt:lpstr>
      <vt:lpstr>Obrigatoriedade</vt:lpstr>
      <vt:lpstr>Automação do registro  de dados</vt:lpstr>
      <vt:lpstr>SISTEC</vt:lpstr>
      <vt:lpstr>Substituição do CNCT pelo SISTEC</vt:lpstr>
      <vt:lpstr>SISTEC e Matriz Orçamentária</vt:lpstr>
      <vt:lpstr>Indicadores do Acórdão 2267/2005</vt:lpstr>
      <vt:lpstr>Relação de Candidatos por Vaga</vt:lpstr>
      <vt:lpstr>Relação de Ingressos por Matrícula</vt:lpstr>
      <vt:lpstr>Relação de Concluintes por Matrícula</vt:lpstr>
      <vt:lpstr>Eficiência Acadêmica de Concluintes</vt:lpstr>
      <vt:lpstr>Retenção do Fluxo Escolar</vt:lpstr>
      <vt:lpstr>Relação de Alunos por Docente</vt:lpstr>
      <vt:lpstr>Índice de Titulação do Corpo Docente</vt:lpstr>
      <vt:lpstr>Gasto Corrente por Aluno</vt:lpstr>
      <vt:lpstr>Gasto com Pessoal</vt:lpstr>
      <vt:lpstr>Gasto com Outros Custeios</vt:lpstr>
      <vt:lpstr>Gasto com Outros Investimentos</vt:lpstr>
      <vt:lpstr>Matriculados por renda familiar per capita</vt:lpstr>
      <vt:lpstr>Portaria-TCU 150, de 03 de julho de 2012</vt:lpstr>
      <vt:lpstr>SISTEC e Indicadores – Considerações</vt:lpstr>
      <vt:lpstr>Contato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 Indicadores</dc:title>
  <dc:creator>Instituto</dc:creator>
  <cp:lastModifiedBy>Andre</cp:lastModifiedBy>
  <cp:revision>184</cp:revision>
  <dcterms:created xsi:type="dcterms:W3CDTF">2012-08-01T14:57:40Z</dcterms:created>
  <dcterms:modified xsi:type="dcterms:W3CDTF">2012-11-22T08:40:37Z</dcterms:modified>
</cp:coreProperties>
</file>