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0" r:id="rId3"/>
  </p:sldMasterIdLst>
  <p:notesMasterIdLst>
    <p:notesMasterId r:id="rId23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70" r:id="rId16"/>
    <p:sldId id="271" r:id="rId17"/>
    <p:sldId id="272" r:id="rId18"/>
    <p:sldId id="275" r:id="rId19"/>
    <p:sldId id="276" r:id="rId20"/>
    <p:sldId id="273" r:id="rId21"/>
    <p:sldId id="274" r:id="rId22"/>
  </p:sldIdLst>
  <p:sldSz cx="9144000" cy="6858000" type="screen4x3"/>
  <p:notesSz cx="7559675" cy="10691813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-102" y="-58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sp>
      <p:sp>
        <p:nvSpPr>
          <p:cNvPr id="4098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pt-BR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2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Segoe UI" charset="0"/>
              </a:defRPr>
            </a:lvl1pPr>
          </a:lstStyle>
          <a:p>
            <a:endParaRPr lang="pt-BR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2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Segoe UI" charset="0"/>
              </a:defRPr>
            </a:lvl1pPr>
          </a:lstStyle>
          <a:p>
            <a:endParaRPr lang="pt-BR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2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Segoe UI" charset="0"/>
              </a:defRPr>
            </a:lvl1pPr>
          </a:lstStyle>
          <a:p>
            <a:endParaRPr lang="pt-BR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2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Segoe UI" charset="0"/>
              </a:defRPr>
            </a:lvl1pPr>
          </a:lstStyle>
          <a:p>
            <a:fld id="{9D9FCC92-365F-41E5-8E21-1C27A5851492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76658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152CDF8-75D0-4023-9DEE-4AD1342129DD}" type="slidenum">
              <a:rPr lang="pt-BR"/>
              <a:pPr/>
              <a:t>1</a:t>
            </a:fld>
            <a:endParaRPr lang="pt-BR"/>
          </a:p>
        </p:txBody>
      </p:sp>
      <p:sp>
        <p:nvSpPr>
          <p:cNvPr id="2457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C84A5D3-6E16-4D97-A157-6F2DD5D6460C}" type="slidenum">
              <a:rPr lang="pt-BR"/>
              <a:pPr/>
              <a:t>10</a:t>
            </a:fld>
            <a:endParaRPr lang="pt-BR"/>
          </a:p>
        </p:txBody>
      </p:sp>
      <p:sp>
        <p:nvSpPr>
          <p:cNvPr id="3379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7F2F171-0120-4E5F-B9F7-435A4E1E351F}" type="slidenum">
              <a:rPr lang="pt-BR"/>
              <a:pPr/>
              <a:t>11</a:t>
            </a:fld>
            <a:endParaRPr lang="pt-BR"/>
          </a:p>
        </p:txBody>
      </p:sp>
      <p:sp>
        <p:nvSpPr>
          <p:cNvPr id="348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FA4E6B4-D321-4F54-B66F-38408FF22430}" type="slidenum">
              <a:rPr lang="pt-BR"/>
              <a:pPr/>
              <a:t>12</a:t>
            </a:fld>
            <a:endParaRPr lang="pt-BR"/>
          </a:p>
        </p:txBody>
      </p:sp>
      <p:sp>
        <p:nvSpPr>
          <p:cNvPr id="3584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9DB5779-978F-4079-BB4D-AF14D0A8021F}" type="slidenum">
              <a:rPr lang="pt-BR"/>
              <a:pPr/>
              <a:t>13</a:t>
            </a:fld>
            <a:endParaRPr lang="pt-BR"/>
          </a:p>
        </p:txBody>
      </p:sp>
      <p:sp>
        <p:nvSpPr>
          <p:cNvPr id="3891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5202B56-82E8-47F2-811F-BE474798EC23}" type="slidenum">
              <a:rPr lang="pt-BR"/>
              <a:pPr/>
              <a:t>14</a:t>
            </a:fld>
            <a:endParaRPr lang="pt-BR"/>
          </a:p>
        </p:txBody>
      </p:sp>
      <p:sp>
        <p:nvSpPr>
          <p:cNvPr id="399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F0B5CE4-C02B-4A02-B3C7-2025ED86C30D}" type="slidenum">
              <a:rPr lang="pt-BR"/>
              <a:pPr/>
              <a:t>15</a:t>
            </a:fld>
            <a:endParaRPr lang="pt-BR"/>
          </a:p>
        </p:txBody>
      </p:sp>
      <p:sp>
        <p:nvSpPr>
          <p:cNvPr id="4096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0BDF095-5802-4B2B-B179-448DFFE7740D}" type="slidenum">
              <a:rPr lang="pt-BR"/>
              <a:pPr/>
              <a:t>18</a:t>
            </a:fld>
            <a:endParaRPr lang="pt-BR"/>
          </a:p>
        </p:txBody>
      </p:sp>
      <p:sp>
        <p:nvSpPr>
          <p:cNvPr id="4198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AC31B7D-FEC8-48FD-9A78-2564FF4C1FA3}" type="slidenum">
              <a:rPr lang="pt-BR"/>
              <a:pPr/>
              <a:t>19</a:t>
            </a:fld>
            <a:endParaRPr lang="pt-BR"/>
          </a:p>
        </p:txBody>
      </p:sp>
      <p:sp>
        <p:nvSpPr>
          <p:cNvPr id="430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E4ADE55-F4B8-4A05-A270-7EE1615DDAA1}" type="slidenum">
              <a:rPr lang="pt-BR"/>
              <a:pPr/>
              <a:t>2</a:t>
            </a:fld>
            <a:endParaRPr lang="pt-BR"/>
          </a:p>
        </p:txBody>
      </p:sp>
      <p:sp>
        <p:nvSpPr>
          <p:cNvPr id="2560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87C1BE2-A8E8-4913-B73D-121332C4CB97}" type="slidenum">
              <a:rPr lang="pt-BR"/>
              <a:pPr/>
              <a:t>3</a:t>
            </a:fld>
            <a:endParaRPr lang="pt-BR"/>
          </a:p>
        </p:txBody>
      </p:sp>
      <p:sp>
        <p:nvSpPr>
          <p:cNvPr id="266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017C4D1-A62D-4CCF-B6DE-C672D13126AD}" type="slidenum">
              <a:rPr lang="pt-BR"/>
              <a:pPr/>
              <a:t>4</a:t>
            </a:fld>
            <a:endParaRPr lang="pt-BR"/>
          </a:p>
        </p:txBody>
      </p:sp>
      <p:sp>
        <p:nvSpPr>
          <p:cNvPr id="2764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5F6C16B-1D6C-42D0-BF3D-83E6567DE918}" type="slidenum">
              <a:rPr lang="pt-BR"/>
              <a:pPr/>
              <a:t>5</a:t>
            </a:fld>
            <a:endParaRPr lang="pt-BR"/>
          </a:p>
        </p:txBody>
      </p:sp>
      <p:sp>
        <p:nvSpPr>
          <p:cNvPr id="2867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95EABC6-71D3-485F-A0E3-2EA3466837AA}" type="slidenum">
              <a:rPr lang="pt-BR"/>
              <a:pPr/>
              <a:t>6</a:t>
            </a:fld>
            <a:endParaRPr lang="pt-BR"/>
          </a:p>
        </p:txBody>
      </p:sp>
      <p:sp>
        <p:nvSpPr>
          <p:cNvPr id="296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343BA01-4C13-4889-B147-7857C1802798}" type="slidenum">
              <a:rPr lang="pt-BR"/>
              <a:pPr/>
              <a:t>7</a:t>
            </a:fld>
            <a:endParaRPr lang="pt-BR"/>
          </a:p>
        </p:txBody>
      </p:sp>
      <p:sp>
        <p:nvSpPr>
          <p:cNvPr id="307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541819D-BA7F-48CB-8154-A1CC1E3CDC76}" type="slidenum">
              <a:rPr lang="pt-BR"/>
              <a:pPr/>
              <a:t>8</a:t>
            </a:fld>
            <a:endParaRPr lang="pt-BR"/>
          </a:p>
        </p:txBody>
      </p:sp>
      <p:sp>
        <p:nvSpPr>
          <p:cNvPr id="317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E1DE8EE-72B9-4BA0-ADA5-D3CE97482A36}" type="slidenum">
              <a:rPr lang="pt-BR"/>
              <a:pPr/>
              <a:t>9</a:t>
            </a:fld>
            <a:endParaRPr lang="pt-BR"/>
          </a:p>
        </p:txBody>
      </p:sp>
      <p:sp>
        <p:nvSpPr>
          <p:cNvPr id="3276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E65BE7A0-FB60-48A2-8470-8695B2AE6395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25B17C25-5CB4-40E9-9713-CFE7373CBD29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1604963"/>
            <a:ext cx="2055813" cy="397510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4963"/>
            <a:ext cx="6019800" cy="39751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42602BC9-10EF-47EE-95F3-1E8BF14E44B0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2130425"/>
            <a:ext cx="7770813" cy="1468438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idx="10"/>
          </p:nvPr>
        </p:nvSpPr>
        <p:spPr>
          <a:xfrm>
            <a:off x="6553200" y="6245225"/>
            <a:ext cx="2132013" cy="474663"/>
          </a:xfrm>
        </p:spPr>
        <p:txBody>
          <a:bodyPr/>
          <a:lstStyle>
            <a:lvl1pPr>
              <a:defRPr/>
            </a:lvl1pPr>
          </a:lstStyle>
          <a:p>
            <a:fld id="{BA222142-6868-44BB-80FC-DD6C54F006B1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9CFC3DDF-69A7-4421-A64A-B6A4EF682645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42EA6478-D0A1-48BB-A3A4-1641F01B4EBB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82A0749E-A14C-4A76-B35E-290499EE7908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1F52686D-D154-4E1D-A6E2-9A599D04BBE4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18E7D1DD-B6F6-4C35-AE02-D8490D148A60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3F020E48-0552-4608-B0DB-5D941F9AF252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1A9C43B4-A81B-4D7F-8EF7-EA2FD0D83EE9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3EF21DFC-A483-4B29-8117-A61D4B81D670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3E8D331D-DEEE-4A79-9FE0-41FB6D39D901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F649C223-A6F9-4479-9455-81D6FD7BE49E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4AEFA498-9E99-4C33-9FAC-A25D2B84FEA5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5813" cy="5849937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49937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C3144A1F-0454-44F9-AD51-FA6E93CC1F74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395F0682-B895-43CD-9EFE-81CFA6D68311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799A7D37-6711-4EAA-8E54-74AF80F84A59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5D915367-D746-4770-86A2-AEEC8E74A67B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91B65272-F0BF-4547-996D-13E969085F98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4E753290-E0DF-4445-ADD5-7B9F339BEB22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3DA4F566-ADD7-4AE2-8544-4DFFE91C7C13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BE8C9297-1137-48EA-AAE9-7D1F2239EF4C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5D699DE4-2932-4698-8548-B32220250FF2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E1B746AC-6681-4B3E-A6A8-99E8795D81F5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D401BCC8-FAF5-42C0-99ED-71D750914F42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48990891-EC65-4A6B-915D-DBD6E65948C0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5813" cy="5849937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49937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034F43E7-FCB8-49A8-9D6A-EB1A121BDE64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3975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8600" cy="3975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0AD85C06-70EA-4F7E-8775-98C3657122E0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FCD10E31-E82A-491B-9540-E4855FF8B1FA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99970EAF-3B3D-4A23-98BA-A5DFF1D74D16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F2CFEFE5-7294-4CF4-9247-0681077D6DA3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6679D2F2-80CE-46D2-B622-EE749903A18E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72FD7BB7-CC8C-4D62-844B-12840DBE13AB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vmlDrawing" Target="../drawings/vmlDrawing2.v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oleObject" Target="../embeddings/oleObject2.bin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vmlDrawing" Target="../drawings/vmlDrawing3.v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oleObject" Target="../embeddings/oleObject3.bin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 hidden="1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360" cap="flat">
            <a:noFill/>
            <a:miter lim="800000"/>
            <a:headEnd/>
            <a:tailEnd/>
          </a:ln>
          <a:effectLst/>
        </p:spPr>
      </p:pic>
      <p:graphicFrame>
        <p:nvGraphicFramePr>
          <p:cNvPr id="1026" name="Object 2" hidden="1"/>
          <p:cNvGraphicFramePr>
            <a:graphicFrameLocks noChangeAspect="1"/>
          </p:cNvGraphicFramePr>
          <p:nvPr/>
        </p:nvGraphicFramePr>
        <p:xfrm>
          <a:off x="7667625" y="6237288"/>
          <a:ext cx="1300163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r:id="rId16" imgW="1776960" imgH="756000" progId="">
                  <p:embed/>
                </p:oleObj>
              </mc:Choice>
              <mc:Fallback>
                <p:oleObj r:id="rId16" imgW="1776960" imgH="756000" progId="">
                  <p:embed/>
                  <p:pic>
                    <p:nvPicPr>
                      <p:cNvPr id="0" name="Picture 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67625" y="6237288"/>
                        <a:ext cx="1300163" cy="552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130425"/>
            <a:ext cx="7770813" cy="1468438"/>
          </a:xfrm>
          <a:prstGeom prst="rect">
            <a:avLst/>
          </a:prstGeom>
          <a:noFill/>
          <a:ln w="9360" cap="flat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 para editar o formato do texto do títuloClique para editar o estilo do título mestre</a:t>
            </a:r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360" cap="flat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360" cap="flat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2013" cy="474663"/>
          </a:xfrm>
          <a:prstGeom prst="rect">
            <a:avLst/>
          </a:prstGeom>
          <a:noFill/>
          <a:ln w="9360" cap="flat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</a:tabLst>
              <a:defRPr sz="1400">
                <a:solidFill>
                  <a:srgbClr val="000000"/>
                </a:solidFill>
                <a:cs typeface="Segoe UI" charset="0"/>
              </a:defRPr>
            </a:lvl1pPr>
          </a:lstStyle>
          <a:p>
            <a:fld id="{610136F9-E11A-46F2-B251-739552B072EE}" type="slidenum">
              <a:rPr lang="pt-BR"/>
              <a:pPr/>
              <a:t>‹nº›</a:t>
            </a:fld>
            <a:endParaRPr lang="pt-BR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8013" cy="39751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2822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84" r:id="rId12"/>
  </p:sldLayoutIdLst>
  <p:txStyles>
    <p:titleStyle>
      <a:lvl1pPr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2pPr>
      <a:lvl3pPr marL="11430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3pPr>
      <a:lvl4pPr marL="16002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4pPr>
      <a:lvl5pPr marL="20574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9pPr>
    </p:titleStyle>
    <p:bodyStyle>
      <a:lvl1pPr marL="342900" indent="-342900" algn="l" defTabSz="449263" rtl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 hidden="1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360" cap="flat">
            <a:noFill/>
            <a:miter lim="800000"/>
            <a:headEnd/>
            <a:tailEnd/>
          </a:ln>
          <a:effectLst/>
        </p:spPr>
      </p:pic>
      <p:graphicFrame>
        <p:nvGraphicFramePr>
          <p:cNvPr id="2050" name="Object 2" hidden="1"/>
          <p:cNvGraphicFramePr>
            <a:graphicFrameLocks noChangeAspect="1"/>
          </p:cNvGraphicFramePr>
          <p:nvPr/>
        </p:nvGraphicFramePr>
        <p:xfrm>
          <a:off x="7667625" y="6237288"/>
          <a:ext cx="1300163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r:id="rId15" imgW="1776960" imgH="756000" progId="">
                  <p:embed/>
                </p:oleObj>
              </mc:Choice>
              <mc:Fallback>
                <p:oleObj r:id="rId15" imgW="1776960" imgH="756000" progId="">
                  <p:embed/>
                  <p:pic>
                    <p:nvPicPr>
                      <p:cNvPr id="0" name="Picture 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67625" y="6237288"/>
                        <a:ext cx="1300163" cy="552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8013" cy="1141412"/>
          </a:xfrm>
          <a:prstGeom prst="rect">
            <a:avLst/>
          </a:prstGeom>
          <a:noFill/>
          <a:ln w="9360" cap="flat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 para editar o formato do texto do títuloClique para editar o estilo do título mestre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 w="9360" cap="flat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 para editar o formato do texto da estrutura de tópicos</a:t>
            </a:r>
          </a:p>
          <a:p>
            <a:pPr lvl="1"/>
            <a:r>
              <a:rPr lang="en-GB" smtClean="0"/>
              <a:t>2.º Nível da estrutura de tópicos</a:t>
            </a:r>
          </a:p>
          <a:p>
            <a:pPr lvl="2"/>
            <a:r>
              <a:rPr lang="en-GB" smtClean="0"/>
              <a:t>3.º Nível da estrutura de tópicos</a:t>
            </a:r>
          </a:p>
          <a:p>
            <a:pPr lvl="3"/>
            <a:r>
              <a:rPr lang="en-GB" smtClean="0"/>
              <a:t>4.º Nível da estrutura de tópicos</a:t>
            </a:r>
          </a:p>
          <a:p>
            <a:pPr lvl="4"/>
            <a:r>
              <a:rPr lang="en-GB" smtClean="0"/>
              <a:t>5.º Nível da estrutura de tópicos</a:t>
            </a:r>
          </a:p>
          <a:p>
            <a:pPr lvl="4"/>
            <a:r>
              <a:rPr lang="en-GB" smtClean="0"/>
              <a:t>6.º Nível da estrutura de tópicos</a:t>
            </a:r>
          </a:p>
          <a:p>
            <a:pPr lvl="0"/>
            <a:r>
              <a:rPr lang="en-GB" smtClean="0"/>
              <a:t>7.º Nível da estrutura de tópicosClique para editar os estilos do texto mestre</a:t>
            </a:r>
          </a:p>
          <a:p>
            <a:pPr lvl="1"/>
            <a:r>
              <a:rPr lang="en-GB" smtClean="0"/>
              <a:t>Segundo nível</a:t>
            </a:r>
          </a:p>
          <a:p>
            <a:pPr lvl="2"/>
            <a:r>
              <a:rPr lang="en-GB" smtClean="0"/>
              <a:t>Terceiro nível</a:t>
            </a:r>
          </a:p>
          <a:p>
            <a:pPr lvl="3"/>
            <a:r>
              <a:rPr lang="en-GB" smtClean="0"/>
              <a:t>Quarto nível</a:t>
            </a:r>
          </a:p>
          <a:p>
            <a:pPr lvl="4"/>
            <a:r>
              <a:rPr lang="en-GB" smtClean="0"/>
              <a:t>Quinto nível</a:t>
            </a: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360" cap="flat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360" cap="flat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2013" cy="474663"/>
          </a:xfrm>
          <a:prstGeom prst="rect">
            <a:avLst/>
          </a:prstGeom>
          <a:noFill/>
          <a:ln w="9360" cap="flat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</a:tabLst>
              <a:defRPr sz="1400">
                <a:solidFill>
                  <a:srgbClr val="000000"/>
                </a:solidFill>
                <a:cs typeface="Segoe UI" charset="0"/>
              </a:defRPr>
            </a:lvl1pPr>
          </a:lstStyle>
          <a:p>
            <a:fld id="{3728658A-15BF-47B2-997F-DDC087F6E5D9}" type="slidenum">
              <a:rPr lang="pt-BR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2pPr>
      <a:lvl3pPr marL="11430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3pPr>
      <a:lvl4pPr marL="16002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4pPr>
      <a:lvl5pPr marL="20574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9pPr>
    </p:titleStyle>
    <p:bodyStyle>
      <a:lvl1pPr marL="342900" indent="-342900" algn="l" defTabSz="449263" rtl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 hidden="1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360" cap="flat">
            <a:noFill/>
            <a:miter lim="800000"/>
            <a:headEnd/>
            <a:tailEnd/>
          </a:ln>
          <a:effectLst/>
        </p:spPr>
      </p:pic>
      <p:graphicFrame>
        <p:nvGraphicFramePr>
          <p:cNvPr id="3074" name="Object 2" hidden="1"/>
          <p:cNvGraphicFramePr>
            <a:graphicFrameLocks noChangeAspect="1"/>
          </p:cNvGraphicFramePr>
          <p:nvPr/>
        </p:nvGraphicFramePr>
        <p:xfrm>
          <a:off x="7667625" y="6237288"/>
          <a:ext cx="1300163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r:id="rId15" imgW="1776960" imgH="756000" progId="">
                  <p:embed/>
                </p:oleObj>
              </mc:Choice>
              <mc:Fallback>
                <p:oleObj r:id="rId15" imgW="1776960" imgH="756000" progId="">
                  <p:embed/>
                  <p:pic>
                    <p:nvPicPr>
                      <p:cNvPr id="0" name="Picture 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67625" y="6237288"/>
                        <a:ext cx="1300163" cy="552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8013" cy="1141412"/>
          </a:xfrm>
          <a:prstGeom prst="rect">
            <a:avLst/>
          </a:prstGeom>
          <a:noFill/>
          <a:ln w="9360" cap="flat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 para editar o formato do texto do títuloClique para editar o estilo do título mestre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 w="9360" cap="flat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 para editar o formato do texto da estrutura de tópicos</a:t>
            </a:r>
          </a:p>
          <a:p>
            <a:pPr lvl="1"/>
            <a:r>
              <a:rPr lang="en-GB" smtClean="0"/>
              <a:t>2.º Nível da estrutura de tópicos</a:t>
            </a:r>
          </a:p>
          <a:p>
            <a:pPr lvl="2"/>
            <a:r>
              <a:rPr lang="en-GB" smtClean="0"/>
              <a:t>3.º Nível da estrutura de tópicos</a:t>
            </a:r>
          </a:p>
          <a:p>
            <a:pPr lvl="3"/>
            <a:r>
              <a:rPr lang="en-GB" smtClean="0"/>
              <a:t>4.º Nível da estrutura de tópicos</a:t>
            </a:r>
          </a:p>
          <a:p>
            <a:pPr lvl="4"/>
            <a:r>
              <a:rPr lang="en-GB" smtClean="0"/>
              <a:t>5.º Nível da estrutura de tópicos</a:t>
            </a:r>
          </a:p>
          <a:p>
            <a:pPr lvl="4"/>
            <a:r>
              <a:rPr lang="en-GB" smtClean="0"/>
              <a:t>6.º Nível da estrutura de tópicos</a:t>
            </a:r>
          </a:p>
          <a:p>
            <a:pPr lvl="0"/>
            <a:r>
              <a:rPr lang="en-GB" smtClean="0"/>
              <a:t>7.º Nível da estrutura de tópicosClique para editar os estilos do texto mestre</a:t>
            </a:r>
          </a:p>
          <a:p>
            <a:pPr lvl="1"/>
            <a:r>
              <a:rPr lang="en-GB" smtClean="0"/>
              <a:t>Segundo nível</a:t>
            </a:r>
          </a:p>
          <a:p>
            <a:pPr lvl="2"/>
            <a:r>
              <a:rPr lang="en-GB" smtClean="0"/>
              <a:t>Terceiro nível</a:t>
            </a:r>
          </a:p>
          <a:p>
            <a:pPr lvl="3"/>
            <a:r>
              <a:rPr lang="en-GB" smtClean="0"/>
              <a:t>Quarto nível</a:t>
            </a:r>
          </a:p>
          <a:p>
            <a:pPr lvl="4"/>
            <a:r>
              <a:rPr lang="en-GB" smtClean="0"/>
              <a:t>Quinto nível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360" cap="flat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360" cap="flat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2013" cy="474663"/>
          </a:xfrm>
          <a:prstGeom prst="rect">
            <a:avLst/>
          </a:prstGeom>
          <a:noFill/>
          <a:ln w="9360" cap="flat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</a:tabLst>
              <a:defRPr sz="1400">
                <a:solidFill>
                  <a:srgbClr val="000000"/>
                </a:solidFill>
                <a:cs typeface="Segoe UI" charset="0"/>
              </a:defRPr>
            </a:lvl1pPr>
          </a:lstStyle>
          <a:p>
            <a:fld id="{94E061A7-141C-4883-B91F-1E7C8D42B762}" type="slidenum">
              <a:rPr lang="pt-BR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2pPr>
      <a:lvl3pPr marL="11430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3pPr>
      <a:lvl4pPr marL="16002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4pPr>
      <a:lvl5pPr marL="20574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9pPr>
    </p:titleStyle>
    <p:bodyStyle>
      <a:lvl1pPr marL="342900" indent="-342900" algn="l" defTabSz="449263" rtl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360" cap="flat">
            <a:noFill/>
            <a:miter lim="800000"/>
            <a:headEnd/>
            <a:tailEnd/>
          </a:ln>
          <a:effectLst/>
        </p:spPr>
      </p:pic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971550" y="3395663"/>
            <a:ext cx="4572000" cy="1462087"/>
          </a:xfrm>
          <a:custGeom>
            <a:avLst/>
            <a:gdLst>
              <a:gd name="G0" fmla="*/ 12700 1 2"/>
              <a:gd name="G1" fmla="*/ 4062 1 2"/>
              <a:gd name="G2" fmla="+- 4062 0 0"/>
              <a:gd name="G3" fmla="+- 12700 0 0"/>
              <a:gd name="T0" fmla="*/ 0 w 12700"/>
              <a:gd name="T1" fmla="*/ 0 h 4062"/>
              <a:gd name="T2" fmla="*/ G3 w 12700"/>
              <a:gd name="T3" fmla="*/ G2 h 4062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T0" t="T1" r="T2" b="T3"/>
            <a:pathLst>
              <a:path w="12700" h="4062">
                <a:moveTo>
                  <a:pt x="0" y="0"/>
                </a:moveTo>
                <a:lnTo>
                  <a:pt x="12700" y="0"/>
                </a:lnTo>
                <a:lnTo>
                  <a:pt x="12700" y="4062"/>
                </a:lnTo>
                <a:lnTo>
                  <a:pt x="0" y="4062"/>
                </a:lnTo>
                <a:close/>
              </a:path>
            </a:pathLst>
          </a:custGeom>
          <a:noFill/>
          <a:ln w="9360" cap="flat">
            <a:noFill/>
            <a:miter lim="800000"/>
            <a:headEnd/>
            <a:tailEnd/>
          </a:ln>
          <a:effectLst/>
        </p:spPr>
        <p:txBody>
          <a:bodyPr lIns="90000" tIns="45000" rIns="90000" bIns="45000">
            <a:spAutoFit/>
          </a:bodyPr>
          <a:lstStyle/>
          <a:p>
            <a:pPr algn="ctr" hangingPunct="1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</a:tabLst>
            </a:pPr>
            <a:r>
              <a:rPr lang="pt-BR" b="1">
                <a:solidFill>
                  <a:srgbClr val="000000"/>
                </a:solidFill>
              </a:rPr>
              <a:t>Missão do IFAM</a:t>
            </a:r>
          </a:p>
          <a:p>
            <a:pPr algn="ctr" hangingPunct="1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</a:tabLst>
            </a:pPr>
            <a:endParaRPr lang="pt-BR" b="1">
              <a:solidFill>
                <a:srgbClr val="000000"/>
              </a:solidFill>
            </a:endParaRPr>
          </a:p>
          <a:p>
            <a:pPr algn="ctr" hangingPunct="1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</a:tabLst>
            </a:pPr>
            <a:r>
              <a:rPr lang="pt-BR">
                <a:solidFill>
                  <a:srgbClr val="000000"/>
                </a:solidFill>
              </a:rPr>
              <a:t>Promover com excelência a educação, </a:t>
            </a:r>
          </a:p>
          <a:p>
            <a:pPr algn="ctr" hangingPunct="1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</a:tabLst>
            </a:pPr>
            <a:r>
              <a:rPr lang="pt-BR">
                <a:solidFill>
                  <a:srgbClr val="000000"/>
                </a:solidFill>
              </a:rPr>
              <a:t>ciência e tecnologia para o desenvolvimento sustentável da Amazônia.</a:t>
            </a:r>
          </a:p>
        </p:txBody>
      </p:sp>
      <p:sp>
        <p:nvSpPr>
          <p:cNvPr id="5123" name="AutoShape 3"/>
          <p:cNvSpPr>
            <a:spLocks noChangeArrowheads="1"/>
          </p:cNvSpPr>
          <p:nvPr/>
        </p:nvSpPr>
        <p:spPr bwMode="auto">
          <a:xfrm>
            <a:off x="6732588" y="5805488"/>
            <a:ext cx="1584325" cy="431800"/>
          </a:xfrm>
          <a:custGeom>
            <a:avLst/>
            <a:gdLst>
              <a:gd name="G0" fmla="*/ 1 0 0"/>
              <a:gd name="G1" fmla="+- G0 0 14400"/>
              <a:gd name="G2" fmla="*/ 1 0 0"/>
              <a:gd name="G3" fmla="+- 50000 0 14400"/>
              <a:gd name="G4" fmla="?: G3 14400 50000"/>
              <a:gd name="G5" fmla="?: G1 G2 G3"/>
              <a:gd name="G6" fmla="min 4401 1199"/>
              <a:gd name="G7" fmla="*/ G6 G5 1"/>
              <a:gd name="G8" fmla="*/ G7 1 34464"/>
              <a:gd name="G9" fmla="+- 4401 0 G8"/>
              <a:gd name="G10" fmla="+- 1199 0 G8"/>
              <a:gd name="G11" fmla="*/ G8 29289 1"/>
              <a:gd name="G12" fmla="*/ G11 1 34464"/>
              <a:gd name="G13" fmla="+- 4401 0 G12"/>
              <a:gd name="G14" fmla="+- 1199 0 G12"/>
              <a:gd name="G15" fmla="*/ 4401 1 2"/>
              <a:gd name="G16" fmla="*/ 1199 1 2"/>
              <a:gd name="G17" fmla="+- 1199 0 0"/>
              <a:gd name="G18" fmla="+- 4401 0 0"/>
              <a:gd name="G19" fmla="+- 180 0 0"/>
              <a:gd name="G20" fmla="+- 90 0 0"/>
              <a:gd name="G21" fmla="+- 270 0 0"/>
              <a:gd name="G22" fmla="+- 90 0 0"/>
              <a:gd name="G23" fmla="*/ 1 0 0"/>
              <a:gd name="G24" fmla="+- 90 0 0"/>
              <a:gd name="G25" fmla="+- 90 0 0"/>
              <a:gd name="G26" fmla="+- 90 0 0"/>
              <a:gd name="T0" fmla="*/ G12 w 4401"/>
              <a:gd name="T1" fmla="*/ G12 h 1199"/>
              <a:gd name="T2" fmla="*/ G13 w 4401"/>
              <a:gd name="T3" fmla="*/ G14 h 1199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T0" t="T1" r="T2" b="T3"/>
            <a:pathLst>
              <a:path w="4401" h="1199">
                <a:moveTo>
                  <a:pt x="0" y="1239"/>
                </a:moveTo>
                <a:lnTo>
                  <a:pt x="1239" y="1239"/>
                </a:lnTo>
                <a:lnTo>
                  <a:pt x="180" y="90"/>
                </a:lnTo>
                <a:lnTo>
                  <a:pt x="3162" y="0"/>
                </a:lnTo>
                <a:lnTo>
                  <a:pt x="1239" y="1239"/>
                </a:lnTo>
                <a:lnTo>
                  <a:pt x="270" y="90"/>
                </a:lnTo>
                <a:lnTo>
                  <a:pt x="4401" y="-40"/>
                </a:lnTo>
                <a:lnTo>
                  <a:pt x="1239" y="1239"/>
                </a:lnTo>
                <a:close/>
              </a:path>
            </a:pathLst>
          </a:custGeom>
          <a:solidFill>
            <a:srgbClr val="BBE0E3"/>
          </a:solidFill>
          <a:ln w="9360" cap="flat">
            <a:solidFill>
              <a:srgbClr val="000000"/>
            </a:solidFill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ctr" hangingPunct="1">
              <a:lnSpc>
                <a:spcPct val="100000"/>
              </a:lnSpc>
              <a:tabLst>
                <a:tab pos="449263" algn="l"/>
                <a:tab pos="898525" algn="l"/>
                <a:tab pos="1347788" algn="l"/>
              </a:tabLst>
            </a:pPr>
            <a:r>
              <a:rPr lang="pt-BR" b="1">
                <a:solidFill>
                  <a:srgbClr val="000000"/>
                </a:solidFill>
              </a:rPr>
              <a:t>2014</a:t>
            </a:r>
          </a:p>
        </p:txBody>
      </p:sp>
      <p:sp>
        <p:nvSpPr>
          <p:cNvPr id="5124" name="AutoShape 4"/>
          <p:cNvSpPr>
            <a:spLocks noChangeArrowheads="1"/>
          </p:cNvSpPr>
          <p:nvPr/>
        </p:nvSpPr>
        <p:spPr bwMode="auto">
          <a:xfrm>
            <a:off x="6372225" y="4292600"/>
            <a:ext cx="2232025" cy="1152525"/>
          </a:xfrm>
          <a:custGeom>
            <a:avLst/>
            <a:gdLst>
              <a:gd name="G0" fmla="*/ 1 0 0"/>
              <a:gd name="G1" fmla="+- G0 0 16667"/>
              <a:gd name="G2" fmla="*/ 1 0 0"/>
              <a:gd name="G3" fmla="+- 50000 0 16667"/>
              <a:gd name="G4" fmla="?: G3 16667 50000"/>
              <a:gd name="G5" fmla="?: G1 G2 G3"/>
              <a:gd name="G6" fmla="min 6200 3201"/>
              <a:gd name="G7" fmla="*/ G6 G5 1"/>
              <a:gd name="G8" fmla="*/ G7 1 34464"/>
              <a:gd name="G9" fmla="+- 6200 0 G8"/>
              <a:gd name="G10" fmla="+- 3201 0 G8"/>
              <a:gd name="G11" fmla="*/ G8 29289 1"/>
              <a:gd name="G12" fmla="*/ G11 1 34464"/>
              <a:gd name="G13" fmla="+- 6200 0 G12"/>
              <a:gd name="G14" fmla="+- 3201 0 G12"/>
              <a:gd name="G15" fmla="*/ 6200 1 2"/>
              <a:gd name="G16" fmla="*/ 3201 1 2"/>
              <a:gd name="G17" fmla="+- 3201 0 0"/>
              <a:gd name="G18" fmla="+- 6200 0 0"/>
              <a:gd name="G19" fmla="+- 180 0 0"/>
              <a:gd name="G20" fmla="+- 90 0 0"/>
              <a:gd name="G21" fmla="+- 270 0 0"/>
              <a:gd name="G22" fmla="+- 90 0 0"/>
              <a:gd name="G23" fmla="*/ 1 0 0"/>
              <a:gd name="G24" fmla="+- 90 0 0"/>
              <a:gd name="G25" fmla="+- 90 0 0"/>
              <a:gd name="G26" fmla="+- 90 0 0"/>
              <a:gd name="T0" fmla="*/ G12 w 6200"/>
              <a:gd name="T1" fmla="*/ G12 h 3201"/>
              <a:gd name="T2" fmla="*/ G13 w 6200"/>
              <a:gd name="T3" fmla="*/ G14 h 3201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T0" t="T1" r="T2" b="T3"/>
            <a:pathLst>
              <a:path w="6200" h="3201">
                <a:moveTo>
                  <a:pt x="0" y="3096"/>
                </a:moveTo>
                <a:lnTo>
                  <a:pt x="3096" y="3096"/>
                </a:lnTo>
                <a:lnTo>
                  <a:pt x="180" y="90"/>
                </a:lnTo>
                <a:lnTo>
                  <a:pt x="3104" y="0"/>
                </a:lnTo>
                <a:lnTo>
                  <a:pt x="3096" y="3096"/>
                </a:lnTo>
                <a:lnTo>
                  <a:pt x="270" y="90"/>
                </a:lnTo>
                <a:lnTo>
                  <a:pt x="6200" y="105"/>
                </a:lnTo>
                <a:lnTo>
                  <a:pt x="3096" y="3096"/>
                </a:lnTo>
                <a:close/>
              </a:path>
            </a:pathLst>
          </a:custGeom>
          <a:solidFill>
            <a:srgbClr val="D9D9D9"/>
          </a:solidFill>
          <a:ln w="9360" cap="flat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ctr" hangingPunct="1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</a:tabLst>
            </a:pPr>
            <a:r>
              <a:rPr lang="pt-BR" b="1" dirty="0">
                <a:solidFill>
                  <a:srgbClr val="000000"/>
                </a:solidFill>
              </a:rPr>
              <a:t>Plano de Desenvolvimento Anual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53525" cy="6858000"/>
          </a:xfrm>
          <a:prstGeom prst="rect">
            <a:avLst/>
          </a:prstGeom>
          <a:noFill/>
          <a:ln w="9360" cap="flat">
            <a:noFill/>
            <a:miter lim="800000"/>
            <a:headEnd/>
            <a:tailEnd/>
          </a:ln>
          <a:effectLst/>
        </p:spPr>
      </p:pic>
      <p:sp>
        <p:nvSpPr>
          <p:cNvPr id="14338" name="AutoShape 2"/>
          <p:cNvSpPr>
            <a:spLocks noChangeArrowheads="1"/>
          </p:cNvSpPr>
          <p:nvPr/>
        </p:nvSpPr>
        <p:spPr bwMode="auto">
          <a:xfrm>
            <a:off x="1214438" y="1884363"/>
            <a:ext cx="7429500" cy="4479925"/>
          </a:xfrm>
          <a:custGeom>
            <a:avLst/>
            <a:gdLst>
              <a:gd name="G0" fmla="*/ 20638 1 2"/>
              <a:gd name="G1" fmla="*/ 12444 1 2"/>
              <a:gd name="G2" fmla="+- 12444 0 0"/>
              <a:gd name="G3" fmla="+- 20638 0 0"/>
              <a:gd name="T0" fmla="*/ 0 w 20638"/>
              <a:gd name="T1" fmla="*/ 0 h 12444"/>
              <a:gd name="T2" fmla="*/ G3 w 20638"/>
              <a:gd name="T3" fmla="*/ G2 h 12444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T0" t="T1" r="T2" b="T3"/>
            <a:pathLst>
              <a:path w="20638" h="12444">
                <a:moveTo>
                  <a:pt x="0" y="0"/>
                </a:moveTo>
                <a:lnTo>
                  <a:pt x="20638" y="0"/>
                </a:lnTo>
                <a:lnTo>
                  <a:pt x="20638" y="12444"/>
                </a:lnTo>
                <a:lnTo>
                  <a:pt x="0" y="12444"/>
                </a:lnTo>
                <a:close/>
              </a:path>
            </a:pathLst>
          </a:custGeom>
          <a:noFill/>
          <a:ln w="9360" cap="flat">
            <a:noFill/>
            <a:miter lim="800000"/>
            <a:headEnd/>
            <a:tailEnd/>
          </a:ln>
          <a:effectLst/>
        </p:spPr>
        <p:txBody>
          <a:bodyPr lIns="90000" tIns="45000" rIns="90000" bIns="45000">
            <a:spAutoFit/>
          </a:bodyPr>
          <a:lstStyle/>
          <a:p>
            <a:pPr marL="342900" indent="-341313" algn="just" hangingPunct="1">
              <a:lnSpc>
                <a:spcPct val="100000"/>
              </a:lnSpc>
              <a:tabLst>
                <a:tab pos="34290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</a:pPr>
            <a:endParaRPr lang="pt-BR">
              <a:solidFill>
                <a:srgbClr val="000000"/>
              </a:solidFill>
              <a:latin typeface="Calibri" pitchFamily="32" charset="0"/>
            </a:endParaRPr>
          </a:p>
          <a:p>
            <a:pPr marL="342900" indent="-341313" algn="just" hangingPunct="1">
              <a:lnSpc>
                <a:spcPct val="100000"/>
              </a:lnSpc>
              <a:tabLst>
                <a:tab pos="34290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</a:pPr>
            <a:endParaRPr lang="pt-BR">
              <a:solidFill>
                <a:srgbClr val="000000"/>
              </a:solidFill>
              <a:latin typeface="Calibri" pitchFamily="32" charset="0"/>
            </a:endParaRPr>
          </a:p>
          <a:p>
            <a:pPr marL="342900" indent="-341313" algn="just" hangingPunct="1">
              <a:lnSpc>
                <a:spcPct val="100000"/>
              </a:lnSpc>
              <a:tabLst>
                <a:tab pos="34290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</a:pPr>
            <a:endParaRPr lang="pt-BR">
              <a:solidFill>
                <a:srgbClr val="000000"/>
              </a:solidFill>
              <a:latin typeface="Calibri" pitchFamily="32" charset="0"/>
            </a:endParaRPr>
          </a:p>
          <a:p>
            <a:pPr marL="342900" indent="-341313" algn="just" hangingPunct="1">
              <a:lnSpc>
                <a:spcPct val="100000"/>
              </a:lnSpc>
              <a:tabLst>
                <a:tab pos="34290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</a:pPr>
            <a:endParaRPr lang="pt-BR">
              <a:solidFill>
                <a:srgbClr val="000000"/>
              </a:solidFill>
              <a:latin typeface="Calibri" pitchFamily="32" charset="0"/>
            </a:endParaRPr>
          </a:p>
          <a:p>
            <a:pPr marL="342900" indent="-341313" algn="just" hangingPunct="1">
              <a:lnSpc>
                <a:spcPct val="100000"/>
              </a:lnSpc>
              <a:tabLst>
                <a:tab pos="34290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</a:pPr>
            <a:endParaRPr lang="pt-BR">
              <a:solidFill>
                <a:srgbClr val="000000"/>
              </a:solidFill>
              <a:latin typeface="Calibri" pitchFamily="32" charset="0"/>
            </a:endParaRPr>
          </a:p>
          <a:p>
            <a:pPr marL="342900" indent="-341313" algn="just" hangingPunct="1">
              <a:lnSpc>
                <a:spcPct val="100000"/>
              </a:lnSpc>
              <a:tabLst>
                <a:tab pos="34290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</a:pPr>
            <a:endParaRPr lang="pt-BR">
              <a:solidFill>
                <a:srgbClr val="000000"/>
              </a:solidFill>
              <a:latin typeface="Calibri" pitchFamily="32" charset="0"/>
            </a:endParaRPr>
          </a:p>
          <a:p>
            <a:pPr marL="342900" indent="-341313" algn="just" hangingPunct="1">
              <a:lnSpc>
                <a:spcPct val="100000"/>
              </a:lnSpc>
              <a:tabLst>
                <a:tab pos="34290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</a:pPr>
            <a:endParaRPr lang="pt-BR">
              <a:solidFill>
                <a:srgbClr val="000000"/>
              </a:solidFill>
              <a:latin typeface="Calibri" pitchFamily="32" charset="0"/>
            </a:endParaRPr>
          </a:p>
          <a:p>
            <a:pPr marL="342900" indent="-341313" algn="just" hangingPunct="1">
              <a:lnSpc>
                <a:spcPct val="100000"/>
              </a:lnSpc>
              <a:tabLst>
                <a:tab pos="34290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</a:pPr>
            <a:endParaRPr lang="pt-BR">
              <a:solidFill>
                <a:srgbClr val="000000"/>
              </a:solidFill>
              <a:latin typeface="Calibri" pitchFamily="32" charset="0"/>
            </a:endParaRPr>
          </a:p>
          <a:p>
            <a:pPr marL="342900" indent="-341313" algn="just" hangingPunct="1">
              <a:lnSpc>
                <a:spcPct val="100000"/>
              </a:lnSpc>
              <a:tabLst>
                <a:tab pos="34290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</a:pPr>
            <a:endParaRPr lang="pt-BR">
              <a:solidFill>
                <a:srgbClr val="000000"/>
              </a:solidFill>
              <a:latin typeface="Calibri" pitchFamily="32" charset="0"/>
            </a:endParaRPr>
          </a:p>
          <a:p>
            <a:pPr marL="342900" indent="-341313" algn="just" hangingPunct="1">
              <a:lnSpc>
                <a:spcPct val="100000"/>
              </a:lnSpc>
              <a:tabLst>
                <a:tab pos="34290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</a:pPr>
            <a:endParaRPr lang="pt-BR">
              <a:solidFill>
                <a:srgbClr val="000000"/>
              </a:solidFill>
              <a:latin typeface="Calibri" pitchFamily="32" charset="0"/>
            </a:endParaRPr>
          </a:p>
          <a:p>
            <a:pPr marL="342900" indent="-341313" algn="just" hangingPunct="1">
              <a:lnSpc>
                <a:spcPct val="100000"/>
              </a:lnSpc>
              <a:tabLst>
                <a:tab pos="34290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</a:pPr>
            <a:endParaRPr lang="pt-BR">
              <a:solidFill>
                <a:srgbClr val="000000"/>
              </a:solidFill>
              <a:latin typeface="Calibri" pitchFamily="32" charset="0"/>
            </a:endParaRPr>
          </a:p>
          <a:p>
            <a:pPr marL="342900" indent="-341313" algn="just" hangingPunct="1">
              <a:lnSpc>
                <a:spcPct val="100000"/>
              </a:lnSpc>
              <a:tabLst>
                <a:tab pos="34290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</a:pPr>
            <a:endParaRPr lang="pt-BR">
              <a:solidFill>
                <a:srgbClr val="000000"/>
              </a:solidFill>
              <a:latin typeface="Calibri" pitchFamily="32" charset="0"/>
            </a:endParaRPr>
          </a:p>
          <a:p>
            <a:pPr marL="342900" indent="-341313" algn="just" hangingPunct="1">
              <a:lnSpc>
                <a:spcPct val="100000"/>
              </a:lnSpc>
              <a:tabLst>
                <a:tab pos="34290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</a:pPr>
            <a:endParaRPr lang="pt-BR">
              <a:solidFill>
                <a:srgbClr val="000000"/>
              </a:solidFill>
              <a:latin typeface="Calibri" pitchFamily="32" charset="0"/>
            </a:endParaRPr>
          </a:p>
          <a:p>
            <a:pPr marL="342900" indent="-341313" algn="just" hangingPunct="1">
              <a:lnSpc>
                <a:spcPct val="100000"/>
              </a:lnSpc>
              <a:tabLst>
                <a:tab pos="34290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</a:pPr>
            <a:endParaRPr lang="pt-BR">
              <a:solidFill>
                <a:srgbClr val="000000"/>
              </a:solidFill>
              <a:latin typeface="Calibri" pitchFamily="32" charset="0"/>
            </a:endParaRPr>
          </a:p>
          <a:p>
            <a:pPr marL="342900" indent="-341313" algn="just" hangingPunct="1">
              <a:lnSpc>
                <a:spcPct val="100000"/>
              </a:lnSpc>
              <a:tabLst>
                <a:tab pos="34290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</a:pPr>
            <a:endParaRPr lang="pt-BR">
              <a:solidFill>
                <a:srgbClr val="000000"/>
              </a:solidFill>
              <a:latin typeface="Calibri" pitchFamily="32" charset="0"/>
            </a:endParaRPr>
          </a:p>
          <a:p>
            <a:pPr algn="just" hangingPunct="1">
              <a:lnSpc>
                <a:spcPct val="100000"/>
              </a:lnSpc>
              <a:tabLst>
                <a:tab pos="34290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</a:pPr>
            <a:endParaRPr lang="pt-BR">
              <a:solidFill>
                <a:srgbClr val="000000"/>
              </a:solidFill>
              <a:latin typeface="Calibri" pitchFamily="32" charset="0"/>
            </a:endParaRPr>
          </a:p>
        </p:txBody>
      </p:sp>
      <p:sp>
        <p:nvSpPr>
          <p:cNvPr id="14339" name="AutoShape 3"/>
          <p:cNvSpPr>
            <a:spLocks noChangeArrowheads="1"/>
          </p:cNvSpPr>
          <p:nvPr/>
        </p:nvSpPr>
        <p:spPr bwMode="auto">
          <a:xfrm>
            <a:off x="1403350" y="1989138"/>
            <a:ext cx="7129463" cy="4763005"/>
          </a:xfrm>
          <a:custGeom>
            <a:avLst/>
            <a:gdLst>
              <a:gd name="G0" fmla="*/ 19804 1 2"/>
              <a:gd name="G1" fmla="*/ 10158 1 2"/>
              <a:gd name="G2" fmla="+- 10158 0 0"/>
              <a:gd name="G3" fmla="+- 19804 0 0"/>
              <a:gd name="T0" fmla="*/ 0 w 19804"/>
              <a:gd name="T1" fmla="*/ 0 h 13204"/>
              <a:gd name="T2" fmla="*/ G3 w 19804"/>
              <a:gd name="T3" fmla="*/ G2 h 13204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T0" t="T1" r="T2" b="T3"/>
            <a:pathLst>
              <a:path w="19804" h="13204">
                <a:moveTo>
                  <a:pt x="0" y="0"/>
                </a:moveTo>
                <a:lnTo>
                  <a:pt x="19804" y="0"/>
                </a:lnTo>
                <a:lnTo>
                  <a:pt x="19804" y="10158"/>
                </a:lnTo>
                <a:lnTo>
                  <a:pt x="0" y="10158"/>
                </a:lnTo>
                <a:close/>
              </a:path>
            </a:pathLst>
          </a:custGeom>
          <a:noFill/>
          <a:ln w="9360" cap="flat">
            <a:noFill/>
            <a:miter lim="800000"/>
            <a:headEnd/>
            <a:tailEnd/>
          </a:ln>
          <a:effectLst/>
        </p:spPr>
        <p:txBody>
          <a:bodyPr lIns="90000" tIns="45000" rIns="90000" bIns="45000">
            <a:spAutoFit/>
          </a:bodyPr>
          <a:lstStyle/>
          <a:p>
            <a:pPr marL="457200" lvl="1" indent="-215900" algn="just" hangingPunct="1">
              <a:lnSpc>
                <a:spcPct val="100000"/>
              </a:lnSpc>
              <a:buFont typeface="Wingdings" charset="2"/>
              <a:buChar char="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</a:tabLst>
            </a:pPr>
            <a:r>
              <a:rPr lang="pt-BR" dirty="0">
                <a:solidFill>
                  <a:srgbClr val="000000"/>
                </a:solidFill>
                <a:latin typeface="Calibri" pitchFamily="32" charset="0"/>
              </a:rPr>
              <a:t>Criar manual de recomendações técnicas dos projetos arquitetônicos futuros: rurais e internos</a:t>
            </a:r>
          </a:p>
          <a:p>
            <a:pPr marL="457200" lvl="1" indent="-215900" algn="just" hangingPunct="1">
              <a:lnSpc>
                <a:spcPct val="100000"/>
              </a:lnSpc>
              <a:buFont typeface="Wingdings" charset="2"/>
              <a:buChar char="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</a:tabLst>
            </a:pPr>
            <a:r>
              <a:rPr lang="pt-BR" dirty="0">
                <a:latin typeface="Calibri" pitchFamily="32" charset="0"/>
              </a:rPr>
              <a:t>Parcerias internacionais com o peru</a:t>
            </a:r>
          </a:p>
          <a:p>
            <a:pPr marL="457200" lvl="1" indent="-215900" algn="just" hangingPunct="1">
              <a:lnSpc>
                <a:spcPct val="100000"/>
              </a:lnSpc>
              <a:buFont typeface="Wingdings" charset="2"/>
              <a:buChar char="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</a:tabLst>
            </a:pPr>
            <a:r>
              <a:rPr lang="pt-BR" dirty="0">
                <a:latin typeface="Calibri" pitchFamily="32" charset="0"/>
              </a:rPr>
              <a:t>Realização das semanas dos cursos que é oferecido no campus (</a:t>
            </a:r>
            <a:r>
              <a:rPr lang="pt-BR" dirty="0" err="1">
                <a:latin typeface="Calibri" pitchFamily="32" charset="0"/>
              </a:rPr>
              <a:t>adm</a:t>
            </a:r>
            <a:r>
              <a:rPr lang="pt-BR" dirty="0">
                <a:latin typeface="Calibri" pitchFamily="32" charset="0"/>
              </a:rPr>
              <a:t>, MA, INFO, AGRO e RP)</a:t>
            </a:r>
          </a:p>
          <a:p>
            <a:pPr marL="457200" lvl="1" indent="-215900" algn="just" hangingPunct="1">
              <a:lnSpc>
                <a:spcPct val="100000"/>
              </a:lnSpc>
              <a:buFont typeface="Wingdings" charset="2"/>
              <a:buChar char="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</a:tabLst>
            </a:pPr>
            <a:r>
              <a:rPr lang="pt-BR" dirty="0" smtClean="0">
                <a:latin typeface="Calibri" pitchFamily="32" charset="0"/>
              </a:rPr>
              <a:t>conclusão </a:t>
            </a:r>
            <a:r>
              <a:rPr lang="pt-BR" dirty="0">
                <a:latin typeface="Calibri" pitchFamily="32" charset="0"/>
              </a:rPr>
              <a:t>das unidades educativas de produção</a:t>
            </a:r>
          </a:p>
          <a:p>
            <a:pPr marL="457200" lvl="1" indent="-215900" algn="just" hangingPunct="1">
              <a:lnSpc>
                <a:spcPct val="100000"/>
              </a:lnSpc>
              <a:buFont typeface="Wingdings" charset="2"/>
              <a:buChar char="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</a:tabLst>
            </a:pPr>
            <a:r>
              <a:rPr lang="pt-BR" dirty="0">
                <a:latin typeface="Calibri" pitchFamily="32" charset="0"/>
              </a:rPr>
              <a:t>Acompanhamento do cumprimento dos </a:t>
            </a:r>
            <a:r>
              <a:rPr lang="pt-BR" dirty="0" smtClean="0">
                <a:latin typeface="Calibri" pitchFamily="32" charset="0"/>
              </a:rPr>
              <a:t>horários </a:t>
            </a:r>
            <a:r>
              <a:rPr lang="pt-BR" dirty="0">
                <a:latin typeface="Calibri" pitchFamily="32" charset="0"/>
              </a:rPr>
              <a:t>de atendimento ao aluno</a:t>
            </a:r>
          </a:p>
          <a:p>
            <a:pPr marL="457200" lvl="1" indent="-215900" algn="just" hangingPunct="1">
              <a:lnSpc>
                <a:spcPct val="100000"/>
              </a:lnSpc>
              <a:buFont typeface="Wingdings" charset="2"/>
              <a:buChar char="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</a:tabLst>
            </a:pPr>
            <a:r>
              <a:rPr lang="pt-BR" dirty="0">
                <a:latin typeface="Calibri" pitchFamily="32" charset="0"/>
              </a:rPr>
              <a:t>Implementação de encontro cultural mensal realizado pelos alunos</a:t>
            </a:r>
          </a:p>
          <a:p>
            <a:pPr marL="457200" lvl="1" indent="-215900" algn="just" hangingPunct="1">
              <a:lnSpc>
                <a:spcPct val="100000"/>
              </a:lnSpc>
              <a:buFont typeface="Wingdings" charset="2"/>
              <a:buChar char="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</a:tabLst>
            </a:pPr>
            <a:r>
              <a:rPr lang="pt-BR" dirty="0">
                <a:latin typeface="Calibri" pitchFamily="32" charset="0"/>
              </a:rPr>
              <a:t>Implementação do ginásio</a:t>
            </a:r>
          </a:p>
          <a:p>
            <a:pPr marL="457200" lvl="1" indent="-215900" algn="just" hangingPunct="1">
              <a:lnSpc>
                <a:spcPct val="100000"/>
              </a:lnSpc>
              <a:buFont typeface="Wingdings" charset="2"/>
              <a:buChar char="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</a:tabLst>
            </a:pPr>
            <a:r>
              <a:rPr lang="pt-BR" dirty="0">
                <a:latin typeface="Calibri" pitchFamily="32" charset="0"/>
              </a:rPr>
              <a:t>Acompanhamento de egressos</a:t>
            </a:r>
          </a:p>
          <a:p>
            <a:pPr marL="457200" algn="just" hangingPunct="1">
              <a:lnSpc>
                <a:spcPct val="100000"/>
              </a:lnSpc>
              <a:buClrTx/>
              <a:buSz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</a:tabLst>
            </a:pPr>
            <a:endParaRPr lang="pt-BR" dirty="0">
              <a:solidFill>
                <a:srgbClr val="000000"/>
              </a:solidFill>
              <a:latin typeface="Calibri" pitchFamily="32" charset="0"/>
            </a:endParaRPr>
          </a:p>
          <a:p>
            <a:pPr algn="just" hangingPunct="1">
              <a:lnSpc>
                <a:spcPct val="100000"/>
              </a:lnSpc>
              <a:buClrTx/>
              <a:buSz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</a:tabLst>
            </a:pPr>
            <a:endParaRPr lang="pt-BR" dirty="0">
              <a:solidFill>
                <a:srgbClr val="000000"/>
              </a:solidFill>
              <a:latin typeface="Calibri" pitchFamily="32" charset="0"/>
            </a:endParaRPr>
          </a:p>
        </p:txBody>
      </p:sp>
      <p:sp>
        <p:nvSpPr>
          <p:cNvPr id="14340" name="AutoShape 4"/>
          <p:cNvSpPr>
            <a:spLocks noChangeArrowheads="1"/>
          </p:cNvSpPr>
          <p:nvPr/>
        </p:nvSpPr>
        <p:spPr bwMode="auto">
          <a:xfrm>
            <a:off x="179388" y="260350"/>
            <a:ext cx="1035050" cy="576263"/>
          </a:xfrm>
          <a:custGeom>
            <a:avLst/>
            <a:gdLst>
              <a:gd name="G0" fmla="*/ 1 0 0"/>
              <a:gd name="G1" fmla="+- G0 0 14400"/>
              <a:gd name="G2" fmla="*/ 1 0 0"/>
              <a:gd name="G3" fmla="+- 50000 0 14400"/>
              <a:gd name="G4" fmla="?: G3 14400 50000"/>
              <a:gd name="G5" fmla="?: G1 G2 G3"/>
              <a:gd name="G6" fmla="min 2875 1601"/>
              <a:gd name="G7" fmla="*/ G6 G5 1"/>
              <a:gd name="G8" fmla="*/ G7 1 34464"/>
              <a:gd name="G9" fmla="+- 2875 0 G8"/>
              <a:gd name="G10" fmla="+- 1601 0 G8"/>
              <a:gd name="G11" fmla="*/ G8 29289 1"/>
              <a:gd name="G12" fmla="*/ G11 1 34464"/>
              <a:gd name="G13" fmla="+- 2875 0 G12"/>
              <a:gd name="G14" fmla="+- 1601 0 G12"/>
              <a:gd name="G15" fmla="*/ 2875 1 2"/>
              <a:gd name="G16" fmla="*/ 1601 1 2"/>
              <a:gd name="G17" fmla="+- 1601 0 0"/>
              <a:gd name="G18" fmla="+- 2875 0 0"/>
              <a:gd name="G19" fmla="+- 180 0 0"/>
              <a:gd name="G20" fmla="+- 90 0 0"/>
              <a:gd name="G21" fmla="+- 270 0 0"/>
              <a:gd name="G22" fmla="+- 90 0 0"/>
              <a:gd name="G23" fmla="*/ 1 0 0"/>
              <a:gd name="G24" fmla="+- 90 0 0"/>
              <a:gd name="G25" fmla="+- 90 0 0"/>
              <a:gd name="G26" fmla="+- 90 0 0"/>
              <a:gd name="T0" fmla="*/ G12 w 2875"/>
              <a:gd name="T1" fmla="*/ G12 h 1601"/>
              <a:gd name="T2" fmla="*/ G13 w 2875"/>
              <a:gd name="T3" fmla="*/ G14 h 1601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T0" t="T1" r="T2" b="T3"/>
            <a:pathLst>
              <a:path w="2875" h="1601">
                <a:moveTo>
                  <a:pt x="0" y="1654"/>
                </a:moveTo>
                <a:lnTo>
                  <a:pt x="1654" y="1654"/>
                </a:lnTo>
                <a:lnTo>
                  <a:pt x="180" y="90"/>
                </a:lnTo>
                <a:lnTo>
                  <a:pt x="1221" y="0"/>
                </a:lnTo>
                <a:lnTo>
                  <a:pt x="1654" y="1654"/>
                </a:lnTo>
                <a:lnTo>
                  <a:pt x="270" y="90"/>
                </a:lnTo>
                <a:lnTo>
                  <a:pt x="2875" y="-53"/>
                </a:lnTo>
                <a:lnTo>
                  <a:pt x="1654" y="1654"/>
                </a:lnTo>
                <a:close/>
              </a:path>
            </a:pathLst>
          </a:custGeom>
          <a:solidFill>
            <a:srgbClr val="BBE0E3"/>
          </a:solidFill>
          <a:ln w="9360" cap="flat">
            <a:solidFill>
              <a:srgbClr val="000000"/>
            </a:solidFill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ctr" hangingPunct="1">
              <a:lnSpc>
                <a:spcPct val="100000"/>
              </a:lnSpc>
              <a:tabLst>
                <a:tab pos="449263" algn="l"/>
                <a:tab pos="898525" algn="l"/>
              </a:tabLst>
            </a:pPr>
            <a:r>
              <a:rPr lang="pt-BR" sz="1200" b="1">
                <a:solidFill>
                  <a:srgbClr val="000000"/>
                </a:solidFill>
              </a:rPr>
              <a:t>PDA 2014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360" cap="flat">
            <a:noFill/>
            <a:miter lim="800000"/>
            <a:headEnd/>
            <a:tailEnd/>
          </a:ln>
          <a:effectLst/>
        </p:spPr>
      </p:pic>
      <p:sp>
        <p:nvSpPr>
          <p:cNvPr id="15362" name="AutoShape 2"/>
          <p:cNvSpPr>
            <a:spLocks noChangeArrowheads="1"/>
          </p:cNvSpPr>
          <p:nvPr/>
        </p:nvSpPr>
        <p:spPr bwMode="auto">
          <a:xfrm>
            <a:off x="1258888" y="1989138"/>
            <a:ext cx="7345362" cy="1752872"/>
          </a:xfrm>
          <a:custGeom>
            <a:avLst/>
            <a:gdLst>
              <a:gd name="G0" fmla="*/ 20404 1 2"/>
              <a:gd name="G1" fmla="*/ 4822 1 2"/>
              <a:gd name="G2" fmla="+- 4822 0 0"/>
              <a:gd name="G3" fmla="+- 20404 0 0"/>
              <a:gd name="T0" fmla="*/ 0 w 20404"/>
              <a:gd name="T1" fmla="*/ 0 h 1776"/>
              <a:gd name="T2" fmla="*/ G3 w 20404"/>
              <a:gd name="T3" fmla="*/ G2 h 1776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T0" t="T1" r="T2" b="T3"/>
            <a:pathLst>
              <a:path w="20404" h="1776">
                <a:moveTo>
                  <a:pt x="0" y="0"/>
                </a:moveTo>
                <a:lnTo>
                  <a:pt x="20404" y="0"/>
                </a:lnTo>
                <a:lnTo>
                  <a:pt x="20404" y="4822"/>
                </a:lnTo>
                <a:lnTo>
                  <a:pt x="0" y="4822"/>
                </a:lnTo>
                <a:close/>
              </a:path>
            </a:pathLst>
          </a:custGeom>
          <a:solidFill>
            <a:srgbClr val="FFFFFF"/>
          </a:solidFill>
          <a:ln w="9360" cap="flat">
            <a:noFill/>
            <a:miter lim="800000"/>
            <a:headEnd/>
            <a:tailEnd/>
          </a:ln>
          <a:effectLst>
            <a:outerShdw dist="50760" dir="5400000" algn="ctr" rotWithShape="0">
              <a:srgbClr val="FFFFFF"/>
            </a:outerShdw>
          </a:effectLst>
        </p:spPr>
        <p:txBody>
          <a:bodyPr lIns="90000" tIns="45000" rIns="90000" bIns="45000">
            <a:spAutoFit/>
          </a:bodyPr>
          <a:lstStyle/>
          <a:p>
            <a:pPr marL="457200" lvl="1" indent="-215900" algn="just" hangingPunct="1">
              <a:lnSpc>
                <a:spcPct val="100000"/>
              </a:lnSpc>
              <a:buFont typeface="Wingdings" charset="2"/>
              <a:buChar char="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</a:pPr>
            <a:r>
              <a:rPr lang="pt-BR" dirty="0">
                <a:latin typeface="Calibri" pitchFamily="32" charset="0"/>
              </a:rPr>
              <a:t>Clima organizacional propício para o trabalho em grupo;</a:t>
            </a:r>
          </a:p>
          <a:p>
            <a:pPr marL="457200" lvl="1" indent="-215900" algn="just" hangingPunct="1">
              <a:lnSpc>
                <a:spcPct val="100000"/>
              </a:lnSpc>
              <a:buFont typeface="Wingdings" charset="2"/>
              <a:buChar char="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</a:pPr>
            <a:r>
              <a:rPr lang="pt-BR" dirty="0">
                <a:latin typeface="Calibri" pitchFamily="32" charset="0"/>
              </a:rPr>
              <a:t>Qualificação dos servidores;</a:t>
            </a:r>
          </a:p>
          <a:p>
            <a:pPr marL="457200" lvl="1" indent="-215900" algn="just" hangingPunct="1">
              <a:lnSpc>
                <a:spcPct val="100000"/>
              </a:lnSpc>
              <a:buFont typeface="Wingdings" charset="2"/>
              <a:buChar char="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</a:pPr>
            <a:r>
              <a:rPr lang="pt-BR" dirty="0">
                <a:latin typeface="Calibri" pitchFamily="32" charset="0"/>
              </a:rPr>
              <a:t>Abrangência de parcerias e convênios;</a:t>
            </a:r>
          </a:p>
          <a:p>
            <a:pPr marL="457200" lvl="1" indent="-215900" algn="just" hangingPunct="1">
              <a:lnSpc>
                <a:spcPct val="100000"/>
              </a:lnSpc>
              <a:buFont typeface="Wingdings" charset="2"/>
              <a:buChar char="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</a:pPr>
            <a:r>
              <a:rPr lang="pt-BR" dirty="0">
                <a:latin typeface="Calibri" pitchFamily="32" charset="0"/>
              </a:rPr>
              <a:t>Bom relacionamento com a Reitoria e Pró-Reitorias;</a:t>
            </a:r>
          </a:p>
          <a:p>
            <a:pPr marL="457200" lvl="1" indent="-215900" algn="just" hangingPunct="1">
              <a:lnSpc>
                <a:spcPct val="100000"/>
              </a:lnSpc>
              <a:buFont typeface="Wingdings" charset="2"/>
              <a:buChar char="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</a:pPr>
            <a:r>
              <a:rPr lang="pt-BR" dirty="0">
                <a:latin typeface="Calibri" pitchFamily="32" charset="0"/>
              </a:rPr>
              <a:t>Gestão participativa</a:t>
            </a:r>
          </a:p>
          <a:p>
            <a:pPr marL="457200" lvl="1" indent="-215900" algn="just" hangingPunct="1">
              <a:lnSpc>
                <a:spcPct val="100000"/>
              </a:lnSpc>
              <a:buFont typeface="Wingdings" charset="2"/>
              <a:buChar char="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</a:pPr>
            <a:endParaRPr lang="pt-BR" dirty="0">
              <a:solidFill>
                <a:srgbClr val="000000"/>
              </a:solidFill>
              <a:latin typeface="Calibri" pitchFamily="32" charset="0"/>
            </a:endParaRPr>
          </a:p>
        </p:txBody>
      </p:sp>
      <p:sp>
        <p:nvSpPr>
          <p:cNvPr id="15363" name="AutoShape 3"/>
          <p:cNvSpPr>
            <a:spLocks noChangeArrowheads="1"/>
          </p:cNvSpPr>
          <p:nvPr/>
        </p:nvSpPr>
        <p:spPr bwMode="auto">
          <a:xfrm flipV="1">
            <a:off x="1258888" y="3549650"/>
            <a:ext cx="7345362" cy="912813"/>
          </a:xfrm>
          <a:custGeom>
            <a:avLst/>
            <a:gdLst>
              <a:gd name="G0" fmla="*/ 20404 1 2"/>
              <a:gd name="G1" fmla="*/ 2538 1 2"/>
              <a:gd name="G2" fmla="+- 2538 0 0"/>
              <a:gd name="G3" fmla="+- 20404 0 0"/>
              <a:gd name="T0" fmla="*/ 0 w 20404"/>
              <a:gd name="T1" fmla="*/ 0 h 2538"/>
              <a:gd name="T2" fmla="*/ G3 w 20404"/>
              <a:gd name="T3" fmla="*/ G2 h 2538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T0" t="T1" r="T2" b="T3"/>
            <a:pathLst>
              <a:path w="20404" h="2538">
                <a:moveTo>
                  <a:pt x="0" y="0"/>
                </a:moveTo>
                <a:lnTo>
                  <a:pt x="20404" y="0"/>
                </a:lnTo>
                <a:lnTo>
                  <a:pt x="20404" y="2538"/>
                </a:lnTo>
                <a:lnTo>
                  <a:pt x="0" y="2538"/>
                </a:lnTo>
                <a:close/>
              </a:path>
            </a:pathLst>
          </a:custGeom>
          <a:solidFill>
            <a:srgbClr val="FFFFFF"/>
          </a:solidFill>
          <a:ln w="9360" cap="flat">
            <a:noFill/>
            <a:miter lim="800000"/>
            <a:headEnd/>
            <a:tailEnd/>
          </a:ln>
          <a:effectLst>
            <a:outerShdw dist="50760" dir="5400000" algn="ctr" rotWithShape="0">
              <a:srgbClr val="FFFFFF"/>
            </a:outerShdw>
          </a:effectLst>
        </p:spPr>
        <p:txBody>
          <a:bodyPr lIns="90000" tIns="45000" rIns="90000" bIns="45000">
            <a:spAutoFit/>
          </a:bodyPr>
          <a:lstStyle/>
          <a:p>
            <a:pPr algn="just" hangingPunct="1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</a:pPr>
            <a:endParaRPr lang="pt-BR">
              <a:solidFill>
                <a:srgbClr val="808080"/>
              </a:solidFill>
              <a:latin typeface="Calibri" pitchFamily="32" charset="0"/>
            </a:endParaRPr>
          </a:p>
          <a:p>
            <a:pPr algn="just" hangingPunct="1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</a:pPr>
            <a:endParaRPr lang="pt-BR">
              <a:solidFill>
                <a:srgbClr val="808080"/>
              </a:solidFill>
              <a:latin typeface="Calibri" pitchFamily="32" charset="0"/>
            </a:endParaRPr>
          </a:p>
          <a:p>
            <a:pPr algn="just" hangingPunct="1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</a:pPr>
            <a:endParaRPr lang="pt-BR">
              <a:solidFill>
                <a:srgbClr val="808080"/>
              </a:solidFill>
              <a:latin typeface="Calibri" pitchFamily="32" charset="0"/>
            </a:endParaRPr>
          </a:p>
        </p:txBody>
      </p:sp>
      <p:sp>
        <p:nvSpPr>
          <p:cNvPr id="15364" name="AutoShape 4"/>
          <p:cNvSpPr>
            <a:spLocks noChangeArrowheads="1"/>
          </p:cNvSpPr>
          <p:nvPr/>
        </p:nvSpPr>
        <p:spPr bwMode="auto">
          <a:xfrm>
            <a:off x="179388" y="260350"/>
            <a:ext cx="1035050" cy="576263"/>
          </a:xfrm>
          <a:custGeom>
            <a:avLst/>
            <a:gdLst>
              <a:gd name="G0" fmla="*/ 1 0 0"/>
              <a:gd name="G1" fmla="+- G0 0 14400"/>
              <a:gd name="G2" fmla="*/ 1 0 0"/>
              <a:gd name="G3" fmla="+- 50000 0 14400"/>
              <a:gd name="G4" fmla="?: G3 14400 50000"/>
              <a:gd name="G5" fmla="?: G1 G2 G3"/>
              <a:gd name="G6" fmla="min 2875 1601"/>
              <a:gd name="G7" fmla="*/ G6 G5 1"/>
              <a:gd name="G8" fmla="*/ G7 1 34464"/>
              <a:gd name="G9" fmla="+- 2875 0 G8"/>
              <a:gd name="G10" fmla="+- 1601 0 G8"/>
              <a:gd name="G11" fmla="*/ G8 29289 1"/>
              <a:gd name="G12" fmla="*/ G11 1 34464"/>
              <a:gd name="G13" fmla="+- 2875 0 G12"/>
              <a:gd name="G14" fmla="+- 1601 0 G12"/>
              <a:gd name="G15" fmla="*/ 2875 1 2"/>
              <a:gd name="G16" fmla="*/ 1601 1 2"/>
              <a:gd name="G17" fmla="+- 1601 0 0"/>
              <a:gd name="G18" fmla="+- 2875 0 0"/>
              <a:gd name="G19" fmla="+- 180 0 0"/>
              <a:gd name="G20" fmla="+- 90 0 0"/>
              <a:gd name="G21" fmla="+- 270 0 0"/>
              <a:gd name="G22" fmla="+- 90 0 0"/>
              <a:gd name="G23" fmla="*/ 1 0 0"/>
              <a:gd name="G24" fmla="+- 90 0 0"/>
              <a:gd name="G25" fmla="+- 90 0 0"/>
              <a:gd name="G26" fmla="+- 90 0 0"/>
              <a:gd name="T0" fmla="*/ G12 w 2875"/>
              <a:gd name="T1" fmla="*/ G12 h 1601"/>
              <a:gd name="T2" fmla="*/ G13 w 2875"/>
              <a:gd name="T3" fmla="*/ G14 h 1601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T0" t="T1" r="T2" b="T3"/>
            <a:pathLst>
              <a:path w="2875" h="1601">
                <a:moveTo>
                  <a:pt x="0" y="1654"/>
                </a:moveTo>
                <a:lnTo>
                  <a:pt x="1654" y="1654"/>
                </a:lnTo>
                <a:lnTo>
                  <a:pt x="180" y="90"/>
                </a:lnTo>
                <a:lnTo>
                  <a:pt x="1221" y="0"/>
                </a:lnTo>
                <a:lnTo>
                  <a:pt x="1654" y="1654"/>
                </a:lnTo>
                <a:lnTo>
                  <a:pt x="270" y="90"/>
                </a:lnTo>
                <a:lnTo>
                  <a:pt x="2875" y="-53"/>
                </a:lnTo>
                <a:lnTo>
                  <a:pt x="1654" y="1654"/>
                </a:lnTo>
                <a:close/>
              </a:path>
            </a:pathLst>
          </a:custGeom>
          <a:solidFill>
            <a:srgbClr val="BBE0E3"/>
          </a:solidFill>
          <a:ln w="9360" cap="flat">
            <a:solidFill>
              <a:srgbClr val="000000"/>
            </a:solidFill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ctr" hangingPunct="1">
              <a:lnSpc>
                <a:spcPct val="100000"/>
              </a:lnSpc>
              <a:tabLst>
                <a:tab pos="449263" algn="l"/>
                <a:tab pos="898525" algn="l"/>
              </a:tabLst>
            </a:pPr>
            <a:r>
              <a:rPr lang="pt-BR" sz="1200" b="1">
                <a:solidFill>
                  <a:srgbClr val="000000"/>
                </a:solidFill>
              </a:rPr>
              <a:t>PDA 2014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360" cap="flat">
            <a:noFill/>
            <a:miter lim="800000"/>
            <a:headEnd/>
            <a:tailEnd/>
          </a:ln>
          <a:effectLst/>
        </p:spPr>
      </p:pic>
      <p:sp>
        <p:nvSpPr>
          <p:cNvPr id="16386" name="AutoShape 2"/>
          <p:cNvSpPr>
            <a:spLocks noChangeArrowheads="1"/>
          </p:cNvSpPr>
          <p:nvPr/>
        </p:nvSpPr>
        <p:spPr bwMode="auto">
          <a:xfrm>
            <a:off x="1258888" y="1989138"/>
            <a:ext cx="7345362" cy="1752872"/>
          </a:xfrm>
          <a:custGeom>
            <a:avLst/>
            <a:gdLst>
              <a:gd name="G0" fmla="*/ 20404 1 2"/>
              <a:gd name="G1" fmla="*/ 2538 1 2"/>
              <a:gd name="G2" fmla="+- 2538 0 0"/>
              <a:gd name="G3" fmla="+- 20404 0 0"/>
              <a:gd name="T0" fmla="*/ 0 w 20404"/>
              <a:gd name="T1" fmla="*/ 0 h 1776"/>
              <a:gd name="T2" fmla="*/ G3 w 20404"/>
              <a:gd name="T3" fmla="*/ G2 h 1776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T0" t="T1" r="T2" b="T3"/>
            <a:pathLst>
              <a:path w="20404" h="1776">
                <a:moveTo>
                  <a:pt x="0" y="0"/>
                </a:moveTo>
                <a:lnTo>
                  <a:pt x="20404" y="0"/>
                </a:lnTo>
                <a:lnTo>
                  <a:pt x="20404" y="2538"/>
                </a:lnTo>
                <a:lnTo>
                  <a:pt x="0" y="2538"/>
                </a:lnTo>
                <a:close/>
              </a:path>
            </a:pathLst>
          </a:custGeom>
          <a:solidFill>
            <a:srgbClr val="FFFFFF"/>
          </a:solidFill>
          <a:ln w="9360" cap="flat">
            <a:noFill/>
            <a:miter lim="800000"/>
            <a:headEnd/>
            <a:tailEnd/>
          </a:ln>
          <a:effectLst>
            <a:outerShdw dist="50760" dir="5400000" algn="ctr" rotWithShape="0">
              <a:srgbClr val="FFFFFF"/>
            </a:outerShdw>
          </a:effectLst>
        </p:spPr>
        <p:txBody>
          <a:bodyPr lIns="90000" tIns="45000" rIns="90000" bIns="45000">
            <a:spAutoFit/>
          </a:bodyPr>
          <a:lstStyle/>
          <a:p>
            <a:pPr algn="just" hangingPunct="1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</a:pPr>
            <a:endParaRPr lang="pt-BR" dirty="0" smtClean="0">
              <a:solidFill>
                <a:srgbClr val="808080"/>
              </a:solidFill>
              <a:latin typeface="Calibri" pitchFamily="32" charset="0"/>
            </a:endParaRPr>
          </a:p>
          <a:p>
            <a:pPr algn="just" hangingPunct="1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</a:pPr>
            <a:endParaRPr lang="pt-BR" dirty="0">
              <a:solidFill>
                <a:srgbClr val="808080"/>
              </a:solidFill>
              <a:latin typeface="Calibri" pitchFamily="32" charset="0"/>
            </a:endParaRPr>
          </a:p>
          <a:p>
            <a:pPr algn="just" hangingPunct="1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</a:pPr>
            <a:endParaRPr lang="pt-BR" dirty="0" smtClean="0">
              <a:solidFill>
                <a:srgbClr val="808080"/>
              </a:solidFill>
              <a:latin typeface="Calibri" pitchFamily="32" charset="0"/>
            </a:endParaRPr>
          </a:p>
          <a:p>
            <a:pPr algn="just" hangingPunct="1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</a:pPr>
            <a:r>
              <a:rPr lang="pt-BR" dirty="0" smtClean="0">
                <a:latin typeface="Calibri" pitchFamily="32" charset="0"/>
              </a:rPr>
              <a:t>V. PONTOS NEGATIVOS (DESVANTAGENS DA GESTÃO) </a:t>
            </a:r>
            <a:endParaRPr lang="pt-BR" dirty="0">
              <a:latin typeface="Calibri" pitchFamily="32" charset="0"/>
            </a:endParaRPr>
          </a:p>
          <a:p>
            <a:pPr algn="just" hangingPunct="1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</a:pPr>
            <a:endParaRPr lang="pt-BR" dirty="0">
              <a:solidFill>
                <a:srgbClr val="808080"/>
              </a:solidFill>
              <a:latin typeface="Calibri" pitchFamily="32" charset="0"/>
            </a:endParaRPr>
          </a:p>
          <a:p>
            <a:pPr algn="just" hangingPunct="1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</a:pPr>
            <a:endParaRPr lang="pt-BR" dirty="0">
              <a:solidFill>
                <a:srgbClr val="808080"/>
              </a:solidFill>
              <a:latin typeface="Calibri" pitchFamily="32" charset="0"/>
            </a:endParaRPr>
          </a:p>
        </p:txBody>
      </p:sp>
      <p:sp>
        <p:nvSpPr>
          <p:cNvPr id="16387" name="AutoShape 3"/>
          <p:cNvSpPr>
            <a:spLocks noChangeArrowheads="1"/>
          </p:cNvSpPr>
          <p:nvPr/>
        </p:nvSpPr>
        <p:spPr bwMode="auto">
          <a:xfrm>
            <a:off x="1258888" y="4181475"/>
            <a:ext cx="7345362" cy="2009775"/>
          </a:xfrm>
          <a:custGeom>
            <a:avLst/>
            <a:gdLst>
              <a:gd name="G0" fmla="*/ 20404 1 2"/>
              <a:gd name="G1" fmla="*/ 5584 1 2"/>
              <a:gd name="G2" fmla="+- 5584 0 0"/>
              <a:gd name="G3" fmla="+- 20404 0 0"/>
              <a:gd name="T0" fmla="*/ 0 w 20404"/>
              <a:gd name="T1" fmla="*/ 0 h 2538"/>
              <a:gd name="T2" fmla="*/ G3 w 20404"/>
              <a:gd name="T3" fmla="*/ G2 h 2538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T0" t="T1" r="T2" b="T3"/>
            <a:pathLst>
              <a:path w="20404" h="2538">
                <a:moveTo>
                  <a:pt x="0" y="0"/>
                </a:moveTo>
                <a:lnTo>
                  <a:pt x="20404" y="0"/>
                </a:lnTo>
                <a:lnTo>
                  <a:pt x="20404" y="5584"/>
                </a:lnTo>
                <a:lnTo>
                  <a:pt x="0" y="5584"/>
                </a:lnTo>
                <a:close/>
              </a:path>
            </a:pathLst>
          </a:custGeom>
          <a:solidFill>
            <a:srgbClr val="FFFFFF"/>
          </a:solidFill>
          <a:ln w="9360" cap="flat">
            <a:noFill/>
            <a:miter lim="800000"/>
            <a:headEnd/>
            <a:tailEnd/>
          </a:ln>
          <a:effectLst>
            <a:outerShdw dist="50760" dir="5400000" algn="ctr" rotWithShape="0">
              <a:srgbClr val="FFFFFF"/>
            </a:outerShdw>
          </a:effectLst>
        </p:spPr>
        <p:txBody>
          <a:bodyPr lIns="90000" tIns="45000" rIns="90000" bIns="45000">
            <a:spAutoFit/>
          </a:bodyPr>
          <a:lstStyle/>
          <a:p>
            <a:pPr marL="457200" lvl="1" indent="-215900" algn="just" hangingPunct="1">
              <a:lnSpc>
                <a:spcPct val="100000"/>
              </a:lnSpc>
              <a:buFont typeface="Wingdings" charset="2"/>
              <a:buChar char="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</a:pPr>
            <a:r>
              <a:rPr lang="pt-BR" dirty="0">
                <a:solidFill>
                  <a:srgbClr val="000000"/>
                </a:solidFill>
                <a:latin typeface="Calibri" pitchFamily="32" charset="0"/>
              </a:rPr>
              <a:t>Internet;</a:t>
            </a:r>
          </a:p>
          <a:p>
            <a:pPr marL="457200" lvl="1" indent="-215900" algn="just" hangingPunct="1">
              <a:lnSpc>
                <a:spcPct val="100000"/>
              </a:lnSpc>
              <a:buFont typeface="Wingdings" charset="2"/>
              <a:buChar char="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</a:pPr>
            <a:r>
              <a:rPr lang="pt-BR" dirty="0">
                <a:solidFill>
                  <a:srgbClr val="000000"/>
                </a:solidFill>
                <a:latin typeface="Calibri" pitchFamily="32" charset="0"/>
              </a:rPr>
              <a:t>Comunicação: Interna e externa (</a:t>
            </a:r>
            <a:r>
              <a:rPr lang="pt-BR" dirty="0" err="1">
                <a:solidFill>
                  <a:srgbClr val="000000"/>
                </a:solidFill>
                <a:latin typeface="Calibri" pitchFamily="32" charset="0"/>
              </a:rPr>
              <a:t>ausencia</a:t>
            </a:r>
            <a:r>
              <a:rPr lang="pt-BR" dirty="0">
                <a:solidFill>
                  <a:srgbClr val="000000"/>
                </a:solidFill>
                <a:latin typeface="Calibri" pitchFamily="32" charset="0"/>
              </a:rPr>
              <a:t> de um setor de comunicação social)</a:t>
            </a:r>
          </a:p>
          <a:p>
            <a:pPr marL="457200" lvl="1" indent="-215900" algn="just" hangingPunct="1">
              <a:lnSpc>
                <a:spcPct val="100000"/>
              </a:lnSpc>
              <a:buFont typeface="Wingdings" charset="2"/>
              <a:buChar char="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</a:pPr>
            <a:r>
              <a:rPr lang="pt-BR" dirty="0">
                <a:solidFill>
                  <a:srgbClr val="000000"/>
                </a:solidFill>
                <a:latin typeface="Calibri" pitchFamily="32" charset="0"/>
              </a:rPr>
              <a:t>Licitação e compras</a:t>
            </a:r>
          </a:p>
          <a:p>
            <a:pPr marL="457200" lvl="1" indent="-215900" algn="just" hangingPunct="1">
              <a:lnSpc>
                <a:spcPct val="100000"/>
              </a:lnSpc>
              <a:buFont typeface="Wingdings" charset="2"/>
              <a:buChar char="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</a:pPr>
            <a:r>
              <a:rPr lang="pt-BR" dirty="0">
                <a:solidFill>
                  <a:srgbClr val="000000"/>
                </a:solidFill>
                <a:latin typeface="Calibri" pitchFamily="32" charset="0"/>
              </a:rPr>
              <a:t>Setor de obras e engenharia</a:t>
            </a:r>
          </a:p>
          <a:p>
            <a:pPr algn="just" hangingPunct="1">
              <a:lnSpc>
                <a:spcPct val="100000"/>
              </a:lnSpc>
              <a:buClrTx/>
              <a:buSz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</a:pPr>
            <a:endParaRPr lang="pt-BR" dirty="0">
              <a:solidFill>
                <a:srgbClr val="808080"/>
              </a:solidFill>
              <a:latin typeface="Calibri" pitchFamily="32" charset="0"/>
            </a:endParaRPr>
          </a:p>
          <a:p>
            <a:pPr algn="just" hangingPunct="1">
              <a:lnSpc>
                <a:spcPct val="100000"/>
              </a:lnSpc>
              <a:buClrTx/>
              <a:buSz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</a:pPr>
            <a:endParaRPr lang="pt-BR" dirty="0">
              <a:solidFill>
                <a:srgbClr val="808080"/>
              </a:solidFill>
              <a:latin typeface="Calibri" pitchFamily="32" charset="0"/>
            </a:endParaRPr>
          </a:p>
        </p:txBody>
      </p:sp>
      <p:sp>
        <p:nvSpPr>
          <p:cNvPr id="16388" name="AutoShape 4"/>
          <p:cNvSpPr>
            <a:spLocks noChangeArrowheads="1"/>
          </p:cNvSpPr>
          <p:nvPr/>
        </p:nvSpPr>
        <p:spPr bwMode="auto">
          <a:xfrm>
            <a:off x="179388" y="260350"/>
            <a:ext cx="1035050" cy="576263"/>
          </a:xfrm>
          <a:custGeom>
            <a:avLst/>
            <a:gdLst>
              <a:gd name="G0" fmla="*/ 1 0 0"/>
              <a:gd name="G1" fmla="+- G0 0 14400"/>
              <a:gd name="G2" fmla="*/ 1 0 0"/>
              <a:gd name="G3" fmla="+- 50000 0 14400"/>
              <a:gd name="G4" fmla="?: G3 14400 50000"/>
              <a:gd name="G5" fmla="?: G1 G2 G3"/>
              <a:gd name="G6" fmla="min 2875 1601"/>
              <a:gd name="G7" fmla="*/ G6 G5 1"/>
              <a:gd name="G8" fmla="*/ G7 1 34464"/>
              <a:gd name="G9" fmla="+- 2875 0 G8"/>
              <a:gd name="G10" fmla="+- 1601 0 G8"/>
              <a:gd name="G11" fmla="*/ G8 29289 1"/>
              <a:gd name="G12" fmla="*/ G11 1 34464"/>
              <a:gd name="G13" fmla="+- 2875 0 G12"/>
              <a:gd name="G14" fmla="+- 1601 0 G12"/>
              <a:gd name="G15" fmla="*/ 2875 1 2"/>
              <a:gd name="G16" fmla="*/ 1601 1 2"/>
              <a:gd name="G17" fmla="+- 1601 0 0"/>
              <a:gd name="G18" fmla="+- 2875 0 0"/>
              <a:gd name="G19" fmla="+- 180 0 0"/>
              <a:gd name="G20" fmla="+- 90 0 0"/>
              <a:gd name="G21" fmla="+- 270 0 0"/>
              <a:gd name="G22" fmla="+- 90 0 0"/>
              <a:gd name="G23" fmla="*/ 1 0 0"/>
              <a:gd name="G24" fmla="+- 90 0 0"/>
              <a:gd name="G25" fmla="+- 90 0 0"/>
              <a:gd name="G26" fmla="+- 90 0 0"/>
              <a:gd name="T0" fmla="*/ G12 w 2875"/>
              <a:gd name="T1" fmla="*/ G12 h 1601"/>
              <a:gd name="T2" fmla="*/ G13 w 2875"/>
              <a:gd name="T3" fmla="*/ G14 h 1601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T0" t="T1" r="T2" b="T3"/>
            <a:pathLst>
              <a:path w="2875" h="1601">
                <a:moveTo>
                  <a:pt x="0" y="1654"/>
                </a:moveTo>
                <a:lnTo>
                  <a:pt x="1654" y="1654"/>
                </a:lnTo>
                <a:lnTo>
                  <a:pt x="180" y="90"/>
                </a:lnTo>
                <a:lnTo>
                  <a:pt x="1221" y="0"/>
                </a:lnTo>
                <a:lnTo>
                  <a:pt x="1654" y="1654"/>
                </a:lnTo>
                <a:lnTo>
                  <a:pt x="270" y="90"/>
                </a:lnTo>
                <a:lnTo>
                  <a:pt x="2875" y="-53"/>
                </a:lnTo>
                <a:lnTo>
                  <a:pt x="1654" y="1654"/>
                </a:lnTo>
                <a:close/>
              </a:path>
            </a:pathLst>
          </a:custGeom>
          <a:solidFill>
            <a:srgbClr val="BBE0E3"/>
          </a:solidFill>
          <a:ln w="9360" cap="flat">
            <a:solidFill>
              <a:srgbClr val="000000"/>
            </a:solidFill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ctr" hangingPunct="1">
              <a:lnSpc>
                <a:spcPct val="100000"/>
              </a:lnSpc>
              <a:tabLst>
                <a:tab pos="449263" algn="l"/>
                <a:tab pos="898525" algn="l"/>
              </a:tabLst>
            </a:pPr>
            <a:r>
              <a:rPr lang="pt-BR" sz="1200" b="1">
                <a:solidFill>
                  <a:srgbClr val="000000"/>
                </a:solidFill>
              </a:rPr>
              <a:t>PDA 2014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AutoShape 1"/>
          <p:cNvSpPr>
            <a:spLocks noChangeArrowheads="1"/>
          </p:cNvSpPr>
          <p:nvPr/>
        </p:nvSpPr>
        <p:spPr bwMode="auto">
          <a:xfrm>
            <a:off x="1588" y="0"/>
            <a:ext cx="285750" cy="242888"/>
          </a:xfrm>
          <a:custGeom>
            <a:avLst/>
            <a:gdLst>
              <a:gd name="G0" fmla="*/ 796 1 2"/>
              <a:gd name="G1" fmla="*/ 676 1 2"/>
              <a:gd name="G2" fmla="+- 676 0 0"/>
              <a:gd name="G3" fmla="+- 796 0 0"/>
              <a:gd name="T0" fmla="*/ 0 w 796"/>
              <a:gd name="T1" fmla="*/ 0 h 676"/>
              <a:gd name="T2" fmla="*/ G3 w 796"/>
              <a:gd name="T3" fmla="*/ G2 h 676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T0" t="T1" r="T2" b="T3"/>
            <a:pathLst>
              <a:path w="796" h="676">
                <a:moveTo>
                  <a:pt x="0" y="0"/>
                </a:moveTo>
                <a:lnTo>
                  <a:pt x="796" y="0"/>
                </a:lnTo>
                <a:lnTo>
                  <a:pt x="796" y="676"/>
                </a:lnTo>
                <a:lnTo>
                  <a:pt x="0" y="676"/>
                </a:lnTo>
                <a:close/>
              </a:path>
            </a:pathLst>
          </a:custGeom>
          <a:noFill/>
          <a:ln w="9360" cap="flat">
            <a:noFill/>
            <a:miter lim="800000"/>
            <a:headEnd/>
            <a:tailEnd/>
          </a:ln>
          <a:effectLst/>
        </p:spPr>
        <p:txBody>
          <a:bodyPr wrap="none" lIns="90000" tIns="45000" rIns="90000" bIns="45000" anchor="ctr">
            <a:spAutoFit/>
          </a:bodyPr>
          <a:lstStyle/>
          <a:p>
            <a:pPr hangingPunct="1">
              <a:lnSpc>
                <a:spcPct val="100000"/>
              </a:lnSpc>
            </a:pPr>
            <a:r>
              <a:rPr lang="pt-BR" sz="1000">
                <a:solidFill>
                  <a:srgbClr val="000000"/>
                </a:solidFill>
                <a:cs typeface="Times New Roman" pitchFamily="16" charset="0"/>
              </a:rPr>
              <a:t>   </a:t>
            </a:r>
          </a:p>
        </p:txBody>
      </p:sp>
      <p:sp>
        <p:nvSpPr>
          <p:cNvPr id="19458" name="AutoShape 2"/>
          <p:cNvSpPr>
            <a:spLocks noChangeArrowheads="1"/>
          </p:cNvSpPr>
          <p:nvPr/>
        </p:nvSpPr>
        <p:spPr bwMode="auto">
          <a:xfrm>
            <a:off x="0" y="473075"/>
            <a:ext cx="533400" cy="242888"/>
          </a:xfrm>
          <a:custGeom>
            <a:avLst/>
            <a:gdLst>
              <a:gd name="G0" fmla="*/ 1482 1 2"/>
              <a:gd name="G1" fmla="*/ 676 1 2"/>
              <a:gd name="G2" fmla="+- 676 0 0"/>
              <a:gd name="G3" fmla="+- 1482 0 0"/>
              <a:gd name="T0" fmla="*/ 0 w 1478"/>
              <a:gd name="T1" fmla="*/ 0 h 676"/>
              <a:gd name="T2" fmla="*/ G3 w 1478"/>
              <a:gd name="T3" fmla="*/ G2 h 676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T0" t="T1" r="T2" b="T3"/>
            <a:pathLst>
              <a:path w="1478" h="676">
                <a:moveTo>
                  <a:pt x="0" y="0"/>
                </a:moveTo>
                <a:lnTo>
                  <a:pt x="1482" y="0"/>
                </a:lnTo>
                <a:lnTo>
                  <a:pt x="1482" y="676"/>
                </a:lnTo>
                <a:lnTo>
                  <a:pt x="0" y="676"/>
                </a:lnTo>
                <a:close/>
              </a:path>
            </a:pathLst>
          </a:custGeom>
          <a:noFill/>
          <a:ln w="9360" cap="flat">
            <a:noFill/>
            <a:miter lim="800000"/>
            <a:headEnd/>
            <a:tailEnd/>
          </a:ln>
          <a:effectLst/>
        </p:spPr>
        <p:txBody>
          <a:bodyPr wrap="none" lIns="90000" tIns="45000" rIns="90000" bIns="45000" anchor="ctr">
            <a:spAutoFit/>
          </a:bodyPr>
          <a:lstStyle/>
          <a:p>
            <a:pPr hangingPunct="1">
              <a:lnSpc>
                <a:spcPct val="100000"/>
              </a:lnSpc>
              <a:tabLst>
                <a:tab pos="449263" algn="l"/>
              </a:tabLst>
            </a:pPr>
            <a:r>
              <a:rPr lang="pt-BR" sz="1000">
                <a:solidFill>
                  <a:srgbClr val="000000"/>
                </a:solidFill>
                <a:cs typeface="Times New Roman" pitchFamily="16" charset="0"/>
              </a:rPr>
              <a:t>          </a:t>
            </a:r>
          </a:p>
        </p:txBody>
      </p:sp>
      <p:sp>
        <p:nvSpPr>
          <p:cNvPr id="19459" name="AutoShape 3"/>
          <p:cNvSpPr>
            <a:spLocks noChangeArrowheads="1"/>
          </p:cNvSpPr>
          <p:nvPr/>
        </p:nvSpPr>
        <p:spPr bwMode="auto">
          <a:xfrm>
            <a:off x="1588" y="1419225"/>
            <a:ext cx="392112" cy="242888"/>
          </a:xfrm>
          <a:custGeom>
            <a:avLst/>
            <a:gdLst>
              <a:gd name="G0" fmla="*/ 1088 1 2"/>
              <a:gd name="G1" fmla="*/ 676 1 2"/>
              <a:gd name="G2" fmla="+- 676 0 0"/>
              <a:gd name="G3" fmla="+- 1088 0 0"/>
              <a:gd name="T0" fmla="*/ 0 w 1088"/>
              <a:gd name="T1" fmla="*/ 0 h 676"/>
              <a:gd name="T2" fmla="*/ G3 w 1088"/>
              <a:gd name="T3" fmla="*/ G2 h 676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T0" t="T1" r="T2" b="T3"/>
            <a:pathLst>
              <a:path w="1088" h="676">
                <a:moveTo>
                  <a:pt x="0" y="0"/>
                </a:moveTo>
                <a:lnTo>
                  <a:pt x="1088" y="0"/>
                </a:lnTo>
                <a:lnTo>
                  <a:pt x="1088" y="676"/>
                </a:lnTo>
                <a:lnTo>
                  <a:pt x="0" y="676"/>
                </a:lnTo>
                <a:close/>
              </a:path>
            </a:pathLst>
          </a:custGeom>
          <a:noFill/>
          <a:ln w="9360" cap="flat">
            <a:noFill/>
            <a:miter lim="800000"/>
            <a:headEnd/>
            <a:tailEnd/>
          </a:ln>
          <a:effectLst/>
        </p:spPr>
        <p:txBody>
          <a:bodyPr wrap="none" lIns="90000" tIns="45000" rIns="90000" bIns="45000" anchor="ctr">
            <a:spAutoFit/>
          </a:bodyPr>
          <a:lstStyle/>
          <a:p>
            <a:pPr hangingPunct="1">
              <a:lnSpc>
                <a:spcPct val="100000"/>
              </a:lnSpc>
            </a:pPr>
            <a:r>
              <a:rPr lang="pt-BR" sz="1000">
                <a:solidFill>
                  <a:srgbClr val="000000"/>
                </a:solidFill>
                <a:cs typeface="Times New Roman" pitchFamily="16" charset="0"/>
              </a:rPr>
              <a:t>      </a:t>
            </a:r>
          </a:p>
        </p:txBody>
      </p:sp>
      <p:sp>
        <p:nvSpPr>
          <p:cNvPr id="19460" name="AutoShape 4"/>
          <p:cNvSpPr>
            <a:spLocks noChangeArrowheads="1"/>
          </p:cNvSpPr>
          <p:nvPr/>
        </p:nvSpPr>
        <p:spPr bwMode="auto">
          <a:xfrm>
            <a:off x="1588" y="1892300"/>
            <a:ext cx="357187" cy="242888"/>
          </a:xfrm>
          <a:custGeom>
            <a:avLst/>
            <a:gdLst>
              <a:gd name="G0" fmla="*/ 991 1 2"/>
              <a:gd name="G1" fmla="*/ 676 1 2"/>
              <a:gd name="G2" fmla="+- 676 0 0"/>
              <a:gd name="G3" fmla="+- 991 0 0"/>
              <a:gd name="T0" fmla="*/ 0 w 991"/>
              <a:gd name="T1" fmla="*/ 0 h 676"/>
              <a:gd name="T2" fmla="*/ G3 w 991"/>
              <a:gd name="T3" fmla="*/ G2 h 676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T0" t="T1" r="T2" b="T3"/>
            <a:pathLst>
              <a:path w="991" h="676">
                <a:moveTo>
                  <a:pt x="0" y="0"/>
                </a:moveTo>
                <a:lnTo>
                  <a:pt x="991" y="0"/>
                </a:lnTo>
                <a:lnTo>
                  <a:pt x="991" y="676"/>
                </a:lnTo>
                <a:lnTo>
                  <a:pt x="0" y="676"/>
                </a:lnTo>
                <a:close/>
              </a:path>
            </a:pathLst>
          </a:custGeom>
          <a:noFill/>
          <a:ln w="9360" cap="flat">
            <a:noFill/>
            <a:miter lim="800000"/>
            <a:headEnd/>
            <a:tailEnd/>
          </a:ln>
          <a:effectLst/>
        </p:spPr>
        <p:txBody>
          <a:bodyPr wrap="none" lIns="90000" tIns="45000" rIns="90000" bIns="45000" anchor="ctr">
            <a:spAutoFit/>
          </a:bodyPr>
          <a:lstStyle/>
          <a:p>
            <a:pPr hangingPunct="1">
              <a:lnSpc>
                <a:spcPct val="100000"/>
              </a:lnSpc>
            </a:pPr>
            <a:r>
              <a:rPr lang="pt-BR" sz="1000">
                <a:solidFill>
                  <a:srgbClr val="000000"/>
                </a:solidFill>
                <a:cs typeface="Times New Roman" pitchFamily="16" charset="0"/>
              </a:rPr>
              <a:t>     </a:t>
            </a:r>
          </a:p>
        </p:txBody>
      </p:sp>
      <p:sp>
        <p:nvSpPr>
          <p:cNvPr id="19461" name="AutoShape 5"/>
          <p:cNvSpPr>
            <a:spLocks noChangeArrowheads="1"/>
          </p:cNvSpPr>
          <p:nvPr/>
        </p:nvSpPr>
        <p:spPr bwMode="auto">
          <a:xfrm>
            <a:off x="0" y="0"/>
            <a:ext cx="9144000" cy="1588"/>
          </a:xfrm>
          <a:custGeom>
            <a:avLst/>
            <a:gdLst>
              <a:gd name="G0" fmla="*/ 25400 1 2"/>
              <a:gd name="G1" fmla="*/ 2 1 2"/>
              <a:gd name="G2" fmla="+- 2 0 0"/>
              <a:gd name="G3" fmla="+- 25400 0 0"/>
              <a:gd name="T0" fmla="*/ 0 w 25400"/>
              <a:gd name="T1" fmla="*/ 0 h 2"/>
              <a:gd name="T2" fmla="*/ G3 w 25400"/>
              <a:gd name="T3" fmla="*/ G2 h 2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T0" t="T1" r="T2" b="T3"/>
            <a:pathLst>
              <a:path w="25400" h="2">
                <a:moveTo>
                  <a:pt x="0" y="0"/>
                </a:moveTo>
                <a:lnTo>
                  <a:pt x="25400" y="0"/>
                </a:lnTo>
                <a:lnTo>
                  <a:pt x="25400" y="2"/>
                </a:lnTo>
                <a:lnTo>
                  <a:pt x="0" y="2"/>
                </a:lnTo>
                <a:close/>
              </a:path>
            </a:pathLst>
          </a:custGeom>
          <a:noFill/>
          <a:ln w="9360" cap="flat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9462" name="AutoShape 6"/>
          <p:cNvSpPr>
            <a:spLocks noChangeArrowheads="1"/>
          </p:cNvSpPr>
          <p:nvPr/>
        </p:nvSpPr>
        <p:spPr bwMode="auto">
          <a:xfrm>
            <a:off x="0" y="473075"/>
            <a:ext cx="565150" cy="242888"/>
          </a:xfrm>
          <a:custGeom>
            <a:avLst/>
            <a:gdLst>
              <a:gd name="G0" fmla="*/ 1571 1 2"/>
              <a:gd name="G1" fmla="*/ 676 1 2"/>
              <a:gd name="G2" fmla="+- 676 0 0"/>
              <a:gd name="G3" fmla="+- 1571 0 0"/>
              <a:gd name="T0" fmla="*/ 0 w 1567"/>
              <a:gd name="T1" fmla="*/ 0 h 676"/>
              <a:gd name="T2" fmla="*/ G3 w 1567"/>
              <a:gd name="T3" fmla="*/ G2 h 676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T0" t="T1" r="T2" b="T3"/>
            <a:pathLst>
              <a:path w="1567" h="676">
                <a:moveTo>
                  <a:pt x="0" y="0"/>
                </a:moveTo>
                <a:lnTo>
                  <a:pt x="1571" y="0"/>
                </a:lnTo>
                <a:lnTo>
                  <a:pt x="1571" y="676"/>
                </a:lnTo>
                <a:lnTo>
                  <a:pt x="0" y="676"/>
                </a:lnTo>
                <a:close/>
              </a:path>
            </a:pathLst>
          </a:custGeom>
          <a:noFill/>
          <a:ln w="9360" cap="flat">
            <a:noFill/>
            <a:miter lim="800000"/>
            <a:headEnd/>
            <a:tailEnd/>
          </a:ln>
          <a:effectLst/>
        </p:spPr>
        <p:txBody>
          <a:bodyPr wrap="none" lIns="90000" tIns="45000" rIns="90000" bIns="45000" anchor="ctr">
            <a:spAutoFit/>
          </a:bodyPr>
          <a:lstStyle/>
          <a:p>
            <a:pPr hangingPunct="1">
              <a:lnSpc>
                <a:spcPct val="100000"/>
              </a:lnSpc>
              <a:tabLst>
                <a:tab pos="449263" algn="l"/>
              </a:tabLst>
            </a:pPr>
            <a:r>
              <a:rPr lang="pt-BR" sz="1000">
                <a:solidFill>
                  <a:srgbClr val="000000"/>
                </a:solidFill>
              </a:rPr>
              <a:t>          </a:t>
            </a:r>
            <a:r>
              <a:rPr lang="pt-BR" sz="90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9463" name="AutoShape 7"/>
          <p:cNvSpPr>
            <a:spLocks noChangeArrowheads="1"/>
          </p:cNvSpPr>
          <p:nvPr/>
        </p:nvSpPr>
        <p:spPr bwMode="auto">
          <a:xfrm>
            <a:off x="4291013" y="3070225"/>
            <a:ext cx="285750" cy="242888"/>
          </a:xfrm>
          <a:custGeom>
            <a:avLst/>
            <a:gdLst>
              <a:gd name="G0" fmla="*/ 796 1 2"/>
              <a:gd name="G1" fmla="*/ 676 1 2"/>
              <a:gd name="G2" fmla="+- 676 0 0"/>
              <a:gd name="G3" fmla="+- 796 0 0"/>
              <a:gd name="T0" fmla="*/ 0 w 796"/>
              <a:gd name="T1" fmla="*/ 0 h 676"/>
              <a:gd name="T2" fmla="*/ G3 w 796"/>
              <a:gd name="T3" fmla="*/ G2 h 676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T0" t="T1" r="T2" b="T3"/>
            <a:pathLst>
              <a:path w="796" h="676">
                <a:moveTo>
                  <a:pt x="0" y="0"/>
                </a:moveTo>
                <a:lnTo>
                  <a:pt x="796" y="0"/>
                </a:lnTo>
                <a:lnTo>
                  <a:pt x="796" y="676"/>
                </a:lnTo>
                <a:lnTo>
                  <a:pt x="0" y="676"/>
                </a:lnTo>
                <a:close/>
              </a:path>
            </a:pathLst>
          </a:custGeom>
          <a:noFill/>
          <a:ln w="9360" cap="flat">
            <a:noFill/>
            <a:miter lim="800000"/>
            <a:headEnd/>
            <a:tailEnd/>
          </a:ln>
          <a:effectLst/>
        </p:spPr>
        <p:txBody>
          <a:bodyPr wrap="none" lIns="90000" tIns="45000" rIns="90000" bIns="45000" anchor="ctr">
            <a:spAutoFit/>
          </a:bodyPr>
          <a:lstStyle/>
          <a:p>
            <a:pPr hangingPunct="1">
              <a:lnSpc>
                <a:spcPct val="100000"/>
              </a:lnSpc>
            </a:pPr>
            <a:r>
              <a:rPr lang="pt-BR" sz="1000">
                <a:solidFill>
                  <a:srgbClr val="000000"/>
                </a:solidFill>
              </a:rPr>
              <a:t>   </a:t>
            </a:r>
          </a:p>
        </p:txBody>
      </p:sp>
      <p:sp>
        <p:nvSpPr>
          <p:cNvPr id="19464" name="AutoShape 8"/>
          <p:cNvSpPr>
            <a:spLocks noChangeArrowheads="1"/>
          </p:cNvSpPr>
          <p:nvPr/>
        </p:nvSpPr>
        <p:spPr bwMode="auto">
          <a:xfrm>
            <a:off x="4289425" y="3543300"/>
            <a:ext cx="565150" cy="242888"/>
          </a:xfrm>
          <a:custGeom>
            <a:avLst/>
            <a:gdLst>
              <a:gd name="G0" fmla="*/ 1571 1 2"/>
              <a:gd name="G1" fmla="*/ 676 1 2"/>
              <a:gd name="G2" fmla="+- 676 0 0"/>
              <a:gd name="G3" fmla="+- 1571 0 0"/>
              <a:gd name="T0" fmla="*/ 0 w 1567"/>
              <a:gd name="T1" fmla="*/ 0 h 676"/>
              <a:gd name="T2" fmla="*/ G3 w 1567"/>
              <a:gd name="T3" fmla="*/ G2 h 676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T0" t="T1" r="T2" b="T3"/>
            <a:pathLst>
              <a:path w="1567" h="676">
                <a:moveTo>
                  <a:pt x="0" y="0"/>
                </a:moveTo>
                <a:lnTo>
                  <a:pt x="1571" y="0"/>
                </a:lnTo>
                <a:lnTo>
                  <a:pt x="1571" y="676"/>
                </a:lnTo>
                <a:lnTo>
                  <a:pt x="0" y="676"/>
                </a:lnTo>
                <a:close/>
              </a:path>
            </a:pathLst>
          </a:custGeom>
          <a:noFill/>
          <a:ln w="9360" cap="flat">
            <a:noFill/>
            <a:miter lim="800000"/>
            <a:headEnd/>
            <a:tailEnd/>
          </a:ln>
          <a:effectLst/>
        </p:spPr>
        <p:txBody>
          <a:bodyPr wrap="none" lIns="90000" tIns="45000" rIns="90000" bIns="45000" anchor="ctr">
            <a:spAutoFit/>
          </a:bodyPr>
          <a:lstStyle/>
          <a:p>
            <a:pPr hangingPunct="1">
              <a:lnSpc>
                <a:spcPct val="100000"/>
              </a:lnSpc>
              <a:tabLst>
                <a:tab pos="449263" algn="l"/>
              </a:tabLst>
            </a:pPr>
            <a:r>
              <a:rPr lang="pt-BR" sz="1000">
                <a:solidFill>
                  <a:srgbClr val="000000"/>
                </a:solidFill>
              </a:rPr>
              <a:t>          </a:t>
            </a:r>
            <a:r>
              <a:rPr lang="pt-BR" sz="900">
                <a:solidFill>
                  <a:srgbClr val="000000"/>
                </a:solidFill>
              </a:rPr>
              <a:t> </a:t>
            </a:r>
          </a:p>
        </p:txBody>
      </p:sp>
      <p:pic>
        <p:nvPicPr>
          <p:cNvPr id="19465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53525" cy="6858000"/>
          </a:xfrm>
          <a:prstGeom prst="rect">
            <a:avLst/>
          </a:prstGeom>
          <a:noFill/>
          <a:ln w="9360" cap="flat">
            <a:noFill/>
            <a:miter lim="800000"/>
            <a:headEnd/>
            <a:tailEnd/>
          </a:ln>
          <a:effectLst/>
        </p:spPr>
      </p:pic>
      <p:sp>
        <p:nvSpPr>
          <p:cNvPr id="19466" name="AutoShape 10"/>
          <p:cNvSpPr>
            <a:spLocks noChangeArrowheads="1"/>
          </p:cNvSpPr>
          <p:nvPr/>
        </p:nvSpPr>
        <p:spPr bwMode="auto">
          <a:xfrm>
            <a:off x="1258888" y="1916113"/>
            <a:ext cx="7200900" cy="2559050"/>
          </a:xfrm>
          <a:custGeom>
            <a:avLst/>
            <a:gdLst>
              <a:gd name="G0" fmla="*/ 20003 1 2"/>
              <a:gd name="G1" fmla="*/ 7108 1 2"/>
              <a:gd name="G2" fmla="+- 7108 0 0"/>
              <a:gd name="G3" fmla="+- 20003 0 0"/>
              <a:gd name="T0" fmla="*/ 0 w 20003"/>
              <a:gd name="T1" fmla="*/ 0 h 1776"/>
              <a:gd name="T2" fmla="*/ G3 w 20003"/>
              <a:gd name="T3" fmla="*/ G2 h 1776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T0" t="T1" r="T2" b="T3"/>
            <a:pathLst>
              <a:path w="20003" h="1776">
                <a:moveTo>
                  <a:pt x="0" y="0"/>
                </a:moveTo>
                <a:lnTo>
                  <a:pt x="20003" y="0"/>
                </a:lnTo>
                <a:lnTo>
                  <a:pt x="20003" y="7108"/>
                </a:lnTo>
                <a:lnTo>
                  <a:pt x="0" y="7108"/>
                </a:lnTo>
                <a:close/>
              </a:path>
            </a:pathLst>
          </a:custGeom>
          <a:solidFill>
            <a:srgbClr val="FFFFFF"/>
          </a:solidFill>
          <a:ln w="9360" cap="flat">
            <a:noFill/>
            <a:miter lim="800000"/>
            <a:headEnd/>
            <a:tailEnd/>
          </a:ln>
          <a:effectLst/>
        </p:spPr>
        <p:txBody>
          <a:bodyPr lIns="90000" tIns="45000" rIns="90000" bIns="45000">
            <a:spAutoFit/>
          </a:bodyPr>
          <a:lstStyle/>
          <a:p>
            <a:pPr marL="457200" lvl="1" indent="-215900" algn="just" hangingPunct="1">
              <a:lnSpc>
                <a:spcPct val="100000"/>
              </a:lnSpc>
              <a:buFont typeface="Wingdings" charset="2"/>
              <a:buChar char="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</a:pPr>
            <a:r>
              <a:rPr lang="pt-BR" dirty="0">
                <a:solidFill>
                  <a:srgbClr val="000000"/>
                </a:solidFill>
                <a:latin typeface="Calibri" pitchFamily="32" charset="0"/>
              </a:rPr>
              <a:t>Região composta por nove municípios e mais de 300.000 habitantes;</a:t>
            </a:r>
          </a:p>
          <a:p>
            <a:pPr marL="457200" lvl="1" indent="-215900" algn="just" hangingPunct="1">
              <a:lnSpc>
                <a:spcPct val="100000"/>
              </a:lnSpc>
              <a:buFont typeface="Wingdings" charset="2"/>
              <a:buChar char="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</a:pPr>
            <a:r>
              <a:rPr lang="pt-BR" dirty="0">
                <a:solidFill>
                  <a:srgbClr val="000000"/>
                </a:solidFill>
                <a:latin typeface="Calibri" pitchFamily="32" charset="0"/>
              </a:rPr>
              <a:t>Potencialidades nas áreas agrícola, pesqueira, ambiental, comércio e turismo;</a:t>
            </a:r>
          </a:p>
          <a:p>
            <a:pPr marL="457200" lvl="1" indent="-215900" algn="just" hangingPunct="1">
              <a:lnSpc>
                <a:spcPct val="100000"/>
              </a:lnSpc>
              <a:buFont typeface="Wingdings" charset="2"/>
              <a:buChar char="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</a:pPr>
            <a:r>
              <a:rPr lang="pt-BR" dirty="0">
                <a:solidFill>
                  <a:srgbClr val="000000"/>
                </a:solidFill>
                <a:latin typeface="Calibri" pitchFamily="32" charset="0"/>
              </a:rPr>
              <a:t>Por está em região de fronteira, possibilita intercâmbio </a:t>
            </a:r>
            <a:r>
              <a:rPr lang="pt-BR" dirty="0" err="1">
                <a:solidFill>
                  <a:srgbClr val="000000"/>
                </a:solidFill>
                <a:latin typeface="Calibri" pitchFamily="32" charset="0"/>
              </a:rPr>
              <a:t>internacionail</a:t>
            </a:r>
            <a:r>
              <a:rPr lang="pt-BR" dirty="0">
                <a:solidFill>
                  <a:srgbClr val="000000"/>
                </a:solidFill>
                <a:latin typeface="Calibri" pitchFamily="32" charset="0"/>
              </a:rPr>
              <a:t> na área de ensino, pesquisa e extensão;</a:t>
            </a:r>
          </a:p>
          <a:p>
            <a:pPr marL="457200" lvl="1" indent="-215900" algn="just" hangingPunct="1">
              <a:lnSpc>
                <a:spcPct val="100000"/>
              </a:lnSpc>
              <a:buFont typeface="Wingdings" charset="2"/>
              <a:buChar char="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</a:pPr>
            <a:r>
              <a:rPr lang="pt-BR" dirty="0">
                <a:solidFill>
                  <a:srgbClr val="000000"/>
                </a:solidFill>
                <a:latin typeface="Calibri" pitchFamily="32" charset="0"/>
              </a:rPr>
              <a:t>Possibilidade de intercambio com UEA, UFAM, SENA (Colômbia) e Universidade Nacional Peruana;</a:t>
            </a:r>
          </a:p>
          <a:p>
            <a:pPr marL="457200" lvl="1" indent="-215900" algn="just" hangingPunct="1">
              <a:lnSpc>
                <a:spcPct val="100000"/>
              </a:lnSpc>
              <a:buFont typeface="Wingdings" charset="2"/>
              <a:buChar char="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</a:pPr>
            <a:r>
              <a:rPr lang="pt-BR" dirty="0">
                <a:solidFill>
                  <a:srgbClr val="000000"/>
                </a:solidFill>
                <a:latin typeface="Calibri" pitchFamily="32" charset="0"/>
              </a:rPr>
              <a:t>Diversidade cultural</a:t>
            </a:r>
          </a:p>
          <a:p>
            <a:pPr hangingPunct="1">
              <a:lnSpc>
                <a:spcPct val="100000"/>
              </a:lnSpc>
              <a:buClrTx/>
              <a:buSz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</a:pPr>
            <a:endParaRPr lang="pt-BR" b="1" dirty="0">
              <a:solidFill>
                <a:srgbClr val="000000"/>
              </a:solidFill>
            </a:endParaRPr>
          </a:p>
        </p:txBody>
      </p:sp>
      <p:sp>
        <p:nvSpPr>
          <p:cNvPr id="19467" name="AutoShape 11"/>
          <p:cNvSpPr>
            <a:spLocks noChangeArrowheads="1"/>
          </p:cNvSpPr>
          <p:nvPr/>
        </p:nvSpPr>
        <p:spPr bwMode="auto">
          <a:xfrm>
            <a:off x="1258888" y="4525963"/>
            <a:ext cx="7200900" cy="639762"/>
          </a:xfrm>
          <a:custGeom>
            <a:avLst/>
            <a:gdLst>
              <a:gd name="G0" fmla="*/ 20003 1 2"/>
              <a:gd name="G1" fmla="*/ 1776 1 2"/>
              <a:gd name="G2" fmla="+- 1776 0 0"/>
              <a:gd name="G3" fmla="+- 20003 0 0"/>
              <a:gd name="T0" fmla="*/ 0 w 20003"/>
              <a:gd name="T1" fmla="*/ 0 h 1776"/>
              <a:gd name="T2" fmla="*/ G3 w 20003"/>
              <a:gd name="T3" fmla="*/ G2 h 1776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T0" t="T1" r="T2" b="T3"/>
            <a:pathLst>
              <a:path w="20003" h="1776">
                <a:moveTo>
                  <a:pt x="0" y="0"/>
                </a:moveTo>
                <a:lnTo>
                  <a:pt x="20003" y="0"/>
                </a:lnTo>
                <a:lnTo>
                  <a:pt x="20003" y="1776"/>
                </a:lnTo>
                <a:lnTo>
                  <a:pt x="0" y="1776"/>
                </a:lnTo>
                <a:close/>
              </a:path>
            </a:pathLst>
          </a:custGeom>
          <a:solidFill>
            <a:srgbClr val="FFFFFF"/>
          </a:solidFill>
          <a:ln w="9360" cap="flat">
            <a:noFill/>
            <a:miter lim="800000"/>
            <a:headEnd/>
            <a:tailEnd/>
          </a:ln>
          <a:effectLst/>
        </p:spPr>
        <p:txBody>
          <a:bodyPr lIns="90000" tIns="45000" rIns="90000" bIns="45000">
            <a:spAutoFit/>
          </a:bodyPr>
          <a:lstStyle/>
          <a:p>
            <a:pPr hangingPunct="1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</a:pPr>
            <a:endParaRPr lang="pt-BR" b="1" dirty="0">
              <a:solidFill>
                <a:srgbClr val="000000"/>
              </a:solidFill>
            </a:endParaRPr>
          </a:p>
          <a:p>
            <a:pPr hangingPunct="1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</a:pPr>
            <a:endParaRPr lang="pt-BR" b="1" dirty="0">
              <a:solidFill>
                <a:srgbClr val="000000"/>
              </a:solidFill>
            </a:endParaRPr>
          </a:p>
        </p:txBody>
      </p:sp>
      <p:sp>
        <p:nvSpPr>
          <p:cNvPr id="19468" name="AutoShape 12"/>
          <p:cNvSpPr>
            <a:spLocks noChangeArrowheads="1"/>
          </p:cNvSpPr>
          <p:nvPr/>
        </p:nvSpPr>
        <p:spPr bwMode="auto">
          <a:xfrm>
            <a:off x="179388" y="260350"/>
            <a:ext cx="1035050" cy="576263"/>
          </a:xfrm>
          <a:custGeom>
            <a:avLst/>
            <a:gdLst>
              <a:gd name="G0" fmla="*/ 1 0 0"/>
              <a:gd name="G1" fmla="+- G0 0 14400"/>
              <a:gd name="G2" fmla="*/ 1 0 0"/>
              <a:gd name="G3" fmla="+- 50000 0 14400"/>
              <a:gd name="G4" fmla="?: G3 14400 50000"/>
              <a:gd name="G5" fmla="?: G1 G2 G3"/>
              <a:gd name="G6" fmla="min 2875 1601"/>
              <a:gd name="G7" fmla="*/ G6 G5 1"/>
              <a:gd name="G8" fmla="*/ G7 1 34464"/>
              <a:gd name="G9" fmla="+- 2875 0 G8"/>
              <a:gd name="G10" fmla="+- 1601 0 G8"/>
              <a:gd name="G11" fmla="*/ G8 29289 1"/>
              <a:gd name="G12" fmla="*/ G11 1 34464"/>
              <a:gd name="G13" fmla="+- 2875 0 G12"/>
              <a:gd name="G14" fmla="+- 1601 0 G12"/>
              <a:gd name="G15" fmla="*/ 2875 1 2"/>
              <a:gd name="G16" fmla="*/ 1601 1 2"/>
              <a:gd name="G17" fmla="+- 1601 0 0"/>
              <a:gd name="G18" fmla="+- 2875 0 0"/>
              <a:gd name="G19" fmla="+- 180 0 0"/>
              <a:gd name="G20" fmla="+- 90 0 0"/>
              <a:gd name="G21" fmla="+- 270 0 0"/>
              <a:gd name="G22" fmla="+- 90 0 0"/>
              <a:gd name="G23" fmla="*/ 1 0 0"/>
              <a:gd name="G24" fmla="+- 90 0 0"/>
              <a:gd name="G25" fmla="+- 90 0 0"/>
              <a:gd name="G26" fmla="+- 90 0 0"/>
              <a:gd name="T0" fmla="*/ G12 w 2875"/>
              <a:gd name="T1" fmla="*/ G12 h 1601"/>
              <a:gd name="T2" fmla="*/ G13 w 2875"/>
              <a:gd name="T3" fmla="*/ G14 h 1601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T0" t="T1" r="T2" b="T3"/>
            <a:pathLst>
              <a:path w="2875" h="1601">
                <a:moveTo>
                  <a:pt x="0" y="1654"/>
                </a:moveTo>
                <a:lnTo>
                  <a:pt x="1654" y="1654"/>
                </a:lnTo>
                <a:lnTo>
                  <a:pt x="180" y="90"/>
                </a:lnTo>
                <a:lnTo>
                  <a:pt x="1221" y="0"/>
                </a:lnTo>
                <a:lnTo>
                  <a:pt x="1654" y="1654"/>
                </a:lnTo>
                <a:lnTo>
                  <a:pt x="270" y="90"/>
                </a:lnTo>
                <a:lnTo>
                  <a:pt x="2875" y="-53"/>
                </a:lnTo>
                <a:lnTo>
                  <a:pt x="1654" y="1654"/>
                </a:lnTo>
                <a:close/>
              </a:path>
            </a:pathLst>
          </a:custGeom>
          <a:solidFill>
            <a:srgbClr val="BBE0E3"/>
          </a:solidFill>
          <a:ln w="9360" cap="flat">
            <a:solidFill>
              <a:srgbClr val="000000"/>
            </a:solidFill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ctr" hangingPunct="1">
              <a:lnSpc>
                <a:spcPct val="100000"/>
              </a:lnSpc>
              <a:tabLst>
                <a:tab pos="449263" algn="l"/>
                <a:tab pos="898525" algn="l"/>
              </a:tabLst>
            </a:pPr>
            <a:r>
              <a:rPr lang="pt-BR" sz="1200" b="1">
                <a:solidFill>
                  <a:srgbClr val="000000"/>
                </a:solidFill>
              </a:rPr>
              <a:t>PDA 2014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AutoShape 1"/>
          <p:cNvSpPr>
            <a:spLocks noChangeArrowheads="1"/>
          </p:cNvSpPr>
          <p:nvPr/>
        </p:nvSpPr>
        <p:spPr bwMode="auto">
          <a:xfrm>
            <a:off x="1588" y="0"/>
            <a:ext cx="285750" cy="242888"/>
          </a:xfrm>
          <a:custGeom>
            <a:avLst/>
            <a:gdLst>
              <a:gd name="G0" fmla="*/ 796 1 2"/>
              <a:gd name="G1" fmla="*/ 676 1 2"/>
              <a:gd name="G2" fmla="+- 676 0 0"/>
              <a:gd name="G3" fmla="+- 796 0 0"/>
              <a:gd name="T0" fmla="*/ 0 w 796"/>
              <a:gd name="T1" fmla="*/ 0 h 676"/>
              <a:gd name="T2" fmla="*/ G3 w 796"/>
              <a:gd name="T3" fmla="*/ G2 h 676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T0" t="T1" r="T2" b="T3"/>
            <a:pathLst>
              <a:path w="796" h="676">
                <a:moveTo>
                  <a:pt x="0" y="0"/>
                </a:moveTo>
                <a:lnTo>
                  <a:pt x="796" y="0"/>
                </a:lnTo>
                <a:lnTo>
                  <a:pt x="796" y="676"/>
                </a:lnTo>
                <a:lnTo>
                  <a:pt x="0" y="676"/>
                </a:lnTo>
                <a:close/>
              </a:path>
            </a:pathLst>
          </a:custGeom>
          <a:noFill/>
          <a:ln w="9360" cap="flat">
            <a:noFill/>
            <a:miter lim="800000"/>
            <a:headEnd/>
            <a:tailEnd/>
          </a:ln>
          <a:effectLst/>
        </p:spPr>
        <p:txBody>
          <a:bodyPr wrap="none" lIns="90000" tIns="45000" rIns="90000" bIns="45000" anchor="ctr">
            <a:spAutoFit/>
          </a:bodyPr>
          <a:lstStyle/>
          <a:p>
            <a:pPr hangingPunct="1">
              <a:lnSpc>
                <a:spcPct val="100000"/>
              </a:lnSpc>
            </a:pPr>
            <a:r>
              <a:rPr lang="pt-BR" sz="1000">
                <a:solidFill>
                  <a:srgbClr val="000000"/>
                </a:solidFill>
                <a:cs typeface="Times New Roman" pitchFamily="16" charset="0"/>
              </a:rPr>
              <a:t>   </a:t>
            </a:r>
          </a:p>
        </p:txBody>
      </p:sp>
      <p:sp>
        <p:nvSpPr>
          <p:cNvPr id="20482" name="AutoShape 2"/>
          <p:cNvSpPr>
            <a:spLocks noChangeArrowheads="1"/>
          </p:cNvSpPr>
          <p:nvPr/>
        </p:nvSpPr>
        <p:spPr bwMode="auto">
          <a:xfrm>
            <a:off x="0" y="473075"/>
            <a:ext cx="533400" cy="242888"/>
          </a:xfrm>
          <a:custGeom>
            <a:avLst/>
            <a:gdLst>
              <a:gd name="G0" fmla="*/ 1482 1 2"/>
              <a:gd name="G1" fmla="*/ 676 1 2"/>
              <a:gd name="G2" fmla="+- 676 0 0"/>
              <a:gd name="G3" fmla="+- 1482 0 0"/>
              <a:gd name="T0" fmla="*/ 0 w 1478"/>
              <a:gd name="T1" fmla="*/ 0 h 676"/>
              <a:gd name="T2" fmla="*/ G3 w 1478"/>
              <a:gd name="T3" fmla="*/ G2 h 676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T0" t="T1" r="T2" b="T3"/>
            <a:pathLst>
              <a:path w="1478" h="676">
                <a:moveTo>
                  <a:pt x="0" y="0"/>
                </a:moveTo>
                <a:lnTo>
                  <a:pt x="1482" y="0"/>
                </a:lnTo>
                <a:lnTo>
                  <a:pt x="1482" y="676"/>
                </a:lnTo>
                <a:lnTo>
                  <a:pt x="0" y="676"/>
                </a:lnTo>
                <a:close/>
              </a:path>
            </a:pathLst>
          </a:custGeom>
          <a:noFill/>
          <a:ln w="9360" cap="flat">
            <a:noFill/>
            <a:miter lim="800000"/>
            <a:headEnd/>
            <a:tailEnd/>
          </a:ln>
          <a:effectLst/>
        </p:spPr>
        <p:txBody>
          <a:bodyPr wrap="none" lIns="90000" tIns="45000" rIns="90000" bIns="45000" anchor="ctr">
            <a:spAutoFit/>
          </a:bodyPr>
          <a:lstStyle/>
          <a:p>
            <a:pPr hangingPunct="1">
              <a:lnSpc>
                <a:spcPct val="100000"/>
              </a:lnSpc>
              <a:tabLst>
                <a:tab pos="449263" algn="l"/>
              </a:tabLst>
            </a:pPr>
            <a:r>
              <a:rPr lang="pt-BR" sz="1000">
                <a:solidFill>
                  <a:srgbClr val="000000"/>
                </a:solidFill>
                <a:cs typeface="Times New Roman" pitchFamily="16" charset="0"/>
              </a:rPr>
              <a:t>          </a:t>
            </a:r>
          </a:p>
        </p:txBody>
      </p:sp>
      <p:sp>
        <p:nvSpPr>
          <p:cNvPr id="20483" name="AutoShape 3"/>
          <p:cNvSpPr>
            <a:spLocks noChangeArrowheads="1"/>
          </p:cNvSpPr>
          <p:nvPr/>
        </p:nvSpPr>
        <p:spPr bwMode="auto">
          <a:xfrm>
            <a:off x="1588" y="1419225"/>
            <a:ext cx="392112" cy="242888"/>
          </a:xfrm>
          <a:custGeom>
            <a:avLst/>
            <a:gdLst>
              <a:gd name="G0" fmla="*/ 1088 1 2"/>
              <a:gd name="G1" fmla="*/ 676 1 2"/>
              <a:gd name="G2" fmla="+- 676 0 0"/>
              <a:gd name="G3" fmla="+- 1088 0 0"/>
              <a:gd name="T0" fmla="*/ 0 w 1088"/>
              <a:gd name="T1" fmla="*/ 0 h 676"/>
              <a:gd name="T2" fmla="*/ G3 w 1088"/>
              <a:gd name="T3" fmla="*/ G2 h 676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T0" t="T1" r="T2" b="T3"/>
            <a:pathLst>
              <a:path w="1088" h="676">
                <a:moveTo>
                  <a:pt x="0" y="0"/>
                </a:moveTo>
                <a:lnTo>
                  <a:pt x="1088" y="0"/>
                </a:lnTo>
                <a:lnTo>
                  <a:pt x="1088" y="676"/>
                </a:lnTo>
                <a:lnTo>
                  <a:pt x="0" y="676"/>
                </a:lnTo>
                <a:close/>
              </a:path>
            </a:pathLst>
          </a:custGeom>
          <a:noFill/>
          <a:ln w="9360" cap="flat">
            <a:noFill/>
            <a:miter lim="800000"/>
            <a:headEnd/>
            <a:tailEnd/>
          </a:ln>
          <a:effectLst/>
        </p:spPr>
        <p:txBody>
          <a:bodyPr wrap="none" lIns="90000" tIns="45000" rIns="90000" bIns="45000" anchor="ctr">
            <a:spAutoFit/>
          </a:bodyPr>
          <a:lstStyle/>
          <a:p>
            <a:pPr hangingPunct="1">
              <a:lnSpc>
                <a:spcPct val="100000"/>
              </a:lnSpc>
            </a:pPr>
            <a:r>
              <a:rPr lang="pt-BR" sz="1000">
                <a:solidFill>
                  <a:srgbClr val="000000"/>
                </a:solidFill>
                <a:cs typeface="Times New Roman" pitchFamily="16" charset="0"/>
              </a:rPr>
              <a:t>      </a:t>
            </a:r>
          </a:p>
        </p:txBody>
      </p:sp>
      <p:sp>
        <p:nvSpPr>
          <p:cNvPr id="20484" name="AutoShape 4"/>
          <p:cNvSpPr>
            <a:spLocks noChangeArrowheads="1"/>
          </p:cNvSpPr>
          <p:nvPr/>
        </p:nvSpPr>
        <p:spPr bwMode="auto">
          <a:xfrm>
            <a:off x="1588" y="1892300"/>
            <a:ext cx="357187" cy="242888"/>
          </a:xfrm>
          <a:custGeom>
            <a:avLst/>
            <a:gdLst>
              <a:gd name="G0" fmla="*/ 991 1 2"/>
              <a:gd name="G1" fmla="*/ 676 1 2"/>
              <a:gd name="G2" fmla="+- 676 0 0"/>
              <a:gd name="G3" fmla="+- 991 0 0"/>
              <a:gd name="T0" fmla="*/ 0 w 991"/>
              <a:gd name="T1" fmla="*/ 0 h 676"/>
              <a:gd name="T2" fmla="*/ G3 w 991"/>
              <a:gd name="T3" fmla="*/ G2 h 676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T0" t="T1" r="T2" b="T3"/>
            <a:pathLst>
              <a:path w="991" h="676">
                <a:moveTo>
                  <a:pt x="0" y="0"/>
                </a:moveTo>
                <a:lnTo>
                  <a:pt x="991" y="0"/>
                </a:lnTo>
                <a:lnTo>
                  <a:pt x="991" y="676"/>
                </a:lnTo>
                <a:lnTo>
                  <a:pt x="0" y="676"/>
                </a:lnTo>
                <a:close/>
              </a:path>
            </a:pathLst>
          </a:custGeom>
          <a:noFill/>
          <a:ln w="9360" cap="flat">
            <a:noFill/>
            <a:miter lim="800000"/>
            <a:headEnd/>
            <a:tailEnd/>
          </a:ln>
          <a:effectLst/>
        </p:spPr>
        <p:txBody>
          <a:bodyPr wrap="none" lIns="90000" tIns="45000" rIns="90000" bIns="45000" anchor="ctr">
            <a:spAutoFit/>
          </a:bodyPr>
          <a:lstStyle/>
          <a:p>
            <a:pPr hangingPunct="1">
              <a:lnSpc>
                <a:spcPct val="100000"/>
              </a:lnSpc>
            </a:pPr>
            <a:r>
              <a:rPr lang="pt-BR" sz="1000">
                <a:solidFill>
                  <a:srgbClr val="000000"/>
                </a:solidFill>
                <a:cs typeface="Times New Roman" pitchFamily="16" charset="0"/>
              </a:rPr>
              <a:t>     </a:t>
            </a:r>
          </a:p>
        </p:txBody>
      </p:sp>
      <p:sp>
        <p:nvSpPr>
          <p:cNvPr id="20485" name="AutoShape 5"/>
          <p:cNvSpPr>
            <a:spLocks noChangeArrowheads="1"/>
          </p:cNvSpPr>
          <p:nvPr/>
        </p:nvSpPr>
        <p:spPr bwMode="auto">
          <a:xfrm>
            <a:off x="0" y="0"/>
            <a:ext cx="9144000" cy="1588"/>
          </a:xfrm>
          <a:custGeom>
            <a:avLst/>
            <a:gdLst>
              <a:gd name="G0" fmla="*/ 25400 1 2"/>
              <a:gd name="G1" fmla="*/ 2 1 2"/>
              <a:gd name="G2" fmla="+- 2 0 0"/>
              <a:gd name="G3" fmla="+- 25400 0 0"/>
              <a:gd name="T0" fmla="*/ 0 w 25400"/>
              <a:gd name="T1" fmla="*/ 0 h 2"/>
              <a:gd name="T2" fmla="*/ G3 w 25400"/>
              <a:gd name="T3" fmla="*/ G2 h 2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T0" t="T1" r="T2" b="T3"/>
            <a:pathLst>
              <a:path w="25400" h="2">
                <a:moveTo>
                  <a:pt x="0" y="0"/>
                </a:moveTo>
                <a:lnTo>
                  <a:pt x="25400" y="0"/>
                </a:lnTo>
                <a:lnTo>
                  <a:pt x="25400" y="2"/>
                </a:lnTo>
                <a:lnTo>
                  <a:pt x="0" y="2"/>
                </a:lnTo>
                <a:close/>
              </a:path>
            </a:pathLst>
          </a:custGeom>
          <a:noFill/>
          <a:ln w="9360" cap="flat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0486" name="AutoShape 6"/>
          <p:cNvSpPr>
            <a:spLocks noChangeArrowheads="1"/>
          </p:cNvSpPr>
          <p:nvPr/>
        </p:nvSpPr>
        <p:spPr bwMode="auto">
          <a:xfrm>
            <a:off x="0" y="473075"/>
            <a:ext cx="565150" cy="242888"/>
          </a:xfrm>
          <a:custGeom>
            <a:avLst/>
            <a:gdLst>
              <a:gd name="G0" fmla="*/ 1571 1 2"/>
              <a:gd name="G1" fmla="*/ 676 1 2"/>
              <a:gd name="G2" fmla="+- 676 0 0"/>
              <a:gd name="G3" fmla="+- 1571 0 0"/>
              <a:gd name="T0" fmla="*/ 0 w 1567"/>
              <a:gd name="T1" fmla="*/ 0 h 676"/>
              <a:gd name="T2" fmla="*/ G3 w 1567"/>
              <a:gd name="T3" fmla="*/ G2 h 676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T0" t="T1" r="T2" b="T3"/>
            <a:pathLst>
              <a:path w="1567" h="676">
                <a:moveTo>
                  <a:pt x="0" y="0"/>
                </a:moveTo>
                <a:lnTo>
                  <a:pt x="1571" y="0"/>
                </a:lnTo>
                <a:lnTo>
                  <a:pt x="1571" y="676"/>
                </a:lnTo>
                <a:lnTo>
                  <a:pt x="0" y="676"/>
                </a:lnTo>
                <a:close/>
              </a:path>
            </a:pathLst>
          </a:custGeom>
          <a:noFill/>
          <a:ln w="9360" cap="flat">
            <a:noFill/>
            <a:miter lim="800000"/>
            <a:headEnd/>
            <a:tailEnd/>
          </a:ln>
          <a:effectLst/>
        </p:spPr>
        <p:txBody>
          <a:bodyPr wrap="none" lIns="90000" tIns="45000" rIns="90000" bIns="45000" anchor="ctr">
            <a:spAutoFit/>
          </a:bodyPr>
          <a:lstStyle/>
          <a:p>
            <a:pPr hangingPunct="1">
              <a:lnSpc>
                <a:spcPct val="100000"/>
              </a:lnSpc>
              <a:tabLst>
                <a:tab pos="449263" algn="l"/>
              </a:tabLst>
            </a:pPr>
            <a:r>
              <a:rPr lang="pt-BR" sz="1000">
                <a:solidFill>
                  <a:srgbClr val="000000"/>
                </a:solidFill>
              </a:rPr>
              <a:t>          </a:t>
            </a:r>
            <a:r>
              <a:rPr lang="pt-BR" sz="90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20487" name="AutoShape 7"/>
          <p:cNvSpPr>
            <a:spLocks noChangeArrowheads="1"/>
          </p:cNvSpPr>
          <p:nvPr/>
        </p:nvSpPr>
        <p:spPr bwMode="auto">
          <a:xfrm>
            <a:off x="4291013" y="3070225"/>
            <a:ext cx="285750" cy="242888"/>
          </a:xfrm>
          <a:custGeom>
            <a:avLst/>
            <a:gdLst>
              <a:gd name="G0" fmla="*/ 796 1 2"/>
              <a:gd name="G1" fmla="*/ 676 1 2"/>
              <a:gd name="G2" fmla="+- 676 0 0"/>
              <a:gd name="G3" fmla="+- 796 0 0"/>
              <a:gd name="T0" fmla="*/ 0 w 796"/>
              <a:gd name="T1" fmla="*/ 0 h 676"/>
              <a:gd name="T2" fmla="*/ G3 w 796"/>
              <a:gd name="T3" fmla="*/ G2 h 676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T0" t="T1" r="T2" b="T3"/>
            <a:pathLst>
              <a:path w="796" h="676">
                <a:moveTo>
                  <a:pt x="0" y="0"/>
                </a:moveTo>
                <a:lnTo>
                  <a:pt x="796" y="0"/>
                </a:lnTo>
                <a:lnTo>
                  <a:pt x="796" y="676"/>
                </a:lnTo>
                <a:lnTo>
                  <a:pt x="0" y="676"/>
                </a:lnTo>
                <a:close/>
              </a:path>
            </a:pathLst>
          </a:custGeom>
          <a:noFill/>
          <a:ln w="9360" cap="flat">
            <a:noFill/>
            <a:miter lim="800000"/>
            <a:headEnd/>
            <a:tailEnd/>
          </a:ln>
          <a:effectLst/>
        </p:spPr>
        <p:txBody>
          <a:bodyPr wrap="none" lIns="90000" tIns="45000" rIns="90000" bIns="45000" anchor="ctr">
            <a:spAutoFit/>
          </a:bodyPr>
          <a:lstStyle/>
          <a:p>
            <a:pPr hangingPunct="1">
              <a:lnSpc>
                <a:spcPct val="100000"/>
              </a:lnSpc>
            </a:pPr>
            <a:r>
              <a:rPr lang="pt-BR" sz="1000">
                <a:solidFill>
                  <a:srgbClr val="000000"/>
                </a:solidFill>
              </a:rPr>
              <a:t>   </a:t>
            </a:r>
          </a:p>
        </p:txBody>
      </p:sp>
      <p:sp>
        <p:nvSpPr>
          <p:cNvPr id="20488" name="AutoShape 8"/>
          <p:cNvSpPr>
            <a:spLocks noChangeArrowheads="1"/>
          </p:cNvSpPr>
          <p:nvPr/>
        </p:nvSpPr>
        <p:spPr bwMode="auto">
          <a:xfrm>
            <a:off x="4289425" y="3543300"/>
            <a:ext cx="565150" cy="242888"/>
          </a:xfrm>
          <a:custGeom>
            <a:avLst/>
            <a:gdLst>
              <a:gd name="G0" fmla="*/ 1571 1 2"/>
              <a:gd name="G1" fmla="*/ 676 1 2"/>
              <a:gd name="G2" fmla="+- 676 0 0"/>
              <a:gd name="G3" fmla="+- 1571 0 0"/>
              <a:gd name="T0" fmla="*/ 0 w 1567"/>
              <a:gd name="T1" fmla="*/ 0 h 676"/>
              <a:gd name="T2" fmla="*/ G3 w 1567"/>
              <a:gd name="T3" fmla="*/ G2 h 676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T0" t="T1" r="T2" b="T3"/>
            <a:pathLst>
              <a:path w="1567" h="676">
                <a:moveTo>
                  <a:pt x="0" y="0"/>
                </a:moveTo>
                <a:lnTo>
                  <a:pt x="1571" y="0"/>
                </a:lnTo>
                <a:lnTo>
                  <a:pt x="1571" y="676"/>
                </a:lnTo>
                <a:lnTo>
                  <a:pt x="0" y="676"/>
                </a:lnTo>
                <a:close/>
              </a:path>
            </a:pathLst>
          </a:custGeom>
          <a:noFill/>
          <a:ln w="9360" cap="flat">
            <a:noFill/>
            <a:miter lim="800000"/>
            <a:headEnd/>
            <a:tailEnd/>
          </a:ln>
          <a:effectLst/>
        </p:spPr>
        <p:txBody>
          <a:bodyPr wrap="none" lIns="90000" tIns="45000" rIns="90000" bIns="45000" anchor="ctr">
            <a:spAutoFit/>
          </a:bodyPr>
          <a:lstStyle/>
          <a:p>
            <a:pPr hangingPunct="1">
              <a:lnSpc>
                <a:spcPct val="100000"/>
              </a:lnSpc>
              <a:tabLst>
                <a:tab pos="449263" algn="l"/>
              </a:tabLst>
            </a:pPr>
            <a:r>
              <a:rPr lang="pt-BR" sz="1000">
                <a:solidFill>
                  <a:srgbClr val="000000"/>
                </a:solidFill>
              </a:rPr>
              <a:t>          </a:t>
            </a:r>
            <a:r>
              <a:rPr lang="pt-BR" sz="900">
                <a:solidFill>
                  <a:srgbClr val="000000"/>
                </a:solidFill>
              </a:rPr>
              <a:t> </a:t>
            </a:r>
          </a:p>
        </p:txBody>
      </p:sp>
      <p:pic>
        <p:nvPicPr>
          <p:cNvPr id="20489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53525" cy="6858000"/>
          </a:xfrm>
          <a:prstGeom prst="rect">
            <a:avLst/>
          </a:prstGeom>
          <a:noFill/>
          <a:ln w="9360" cap="flat">
            <a:noFill/>
            <a:miter lim="800000"/>
            <a:headEnd/>
            <a:tailEnd/>
          </a:ln>
          <a:effectLst/>
        </p:spPr>
      </p:pic>
      <p:sp>
        <p:nvSpPr>
          <p:cNvPr id="20490" name="AutoShape 10"/>
          <p:cNvSpPr>
            <a:spLocks noChangeArrowheads="1"/>
          </p:cNvSpPr>
          <p:nvPr/>
        </p:nvSpPr>
        <p:spPr bwMode="auto">
          <a:xfrm>
            <a:off x="1258888" y="1916113"/>
            <a:ext cx="7200900" cy="639762"/>
          </a:xfrm>
          <a:custGeom>
            <a:avLst/>
            <a:gdLst>
              <a:gd name="G0" fmla="*/ 20003 1 2"/>
              <a:gd name="G1" fmla="*/ 1776 1 2"/>
              <a:gd name="G2" fmla="+- 1776 0 0"/>
              <a:gd name="G3" fmla="+- 20003 0 0"/>
              <a:gd name="T0" fmla="*/ 0 w 20003"/>
              <a:gd name="T1" fmla="*/ 0 h 1776"/>
              <a:gd name="T2" fmla="*/ G3 w 20003"/>
              <a:gd name="T3" fmla="*/ G2 h 1776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T0" t="T1" r="T2" b="T3"/>
            <a:pathLst>
              <a:path w="20003" h="1776">
                <a:moveTo>
                  <a:pt x="0" y="0"/>
                </a:moveTo>
                <a:lnTo>
                  <a:pt x="20003" y="0"/>
                </a:lnTo>
                <a:lnTo>
                  <a:pt x="20003" y="1776"/>
                </a:lnTo>
                <a:lnTo>
                  <a:pt x="0" y="1776"/>
                </a:lnTo>
                <a:close/>
              </a:path>
            </a:pathLst>
          </a:custGeom>
          <a:solidFill>
            <a:srgbClr val="FFFFFF"/>
          </a:solidFill>
          <a:ln w="9360" cap="flat">
            <a:noFill/>
            <a:miter lim="800000"/>
            <a:headEnd/>
            <a:tailEnd/>
          </a:ln>
          <a:effectLst/>
        </p:spPr>
        <p:txBody>
          <a:bodyPr lIns="90000" tIns="45000" rIns="90000" bIns="45000">
            <a:spAutoFit/>
          </a:bodyPr>
          <a:lstStyle/>
          <a:p>
            <a:pPr hangingPunct="1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</a:pPr>
            <a:r>
              <a:rPr lang="pt-BR" b="1">
                <a:solidFill>
                  <a:srgbClr val="000000"/>
                </a:solidFill>
              </a:rPr>
              <a:t>XXXXXXXXXXXXXXXXXXXX</a:t>
            </a:r>
          </a:p>
          <a:p>
            <a:pPr hangingPunct="1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</a:pPr>
            <a:endParaRPr lang="pt-BR" b="1">
              <a:solidFill>
                <a:srgbClr val="000000"/>
              </a:solidFill>
            </a:endParaRPr>
          </a:p>
        </p:txBody>
      </p:sp>
      <p:sp>
        <p:nvSpPr>
          <p:cNvPr id="20491" name="AutoShape 11"/>
          <p:cNvSpPr>
            <a:spLocks noChangeArrowheads="1"/>
          </p:cNvSpPr>
          <p:nvPr/>
        </p:nvSpPr>
        <p:spPr bwMode="auto">
          <a:xfrm>
            <a:off x="1258888" y="4525963"/>
            <a:ext cx="7200900" cy="1845205"/>
          </a:xfrm>
          <a:custGeom>
            <a:avLst/>
            <a:gdLst>
              <a:gd name="G0" fmla="*/ 20003 1 2"/>
              <a:gd name="G1" fmla="*/ 2364 1 2"/>
              <a:gd name="G2" fmla="+- 2364 0 0"/>
              <a:gd name="G3" fmla="+- 20003 0 0"/>
              <a:gd name="T0" fmla="*/ 0 w 20003"/>
              <a:gd name="T1" fmla="*/ 0 h 2364"/>
              <a:gd name="T2" fmla="*/ G3 w 20003"/>
              <a:gd name="T3" fmla="*/ G2 h 2364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T0" t="T1" r="T2" b="T3"/>
            <a:pathLst>
              <a:path w="20003" h="2364">
                <a:moveTo>
                  <a:pt x="0" y="0"/>
                </a:moveTo>
                <a:lnTo>
                  <a:pt x="20003" y="0"/>
                </a:lnTo>
                <a:lnTo>
                  <a:pt x="20003" y="2364"/>
                </a:lnTo>
                <a:lnTo>
                  <a:pt x="0" y="2364"/>
                </a:lnTo>
                <a:close/>
              </a:path>
            </a:pathLst>
          </a:custGeom>
          <a:solidFill>
            <a:srgbClr val="FFFFFF"/>
          </a:solidFill>
          <a:ln w="9360" cap="flat">
            <a:noFill/>
            <a:miter lim="800000"/>
            <a:headEnd/>
            <a:tailEnd/>
          </a:ln>
          <a:effectLst/>
        </p:spPr>
        <p:txBody>
          <a:bodyPr lIns="90000" tIns="45000" rIns="90000" bIns="45000">
            <a:spAutoFit/>
          </a:bodyPr>
          <a:lstStyle/>
          <a:p>
            <a:pPr hangingPunct="1">
              <a:lnSpc>
                <a:spcPct val="100000"/>
              </a:lnSpc>
              <a:buFont typeface="Wingdings" pitchFamily="2" charset="2"/>
              <a:buChar char="ü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</a:pPr>
            <a:r>
              <a:rPr lang="pt-BR" sz="1600" dirty="0">
                <a:solidFill>
                  <a:srgbClr val="000000"/>
                </a:solidFill>
              </a:rPr>
              <a:t>Permanência do servidor na região: Acesso, qualidade de vida, incentivo financeiro (localidade e atividade penosa) e perspectiva para qualificação</a:t>
            </a:r>
            <a:r>
              <a:rPr lang="pt-BR" sz="1600" dirty="0" smtClean="0">
                <a:solidFill>
                  <a:srgbClr val="000000"/>
                </a:solidFill>
              </a:rPr>
              <a:t>;</a:t>
            </a:r>
          </a:p>
          <a:p>
            <a:pPr hangingPunct="1">
              <a:lnSpc>
                <a:spcPct val="100000"/>
              </a:lnSpc>
              <a:buFont typeface="Wingdings" pitchFamily="2" charset="2"/>
              <a:buChar char="ü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</a:pPr>
            <a:r>
              <a:rPr lang="pt-BR" sz="1600" dirty="0" smtClean="0">
                <a:solidFill>
                  <a:srgbClr val="000000"/>
                </a:solidFill>
              </a:rPr>
              <a:t>Isolamento: Distancia da Reitoria</a:t>
            </a:r>
          </a:p>
          <a:p>
            <a:pPr hangingPunct="1">
              <a:lnSpc>
                <a:spcPct val="100000"/>
              </a:lnSpc>
              <a:buFont typeface="Wingdings" pitchFamily="2" charset="2"/>
              <a:buChar char="ü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</a:pPr>
            <a:r>
              <a:rPr lang="pt-BR" sz="1600" dirty="0" smtClean="0">
                <a:solidFill>
                  <a:srgbClr val="000000"/>
                </a:solidFill>
              </a:rPr>
              <a:t>Expectativa da comunidade x Realidade do Campus: pessoal, estrutura física e financeira</a:t>
            </a:r>
          </a:p>
          <a:p>
            <a:pPr hangingPunct="1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</a:pPr>
            <a:endParaRPr lang="pt-BR" sz="1600" dirty="0">
              <a:solidFill>
                <a:srgbClr val="000000"/>
              </a:solidFill>
            </a:endParaRPr>
          </a:p>
          <a:p>
            <a:pPr hangingPunct="1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</a:pPr>
            <a:endParaRPr lang="pt-BR" b="1" dirty="0">
              <a:solidFill>
                <a:srgbClr val="000000"/>
              </a:solidFill>
            </a:endParaRPr>
          </a:p>
        </p:txBody>
      </p:sp>
      <p:sp>
        <p:nvSpPr>
          <p:cNvPr id="20492" name="AutoShape 12"/>
          <p:cNvSpPr>
            <a:spLocks noChangeArrowheads="1"/>
          </p:cNvSpPr>
          <p:nvPr/>
        </p:nvSpPr>
        <p:spPr bwMode="auto">
          <a:xfrm>
            <a:off x="179388" y="260350"/>
            <a:ext cx="1035050" cy="576263"/>
          </a:xfrm>
          <a:custGeom>
            <a:avLst/>
            <a:gdLst>
              <a:gd name="G0" fmla="*/ 1 0 0"/>
              <a:gd name="G1" fmla="+- G0 0 14400"/>
              <a:gd name="G2" fmla="*/ 1 0 0"/>
              <a:gd name="G3" fmla="+- 50000 0 14400"/>
              <a:gd name="G4" fmla="?: G3 14400 50000"/>
              <a:gd name="G5" fmla="?: G1 G2 G3"/>
              <a:gd name="G6" fmla="min 2875 1601"/>
              <a:gd name="G7" fmla="*/ G6 G5 1"/>
              <a:gd name="G8" fmla="*/ G7 1 34464"/>
              <a:gd name="G9" fmla="+- 2875 0 G8"/>
              <a:gd name="G10" fmla="+- 1601 0 G8"/>
              <a:gd name="G11" fmla="*/ G8 29289 1"/>
              <a:gd name="G12" fmla="*/ G11 1 34464"/>
              <a:gd name="G13" fmla="+- 2875 0 G12"/>
              <a:gd name="G14" fmla="+- 1601 0 G12"/>
              <a:gd name="G15" fmla="*/ 2875 1 2"/>
              <a:gd name="G16" fmla="*/ 1601 1 2"/>
              <a:gd name="G17" fmla="+- 1601 0 0"/>
              <a:gd name="G18" fmla="+- 2875 0 0"/>
              <a:gd name="G19" fmla="+- 180 0 0"/>
              <a:gd name="G20" fmla="+- 90 0 0"/>
              <a:gd name="G21" fmla="+- 270 0 0"/>
              <a:gd name="G22" fmla="+- 90 0 0"/>
              <a:gd name="G23" fmla="*/ 1 0 0"/>
              <a:gd name="G24" fmla="+- 90 0 0"/>
              <a:gd name="G25" fmla="+- 90 0 0"/>
              <a:gd name="G26" fmla="+- 90 0 0"/>
              <a:gd name="T0" fmla="*/ G12 w 2875"/>
              <a:gd name="T1" fmla="*/ G12 h 1601"/>
              <a:gd name="T2" fmla="*/ G13 w 2875"/>
              <a:gd name="T3" fmla="*/ G14 h 1601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T0" t="T1" r="T2" b="T3"/>
            <a:pathLst>
              <a:path w="2875" h="1601">
                <a:moveTo>
                  <a:pt x="0" y="1654"/>
                </a:moveTo>
                <a:lnTo>
                  <a:pt x="1654" y="1654"/>
                </a:lnTo>
                <a:lnTo>
                  <a:pt x="180" y="90"/>
                </a:lnTo>
                <a:lnTo>
                  <a:pt x="1221" y="0"/>
                </a:lnTo>
                <a:lnTo>
                  <a:pt x="1654" y="1654"/>
                </a:lnTo>
                <a:lnTo>
                  <a:pt x="270" y="90"/>
                </a:lnTo>
                <a:lnTo>
                  <a:pt x="2875" y="-53"/>
                </a:lnTo>
                <a:lnTo>
                  <a:pt x="1654" y="1654"/>
                </a:lnTo>
                <a:close/>
              </a:path>
            </a:pathLst>
          </a:custGeom>
          <a:solidFill>
            <a:srgbClr val="BBE0E3"/>
          </a:solidFill>
          <a:ln w="9360" cap="flat">
            <a:solidFill>
              <a:srgbClr val="000000"/>
            </a:solidFill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ctr" hangingPunct="1">
              <a:lnSpc>
                <a:spcPct val="100000"/>
              </a:lnSpc>
              <a:tabLst>
                <a:tab pos="449263" algn="l"/>
                <a:tab pos="898525" algn="l"/>
              </a:tabLst>
            </a:pPr>
            <a:r>
              <a:rPr lang="pt-BR" sz="1200" b="1">
                <a:solidFill>
                  <a:srgbClr val="000000"/>
                </a:solidFill>
              </a:rPr>
              <a:t>PDA 2014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9525" y="26988"/>
            <a:ext cx="9153525" cy="6858000"/>
          </a:xfrm>
          <a:prstGeom prst="rect">
            <a:avLst/>
          </a:prstGeom>
          <a:noFill/>
          <a:ln w="9360" cap="flat">
            <a:noFill/>
            <a:miter lim="800000"/>
            <a:headEnd/>
            <a:tailEnd/>
          </a:ln>
          <a:effectLst/>
        </p:spPr>
      </p:pic>
      <p:sp>
        <p:nvSpPr>
          <p:cNvPr id="21506" name="AutoShape 2"/>
          <p:cNvSpPr>
            <a:spLocks noChangeArrowheads="1"/>
          </p:cNvSpPr>
          <p:nvPr/>
        </p:nvSpPr>
        <p:spPr bwMode="auto">
          <a:xfrm>
            <a:off x="1214438" y="4398963"/>
            <a:ext cx="7429500" cy="730250"/>
          </a:xfrm>
          <a:custGeom>
            <a:avLst/>
            <a:gdLst>
              <a:gd name="G0" fmla="*/ 20638 1 2"/>
              <a:gd name="G1" fmla="*/ 2028 1 2"/>
              <a:gd name="G2" fmla="+- 2028 0 0"/>
              <a:gd name="G3" fmla="+- 20638 0 0"/>
              <a:gd name="T0" fmla="*/ 0 w 20638"/>
              <a:gd name="T1" fmla="*/ 0 h 1776"/>
              <a:gd name="T2" fmla="*/ G3 w 20638"/>
              <a:gd name="T3" fmla="*/ G2 h 1776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T0" t="T1" r="T2" b="T3"/>
            <a:pathLst>
              <a:path w="20638" h="1776">
                <a:moveTo>
                  <a:pt x="0" y="0"/>
                </a:moveTo>
                <a:lnTo>
                  <a:pt x="20638" y="0"/>
                </a:lnTo>
                <a:lnTo>
                  <a:pt x="20638" y="2028"/>
                </a:lnTo>
                <a:lnTo>
                  <a:pt x="0" y="2028"/>
                </a:lnTo>
                <a:close/>
              </a:path>
            </a:pathLst>
          </a:custGeom>
          <a:noFill/>
          <a:ln w="9360" cap="flat">
            <a:noFill/>
            <a:miter lim="800000"/>
            <a:headEnd/>
            <a:tailEnd/>
          </a:ln>
          <a:effectLst/>
        </p:spPr>
        <p:txBody>
          <a:bodyPr lIns="90000" tIns="45000" rIns="90000" bIns="45000">
            <a:spAutoFit/>
          </a:bodyPr>
          <a:lstStyle/>
          <a:p>
            <a:pPr algn="just" hangingPunct="1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</a:pPr>
            <a:endParaRPr lang="pt-BR" dirty="0">
              <a:solidFill>
                <a:srgbClr val="000000"/>
              </a:solidFill>
              <a:latin typeface="Calibri" pitchFamily="32" charset="0"/>
            </a:endParaRPr>
          </a:p>
          <a:p>
            <a:pPr algn="ctr" hangingPunct="1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</a:pPr>
            <a:r>
              <a:rPr lang="pt-BR" sz="2400" b="1" dirty="0">
                <a:solidFill>
                  <a:srgbClr val="000000"/>
                </a:solidFill>
                <a:latin typeface="Calibri" pitchFamily="32" charset="0"/>
              </a:rPr>
              <a:t>Feliz Natal e Próspero Ano Novo</a:t>
            </a:r>
          </a:p>
        </p:txBody>
      </p:sp>
      <p:sp>
        <p:nvSpPr>
          <p:cNvPr id="21507" name="AutoShape 3"/>
          <p:cNvSpPr>
            <a:spLocks noChangeArrowheads="1"/>
          </p:cNvSpPr>
          <p:nvPr/>
        </p:nvSpPr>
        <p:spPr bwMode="auto">
          <a:xfrm>
            <a:off x="1258888" y="1916113"/>
            <a:ext cx="7200900" cy="1125537"/>
          </a:xfrm>
          <a:custGeom>
            <a:avLst/>
            <a:gdLst>
              <a:gd name="G0" fmla="*/ 20003 1 2"/>
              <a:gd name="G1" fmla="*/ 3126 1 2"/>
              <a:gd name="G2" fmla="+- 3126 0 0"/>
              <a:gd name="G3" fmla="+- 20003 0 0"/>
              <a:gd name="T0" fmla="*/ 0 w 20003"/>
              <a:gd name="T1" fmla="*/ 0 h 1776"/>
              <a:gd name="T2" fmla="*/ G3 w 20003"/>
              <a:gd name="T3" fmla="*/ G2 h 1776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T0" t="T1" r="T2" b="T3"/>
            <a:pathLst>
              <a:path w="20003" h="1776">
                <a:moveTo>
                  <a:pt x="0" y="0"/>
                </a:moveTo>
                <a:lnTo>
                  <a:pt x="20003" y="0"/>
                </a:lnTo>
                <a:lnTo>
                  <a:pt x="20003" y="3126"/>
                </a:lnTo>
                <a:lnTo>
                  <a:pt x="0" y="3126"/>
                </a:lnTo>
                <a:close/>
              </a:path>
            </a:pathLst>
          </a:custGeom>
          <a:solidFill>
            <a:srgbClr val="FFFFFF"/>
          </a:solidFill>
          <a:ln w="9360" cap="flat">
            <a:noFill/>
            <a:miter lim="800000"/>
            <a:headEnd/>
            <a:tailEnd/>
          </a:ln>
          <a:effectLst/>
        </p:spPr>
        <p:txBody>
          <a:bodyPr lIns="90000" tIns="45000" rIns="90000" bIns="45000">
            <a:spAutoFit/>
          </a:bodyPr>
          <a:lstStyle/>
          <a:p>
            <a:pPr hangingPunct="1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</a:pPr>
            <a:r>
              <a:rPr lang="pt-BR" sz="1600">
                <a:solidFill>
                  <a:srgbClr val="000000"/>
                </a:solidFill>
              </a:rPr>
              <a:t>Apesar do avanço fantástico do Campus Tabatinga no ano de 2014 no ensino, pesquisa e extensão, este avanço poderia ter sido maior caso estivéssemos </a:t>
            </a:r>
            <a:r>
              <a:rPr lang="pt-BR">
                <a:solidFill>
                  <a:srgbClr val="000000"/>
                </a:solidFill>
              </a:rPr>
              <a:t>com quadro de pessoal maior para as atividades administrativas, compras e licitações</a:t>
            </a:r>
          </a:p>
        </p:txBody>
      </p:sp>
      <p:sp>
        <p:nvSpPr>
          <p:cNvPr id="21508" name="AutoShape 4"/>
          <p:cNvSpPr>
            <a:spLocks noChangeArrowheads="1"/>
          </p:cNvSpPr>
          <p:nvPr/>
        </p:nvSpPr>
        <p:spPr bwMode="auto">
          <a:xfrm>
            <a:off x="179388" y="260350"/>
            <a:ext cx="1035050" cy="576263"/>
          </a:xfrm>
          <a:custGeom>
            <a:avLst/>
            <a:gdLst>
              <a:gd name="G0" fmla="*/ 1 0 0"/>
              <a:gd name="G1" fmla="+- G0 0 14400"/>
              <a:gd name="G2" fmla="*/ 1 0 0"/>
              <a:gd name="G3" fmla="+- 50000 0 14400"/>
              <a:gd name="G4" fmla="?: G3 14400 50000"/>
              <a:gd name="G5" fmla="?: G1 G2 G3"/>
              <a:gd name="G6" fmla="min 2875 1601"/>
              <a:gd name="G7" fmla="*/ G6 G5 1"/>
              <a:gd name="G8" fmla="*/ G7 1 34464"/>
              <a:gd name="G9" fmla="+- 2875 0 G8"/>
              <a:gd name="G10" fmla="+- 1601 0 G8"/>
              <a:gd name="G11" fmla="*/ G8 29289 1"/>
              <a:gd name="G12" fmla="*/ G11 1 34464"/>
              <a:gd name="G13" fmla="+- 2875 0 G12"/>
              <a:gd name="G14" fmla="+- 1601 0 G12"/>
              <a:gd name="G15" fmla="*/ 2875 1 2"/>
              <a:gd name="G16" fmla="*/ 1601 1 2"/>
              <a:gd name="G17" fmla="+- 1601 0 0"/>
              <a:gd name="G18" fmla="+- 2875 0 0"/>
              <a:gd name="G19" fmla="+- 180 0 0"/>
              <a:gd name="G20" fmla="+- 90 0 0"/>
              <a:gd name="G21" fmla="+- 270 0 0"/>
              <a:gd name="G22" fmla="+- 90 0 0"/>
              <a:gd name="G23" fmla="*/ 1 0 0"/>
              <a:gd name="G24" fmla="+- 90 0 0"/>
              <a:gd name="G25" fmla="+- 90 0 0"/>
              <a:gd name="G26" fmla="+- 90 0 0"/>
              <a:gd name="T0" fmla="*/ G12 w 2875"/>
              <a:gd name="T1" fmla="*/ G12 h 1601"/>
              <a:gd name="T2" fmla="*/ G13 w 2875"/>
              <a:gd name="T3" fmla="*/ G14 h 1601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T0" t="T1" r="T2" b="T3"/>
            <a:pathLst>
              <a:path w="2875" h="1601">
                <a:moveTo>
                  <a:pt x="0" y="1654"/>
                </a:moveTo>
                <a:lnTo>
                  <a:pt x="1654" y="1654"/>
                </a:lnTo>
                <a:lnTo>
                  <a:pt x="180" y="90"/>
                </a:lnTo>
                <a:lnTo>
                  <a:pt x="1221" y="0"/>
                </a:lnTo>
                <a:lnTo>
                  <a:pt x="1654" y="1654"/>
                </a:lnTo>
                <a:lnTo>
                  <a:pt x="270" y="90"/>
                </a:lnTo>
                <a:lnTo>
                  <a:pt x="2875" y="-53"/>
                </a:lnTo>
                <a:lnTo>
                  <a:pt x="1654" y="1654"/>
                </a:lnTo>
                <a:close/>
              </a:path>
            </a:pathLst>
          </a:custGeom>
          <a:solidFill>
            <a:srgbClr val="BBE0E3"/>
          </a:solidFill>
          <a:ln w="9360" cap="flat">
            <a:solidFill>
              <a:srgbClr val="000000"/>
            </a:solidFill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ctr" hangingPunct="1">
              <a:lnSpc>
                <a:spcPct val="100000"/>
              </a:lnSpc>
              <a:tabLst>
                <a:tab pos="449263" algn="l"/>
                <a:tab pos="898525" algn="l"/>
              </a:tabLst>
            </a:pPr>
            <a:r>
              <a:rPr lang="pt-BR" sz="1200" b="1">
                <a:solidFill>
                  <a:srgbClr val="000000"/>
                </a:solidFill>
              </a:rPr>
              <a:t>PDA 2014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4034" name="Picture 2" descr="F:\Prof Jaime\Arquivos\Gustavo\fotos formatura 2014\ADM\DSC_0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000528" cy="3286124"/>
          </a:xfrm>
          <a:prstGeom prst="rect">
            <a:avLst/>
          </a:prstGeom>
          <a:noFill/>
        </p:spPr>
      </p:pic>
      <p:pic>
        <p:nvPicPr>
          <p:cNvPr id="27650" name="Picture 2" descr="F:\Prof Jaime\Arquivos\Gustavo\fotos formatura 2014\formatura 2014\DSC_01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0"/>
            <a:ext cx="4714908" cy="3286124"/>
          </a:xfrm>
          <a:prstGeom prst="rect">
            <a:avLst/>
          </a:prstGeom>
          <a:noFill/>
        </p:spPr>
      </p:pic>
      <p:pic>
        <p:nvPicPr>
          <p:cNvPr id="27651" name="Picture 3" descr="F:\Prof Jaime\Arquivos\Gustavo\fotos formatura 2014\formatura 2014\AGR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" y="3500438"/>
            <a:ext cx="4071934" cy="3000396"/>
          </a:xfrm>
          <a:prstGeom prst="rect">
            <a:avLst/>
          </a:prstGeom>
          <a:noFill/>
        </p:spPr>
      </p:pic>
      <p:pic>
        <p:nvPicPr>
          <p:cNvPr id="27652" name="Picture 4" descr="F:\Prof Jaime\Arquivos\Gustavo\fotos formatura 2014\formatura 2014\DSC_000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3571876"/>
            <a:ext cx="4286280" cy="2857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8676" name="Picture 4" descr="F:\Prof Jaime\Arquivos\2014\Apresentações\Apresentação UFAM BC\fotos ueps\DSC_01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4290"/>
            <a:ext cx="4857752" cy="3143272"/>
          </a:xfrm>
          <a:prstGeom prst="rect">
            <a:avLst/>
          </a:prstGeom>
          <a:noFill/>
        </p:spPr>
      </p:pic>
      <p:pic>
        <p:nvPicPr>
          <p:cNvPr id="28677" name="Picture 5" descr="F:\Prof Jaime\Arquivos\2014\Apresentações\Apresentação UFAM BC\fotos ueps\DSC_00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173039"/>
            <a:ext cx="3929090" cy="3255962"/>
          </a:xfrm>
          <a:prstGeom prst="rect">
            <a:avLst/>
          </a:prstGeom>
          <a:noFill/>
        </p:spPr>
      </p:pic>
      <p:pic>
        <p:nvPicPr>
          <p:cNvPr id="28678" name="Picture 6" descr="F:\Prof Jaime\Arquivos\2014\Apresentações\Apresentação UFAM BC\fotos ueps\0000007483-SAM_003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786190"/>
            <a:ext cx="4857752" cy="3071810"/>
          </a:xfrm>
          <a:prstGeom prst="rect">
            <a:avLst/>
          </a:prstGeom>
          <a:noFill/>
        </p:spPr>
      </p:pic>
      <p:pic>
        <p:nvPicPr>
          <p:cNvPr id="28680" name="Picture 8" descr="F:\Prof Jaime\Arquivos\2014\Apresentações\Apresentação UFAM BC\fotos ueps\Foto-000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29190" y="3786190"/>
            <a:ext cx="4000528" cy="30718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9525" y="26988"/>
            <a:ext cx="9153525" cy="6858000"/>
          </a:xfrm>
          <a:prstGeom prst="rect">
            <a:avLst/>
          </a:prstGeom>
          <a:noFill/>
          <a:ln w="9360" cap="flat">
            <a:noFill/>
            <a:miter lim="800000"/>
            <a:headEnd/>
            <a:tailEnd/>
          </a:ln>
          <a:effectLst/>
        </p:spPr>
      </p:pic>
      <p:sp>
        <p:nvSpPr>
          <p:cNvPr id="22530" name="AutoShape 2"/>
          <p:cNvSpPr>
            <a:spLocks noChangeArrowheads="1"/>
          </p:cNvSpPr>
          <p:nvPr/>
        </p:nvSpPr>
        <p:spPr bwMode="auto">
          <a:xfrm>
            <a:off x="1804988" y="4416425"/>
            <a:ext cx="357187" cy="365125"/>
          </a:xfrm>
          <a:custGeom>
            <a:avLst/>
            <a:gdLst>
              <a:gd name="G0" fmla="*/ 992 1 2"/>
              <a:gd name="G1" fmla="*/ 1014 1 2"/>
              <a:gd name="G2" fmla="+- 1014 0 0"/>
              <a:gd name="G3" fmla="+- 992 0 0"/>
              <a:gd name="T0" fmla="*/ 0 w 992"/>
              <a:gd name="T1" fmla="*/ 0 h 1014"/>
              <a:gd name="T2" fmla="*/ G3 w 992"/>
              <a:gd name="T3" fmla="*/ G2 h 1014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T0" t="T1" r="T2" b="T3"/>
            <a:pathLst>
              <a:path w="992" h="1014">
                <a:moveTo>
                  <a:pt x="0" y="0"/>
                </a:moveTo>
                <a:lnTo>
                  <a:pt x="992" y="0"/>
                </a:lnTo>
                <a:lnTo>
                  <a:pt x="992" y="1014"/>
                </a:lnTo>
                <a:lnTo>
                  <a:pt x="0" y="1014"/>
                </a:lnTo>
                <a:close/>
              </a:path>
            </a:pathLst>
          </a:custGeom>
          <a:solidFill>
            <a:srgbClr val="F2F2F2"/>
          </a:solidFill>
          <a:ln w="9360" cap="flat">
            <a:noFill/>
            <a:miter lim="800000"/>
            <a:headEnd/>
            <a:tailEnd/>
          </a:ln>
          <a:effectLst/>
        </p:spPr>
        <p:txBody>
          <a:bodyPr lIns="90000" tIns="45000" rIns="90000" bIns="45000">
            <a:spAutoFit/>
          </a:bodyPr>
          <a:lstStyle/>
          <a:p>
            <a:pPr algn="ctr" hangingPunct="1">
              <a:lnSpc>
                <a:spcPct val="100000"/>
              </a:lnSpc>
            </a:pPr>
            <a:r>
              <a:rPr lang="pt-BR">
                <a:solidFill>
                  <a:srgbClr val="000000"/>
                </a:solidFill>
                <a:latin typeface="Calibri" pitchFamily="32" charset="0"/>
              </a:rPr>
              <a:t> </a:t>
            </a:r>
          </a:p>
        </p:txBody>
      </p:sp>
      <p:sp>
        <p:nvSpPr>
          <p:cNvPr id="22531" name="AutoShape 3"/>
          <p:cNvSpPr>
            <a:spLocks noChangeArrowheads="1"/>
          </p:cNvSpPr>
          <p:nvPr/>
        </p:nvSpPr>
        <p:spPr bwMode="auto">
          <a:xfrm>
            <a:off x="3852863" y="4305300"/>
            <a:ext cx="357187" cy="708025"/>
          </a:xfrm>
          <a:custGeom>
            <a:avLst/>
            <a:gdLst>
              <a:gd name="G0" fmla="*/ 992 1 2"/>
              <a:gd name="G1" fmla="*/ 1967 1 2"/>
              <a:gd name="G2" fmla="+- 1967 0 0"/>
              <a:gd name="G3" fmla="+- 992 0 0"/>
              <a:gd name="T0" fmla="*/ 0 w 992"/>
              <a:gd name="T1" fmla="*/ 0 h 1967"/>
              <a:gd name="T2" fmla="*/ G3 w 992"/>
              <a:gd name="T3" fmla="*/ G2 h 1967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T0" t="T1" r="T2" b="T3"/>
            <a:pathLst>
              <a:path w="992" h="1967">
                <a:moveTo>
                  <a:pt x="0" y="0"/>
                </a:moveTo>
                <a:lnTo>
                  <a:pt x="992" y="0"/>
                </a:lnTo>
                <a:lnTo>
                  <a:pt x="992" y="1967"/>
                </a:lnTo>
                <a:lnTo>
                  <a:pt x="0" y="1967"/>
                </a:lnTo>
                <a:close/>
              </a:path>
            </a:pathLst>
          </a:custGeom>
          <a:solidFill>
            <a:srgbClr val="F2F2F2"/>
          </a:solidFill>
          <a:ln w="9360" cap="flat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2532" name="AutoShape 4"/>
          <p:cNvSpPr>
            <a:spLocks noChangeArrowheads="1"/>
          </p:cNvSpPr>
          <p:nvPr/>
        </p:nvSpPr>
        <p:spPr bwMode="auto">
          <a:xfrm>
            <a:off x="5772150" y="4346575"/>
            <a:ext cx="357188" cy="522288"/>
          </a:xfrm>
          <a:custGeom>
            <a:avLst/>
            <a:gdLst>
              <a:gd name="G0" fmla="*/ 992 1 2"/>
              <a:gd name="G1" fmla="*/ 1451 1 2"/>
              <a:gd name="G2" fmla="+- 1451 0 0"/>
              <a:gd name="G3" fmla="+- 992 0 0"/>
              <a:gd name="T0" fmla="*/ 0 w 992"/>
              <a:gd name="T1" fmla="*/ 0 h 1451"/>
              <a:gd name="T2" fmla="*/ G3 w 992"/>
              <a:gd name="T3" fmla="*/ G2 h 1451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T0" t="T1" r="T2" b="T3"/>
            <a:pathLst>
              <a:path w="992" h="1451">
                <a:moveTo>
                  <a:pt x="0" y="0"/>
                </a:moveTo>
                <a:lnTo>
                  <a:pt x="992" y="0"/>
                </a:lnTo>
                <a:lnTo>
                  <a:pt x="992" y="1451"/>
                </a:lnTo>
                <a:lnTo>
                  <a:pt x="0" y="1451"/>
                </a:lnTo>
                <a:close/>
              </a:path>
            </a:pathLst>
          </a:custGeom>
          <a:solidFill>
            <a:srgbClr val="F2F2F2"/>
          </a:solidFill>
          <a:ln w="9360" cap="flat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2533" name="AutoShape 5"/>
          <p:cNvSpPr>
            <a:spLocks noChangeArrowheads="1"/>
          </p:cNvSpPr>
          <p:nvPr/>
        </p:nvSpPr>
        <p:spPr bwMode="auto">
          <a:xfrm>
            <a:off x="7739063" y="4416425"/>
            <a:ext cx="357187" cy="365125"/>
          </a:xfrm>
          <a:custGeom>
            <a:avLst/>
            <a:gdLst>
              <a:gd name="G0" fmla="*/ 992 1 2"/>
              <a:gd name="G1" fmla="*/ 1014 1 2"/>
              <a:gd name="G2" fmla="+- 1014 0 0"/>
              <a:gd name="G3" fmla="+- 992 0 0"/>
              <a:gd name="T0" fmla="*/ 0 w 992"/>
              <a:gd name="T1" fmla="*/ 0 h 1014"/>
              <a:gd name="T2" fmla="*/ G3 w 992"/>
              <a:gd name="T3" fmla="*/ G2 h 1014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T0" t="T1" r="T2" b="T3"/>
            <a:pathLst>
              <a:path w="992" h="1014">
                <a:moveTo>
                  <a:pt x="0" y="0"/>
                </a:moveTo>
                <a:lnTo>
                  <a:pt x="992" y="0"/>
                </a:lnTo>
                <a:lnTo>
                  <a:pt x="992" y="1014"/>
                </a:lnTo>
                <a:lnTo>
                  <a:pt x="0" y="1014"/>
                </a:lnTo>
                <a:close/>
              </a:path>
            </a:pathLst>
          </a:custGeom>
          <a:solidFill>
            <a:srgbClr val="F2F2F2"/>
          </a:solidFill>
          <a:ln w="9360" cap="flat">
            <a:noFill/>
            <a:miter lim="800000"/>
            <a:headEnd/>
            <a:tailEnd/>
          </a:ln>
          <a:effectLst/>
        </p:spPr>
        <p:txBody>
          <a:bodyPr lIns="90000" tIns="45000" rIns="90000" bIns="45000">
            <a:spAutoFit/>
          </a:bodyPr>
          <a:lstStyle/>
          <a:p>
            <a:pPr algn="ctr" hangingPunct="1">
              <a:lnSpc>
                <a:spcPct val="100000"/>
              </a:lnSpc>
            </a:pPr>
            <a:r>
              <a:rPr lang="pt-BR">
                <a:solidFill>
                  <a:srgbClr val="000000"/>
                </a:solidFill>
                <a:latin typeface="Calibri" pitchFamily="32" charset="0"/>
              </a:rPr>
              <a:t>*</a:t>
            </a:r>
          </a:p>
        </p:txBody>
      </p:sp>
      <p:sp>
        <p:nvSpPr>
          <p:cNvPr id="22534" name="AutoShape 6"/>
          <p:cNvSpPr>
            <a:spLocks noChangeArrowheads="1"/>
          </p:cNvSpPr>
          <p:nvPr/>
        </p:nvSpPr>
        <p:spPr bwMode="auto">
          <a:xfrm>
            <a:off x="1571625" y="2151063"/>
            <a:ext cx="6786563" cy="273050"/>
          </a:xfrm>
          <a:custGeom>
            <a:avLst/>
            <a:gdLst>
              <a:gd name="G0" fmla="*/ 18852 1 2"/>
              <a:gd name="G1" fmla="*/ 759 1 2"/>
              <a:gd name="G2" fmla="+- 759 0 0"/>
              <a:gd name="G3" fmla="+- 18852 0 0"/>
              <a:gd name="T0" fmla="*/ 0 w 18852"/>
              <a:gd name="T1" fmla="*/ 0 h 759"/>
              <a:gd name="T2" fmla="*/ G3 w 18852"/>
              <a:gd name="T3" fmla="*/ G2 h 759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T0" t="T1" r="T2" b="T3"/>
            <a:pathLst>
              <a:path w="18852" h="759">
                <a:moveTo>
                  <a:pt x="0" y="0"/>
                </a:moveTo>
                <a:lnTo>
                  <a:pt x="18852" y="0"/>
                </a:lnTo>
                <a:lnTo>
                  <a:pt x="18852" y="759"/>
                </a:lnTo>
                <a:lnTo>
                  <a:pt x="0" y="759"/>
                </a:lnTo>
                <a:close/>
              </a:path>
            </a:pathLst>
          </a:custGeom>
          <a:noFill/>
          <a:ln w="9360" cap="flat">
            <a:noFill/>
            <a:miter lim="800000"/>
            <a:headEnd/>
            <a:tailEnd/>
          </a:ln>
          <a:effectLst/>
        </p:spPr>
        <p:txBody>
          <a:bodyPr lIns="90000" tIns="45000" rIns="90000" bIns="45000">
            <a:spAutoFit/>
          </a:bodyPr>
          <a:lstStyle/>
          <a:p>
            <a:pPr algn="ctr" hangingPunct="1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</a:tabLst>
            </a:pPr>
            <a:r>
              <a:rPr lang="pt-BR" sz="1200">
                <a:solidFill>
                  <a:srgbClr val="000000"/>
                </a:solidFill>
                <a:latin typeface="Calibri" pitchFamily="32" charset="0"/>
              </a:rPr>
              <a:t>* Digite um </a:t>
            </a:r>
            <a:r>
              <a:rPr lang="pt-BR" sz="1200" b="1">
                <a:solidFill>
                  <a:srgbClr val="000000"/>
                </a:solidFill>
                <a:latin typeface="Calibri" pitchFamily="32" charset="0"/>
              </a:rPr>
              <a:t>X</a:t>
            </a:r>
            <a:r>
              <a:rPr lang="pt-BR" sz="1200">
                <a:solidFill>
                  <a:srgbClr val="000000"/>
                </a:solidFill>
                <a:latin typeface="Calibri" pitchFamily="32" charset="0"/>
              </a:rPr>
              <a:t> no parêntese que corresponde ao seu grau de satisfação com a gestão.</a:t>
            </a:r>
          </a:p>
        </p:txBody>
      </p:sp>
      <p:sp>
        <p:nvSpPr>
          <p:cNvPr id="22535" name="AutoShape 7"/>
          <p:cNvSpPr>
            <a:spLocks noChangeArrowheads="1"/>
          </p:cNvSpPr>
          <p:nvPr/>
        </p:nvSpPr>
        <p:spPr bwMode="auto">
          <a:xfrm>
            <a:off x="3779838" y="4422775"/>
            <a:ext cx="503237" cy="365125"/>
          </a:xfrm>
          <a:custGeom>
            <a:avLst/>
            <a:gdLst>
              <a:gd name="G0" fmla="*/ 1398 1 2"/>
              <a:gd name="G1" fmla="*/ 1014 1 2"/>
              <a:gd name="G2" fmla="+- 1014 0 0"/>
              <a:gd name="G3" fmla="+- 1398 0 0"/>
              <a:gd name="T0" fmla="*/ 0 w 1398"/>
              <a:gd name="T1" fmla="*/ 0 h 1014"/>
              <a:gd name="T2" fmla="*/ G3 w 1398"/>
              <a:gd name="T3" fmla="*/ G2 h 1014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T0" t="T1" r="T2" b="T3"/>
            <a:pathLst>
              <a:path w="1398" h="1014">
                <a:moveTo>
                  <a:pt x="0" y="0"/>
                </a:moveTo>
                <a:lnTo>
                  <a:pt x="1398" y="0"/>
                </a:lnTo>
                <a:lnTo>
                  <a:pt x="1398" y="1014"/>
                </a:lnTo>
                <a:lnTo>
                  <a:pt x="0" y="1014"/>
                </a:lnTo>
                <a:close/>
              </a:path>
            </a:pathLst>
          </a:custGeom>
          <a:noFill/>
          <a:ln w="9360" cap="flat">
            <a:noFill/>
            <a:miter lim="800000"/>
            <a:headEnd/>
            <a:tailEnd/>
          </a:ln>
          <a:effectLst/>
        </p:spPr>
        <p:txBody>
          <a:bodyPr lIns="90000" tIns="45000" rIns="90000" bIns="45000">
            <a:spAutoFit/>
          </a:bodyPr>
          <a:lstStyle/>
          <a:p>
            <a:pPr algn="ctr" hangingPunct="1">
              <a:lnSpc>
                <a:spcPct val="100000"/>
              </a:lnSpc>
              <a:tabLst>
                <a:tab pos="449263" algn="l"/>
              </a:tabLst>
            </a:pPr>
            <a:r>
              <a:rPr lang="pt-BR" b="1">
                <a:solidFill>
                  <a:srgbClr val="000000"/>
                </a:solidFill>
              </a:rPr>
              <a:t>x</a:t>
            </a:r>
          </a:p>
        </p:txBody>
      </p:sp>
      <p:sp>
        <p:nvSpPr>
          <p:cNvPr id="22536" name="AutoShape 8"/>
          <p:cNvSpPr>
            <a:spLocks noChangeArrowheads="1"/>
          </p:cNvSpPr>
          <p:nvPr/>
        </p:nvSpPr>
        <p:spPr bwMode="auto">
          <a:xfrm>
            <a:off x="179388" y="260350"/>
            <a:ext cx="1035050" cy="576263"/>
          </a:xfrm>
          <a:custGeom>
            <a:avLst/>
            <a:gdLst>
              <a:gd name="G0" fmla="*/ 1 0 0"/>
              <a:gd name="G1" fmla="+- G0 0 14400"/>
              <a:gd name="G2" fmla="*/ 1 0 0"/>
              <a:gd name="G3" fmla="+- 50000 0 14400"/>
              <a:gd name="G4" fmla="?: G3 14400 50000"/>
              <a:gd name="G5" fmla="?: G1 G2 G3"/>
              <a:gd name="G6" fmla="min 2875 1601"/>
              <a:gd name="G7" fmla="*/ G6 G5 1"/>
              <a:gd name="G8" fmla="*/ G7 1 34464"/>
              <a:gd name="G9" fmla="+- 2875 0 G8"/>
              <a:gd name="G10" fmla="+- 1601 0 G8"/>
              <a:gd name="G11" fmla="*/ G8 29289 1"/>
              <a:gd name="G12" fmla="*/ G11 1 34464"/>
              <a:gd name="G13" fmla="+- 2875 0 G12"/>
              <a:gd name="G14" fmla="+- 1601 0 G12"/>
              <a:gd name="G15" fmla="*/ 2875 1 2"/>
              <a:gd name="G16" fmla="*/ 1601 1 2"/>
              <a:gd name="G17" fmla="+- 1601 0 0"/>
              <a:gd name="G18" fmla="+- 2875 0 0"/>
              <a:gd name="G19" fmla="+- 180 0 0"/>
              <a:gd name="G20" fmla="+- 90 0 0"/>
              <a:gd name="G21" fmla="+- 270 0 0"/>
              <a:gd name="G22" fmla="+- 90 0 0"/>
              <a:gd name="G23" fmla="*/ 1 0 0"/>
              <a:gd name="G24" fmla="+- 90 0 0"/>
              <a:gd name="G25" fmla="+- 90 0 0"/>
              <a:gd name="G26" fmla="+- 90 0 0"/>
              <a:gd name="T0" fmla="*/ G12 w 2875"/>
              <a:gd name="T1" fmla="*/ G12 h 1601"/>
              <a:gd name="T2" fmla="*/ G13 w 2875"/>
              <a:gd name="T3" fmla="*/ G14 h 1601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T0" t="T1" r="T2" b="T3"/>
            <a:pathLst>
              <a:path w="2875" h="1601">
                <a:moveTo>
                  <a:pt x="0" y="1654"/>
                </a:moveTo>
                <a:lnTo>
                  <a:pt x="1654" y="1654"/>
                </a:lnTo>
                <a:lnTo>
                  <a:pt x="180" y="90"/>
                </a:lnTo>
                <a:lnTo>
                  <a:pt x="1221" y="0"/>
                </a:lnTo>
                <a:lnTo>
                  <a:pt x="1654" y="1654"/>
                </a:lnTo>
                <a:lnTo>
                  <a:pt x="270" y="90"/>
                </a:lnTo>
                <a:lnTo>
                  <a:pt x="2875" y="-53"/>
                </a:lnTo>
                <a:lnTo>
                  <a:pt x="1654" y="1654"/>
                </a:lnTo>
                <a:close/>
              </a:path>
            </a:pathLst>
          </a:custGeom>
          <a:solidFill>
            <a:srgbClr val="BBE0E3"/>
          </a:solidFill>
          <a:ln w="9360" cap="flat">
            <a:solidFill>
              <a:srgbClr val="000000"/>
            </a:solidFill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ctr" hangingPunct="1">
              <a:lnSpc>
                <a:spcPct val="100000"/>
              </a:lnSpc>
              <a:tabLst>
                <a:tab pos="449263" algn="l"/>
                <a:tab pos="898525" algn="l"/>
              </a:tabLst>
            </a:pPr>
            <a:r>
              <a:rPr lang="pt-BR" sz="1200" b="1">
                <a:solidFill>
                  <a:srgbClr val="000000"/>
                </a:solidFill>
              </a:rPr>
              <a:t>PDA 2014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360" cap="flat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9525" y="0"/>
            <a:ext cx="9153525" cy="6858000"/>
          </a:xfrm>
          <a:prstGeom prst="rect">
            <a:avLst/>
          </a:prstGeom>
          <a:noFill/>
          <a:ln w="9360" cap="flat">
            <a:noFill/>
            <a:miter lim="800000"/>
            <a:headEnd/>
            <a:tailEnd/>
          </a:ln>
          <a:effectLst/>
        </p:spPr>
      </p:pic>
      <p:sp>
        <p:nvSpPr>
          <p:cNvPr id="6146" name="AutoShape 2"/>
          <p:cNvSpPr>
            <a:spLocks noChangeArrowheads="1"/>
          </p:cNvSpPr>
          <p:nvPr/>
        </p:nvSpPr>
        <p:spPr bwMode="auto">
          <a:xfrm>
            <a:off x="1214438" y="1785938"/>
            <a:ext cx="7429500" cy="365125"/>
          </a:xfrm>
          <a:custGeom>
            <a:avLst/>
            <a:gdLst>
              <a:gd name="G0" fmla="*/ 20638 1 2"/>
              <a:gd name="G1" fmla="*/ 1014 1 2"/>
              <a:gd name="G2" fmla="+- 1014 0 0"/>
              <a:gd name="G3" fmla="+- 20638 0 0"/>
              <a:gd name="T0" fmla="*/ 0 w 20638"/>
              <a:gd name="T1" fmla="*/ 0 h 1014"/>
              <a:gd name="T2" fmla="*/ G3 w 20638"/>
              <a:gd name="T3" fmla="*/ G2 h 1014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T0" t="T1" r="T2" b="T3"/>
            <a:pathLst>
              <a:path w="20638" h="1014">
                <a:moveTo>
                  <a:pt x="0" y="0"/>
                </a:moveTo>
                <a:lnTo>
                  <a:pt x="20638" y="0"/>
                </a:lnTo>
                <a:lnTo>
                  <a:pt x="20638" y="1014"/>
                </a:lnTo>
                <a:lnTo>
                  <a:pt x="0" y="1014"/>
                </a:lnTo>
                <a:close/>
              </a:path>
            </a:pathLst>
          </a:custGeom>
          <a:noFill/>
          <a:ln w="9360" cap="flat">
            <a:noFill/>
            <a:miter lim="800000"/>
            <a:headEnd/>
            <a:tailEnd/>
          </a:ln>
          <a:effectLst/>
        </p:spPr>
        <p:txBody>
          <a:bodyPr lIns="90000" tIns="45000" rIns="90000" bIns="45000">
            <a:spAutoFit/>
          </a:bodyPr>
          <a:lstStyle/>
          <a:p>
            <a:pPr algn="ctr" hangingPunct="1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</a:pPr>
            <a:r>
              <a:rPr lang="pt-BR" b="1" dirty="0" smtClean="0">
                <a:solidFill>
                  <a:srgbClr val="333399"/>
                </a:solidFill>
                <a:latin typeface="Calibri" pitchFamily="32" charset="0"/>
              </a:rPr>
              <a:t>CAMPUS TABATINGA</a:t>
            </a:r>
            <a:endParaRPr lang="pt-BR" b="1" dirty="0">
              <a:solidFill>
                <a:srgbClr val="333399"/>
              </a:solidFill>
              <a:latin typeface="Calibri" pitchFamily="32" charset="0"/>
            </a:endParaRPr>
          </a:p>
        </p:txBody>
      </p:sp>
      <p:sp>
        <p:nvSpPr>
          <p:cNvPr id="6147" name="AutoShape 3"/>
          <p:cNvSpPr>
            <a:spLocks noChangeArrowheads="1"/>
          </p:cNvSpPr>
          <p:nvPr/>
        </p:nvSpPr>
        <p:spPr bwMode="auto">
          <a:xfrm>
            <a:off x="1214438" y="2746375"/>
            <a:ext cx="7429500" cy="3656013"/>
          </a:xfrm>
          <a:custGeom>
            <a:avLst/>
            <a:gdLst>
              <a:gd name="G0" fmla="*/ 20638 1 2"/>
              <a:gd name="G1" fmla="*/ 10158 1 2"/>
              <a:gd name="G2" fmla="+- 10158 0 0"/>
              <a:gd name="G3" fmla="+- 20638 0 0"/>
              <a:gd name="T0" fmla="*/ 0 w 20638"/>
              <a:gd name="T1" fmla="*/ 0 h 10158"/>
              <a:gd name="T2" fmla="*/ G3 w 20638"/>
              <a:gd name="T3" fmla="*/ G2 h 10158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T0" t="T1" r="T2" b="T3"/>
            <a:pathLst>
              <a:path w="20638" h="10158">
                <a:moveTo>
                  <a:pt x="0" y="0"/>
                </a:moveTo>
                <a:lnTo>
                  <a:pt x="20638" y="0"/>
                </a:lnTo>
                <a:lnTo>
                  <a:pt x="20638" y="10158"/>
                </a:lnTo>
                <a:lnTo>
                  <a:pt x="0" y="10158"/>
                </a:lnTo>
                <a:close/>
              </a:path>
            </a:pathLst>
          </a:custGeom>
          <a:noFill/>
          <a:ln w="9360" cap="flat">
            <a:noFill/>
            <a:miter lim="800000"/>
            <a:headEnd/>
            <a:tailEnd/>
          </a:ln>
          <a:effectLst/>
        </p:spPr>
        <p:txBody>
          <a:bodyPr lIns="90000" tIns="45000" rIns="90000" bIns="45000">
            <a:spAutoFit/>
          </a:bodyPr>
          <a:lstStyle/>
          <a:p>
            <a:pPr algn="just" hangingPunct="1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</a:pPr>
            <a:endParaRPr lang="pt-BR">
              <a:solidFill>
                <a:srgbClr val="808080"/>
              </a:solidFill>
              <a:latin typeface="Calibri" pitchFamily="32" charset="0"/>
            </a:endParaRPr>
          </a:p>
          <a:p>
            <a:pPr marL="342900" indent="-341313" algn="just" hangingPunct="1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</a:pPr>
            <a:endParaRPr lang="pt-BR">
              <a:solidFill>
                <a:srgbClr val="808080"/>
              </a:solidFill>
              <a:latin typeface="Calibri" pitchFamily="32" charset="0"/>
            </a:endParaRPr>
          </a:p>
          <a:p>
            <a:pPr marL="342900" indent="-341313" algn="just" hangingPunct="1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</a:pPr>
            <a:endParaRPr lang="pt-BR">
              <a:solidFill>
                <a:srgbClr val="808080"/>
              </a:solidFill>
              <a:latin typeface="Calibri" pitchFamily="32" charset="0"/>
            </a:endParaRPr>
          </a:p>
          <a:p>
            <a:pPr marL="342900" indent="-341313" algn="just" hangingPunct="1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</a:pPr>
            <a:endParaRPr lang="pt-BR">
              <a:solidFill>
                <a:srgbClr val="808080"/>
              </a:solidFill>
              <a:latin typeface="Calibri" pitchFamily="32" charset="0"/>
            </a:endParaRPr>
          </a:p>
          <a:p>
            <a:pPr marL="342900" indent="-341313" algn="just" hangingPunct="1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</a:pPr>
            <a:endParaRPr lang="pt-BR">
              <a:solidFill>
                <a:srgbClr val="808080"/>
              </a:solidFill>
              <a:latin typeface="Calibri" pitchFamily="32" charset="0"/>
            </a:endParaRPr>
          </a:p>
          <a:p>
            <a:pPr marL="342900" indent="-341313" algn="just" hangingPunct="1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</a:pPr>
            <a:endParaRPr lang="pt-BR">
              <a:solidFill>
                <a:srgbClr val="808080"/>
              </a:solidFill>
              <a:latin typeface="Calibri" pitchFamily="32" charset="0"/>
            </a:endParaRPr>
          </a:p>
          <a:p>
            <a:pPr marL="342900" indent="-341313" algn="just" hangingPunct="1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</a:pPr>
            <a:endParaRPr lang="pt-BR">
              <a:solidFill>
                <a:srgbClr val="808080"/>
              </a:solidFill>
              <a:latin typeface="Calibri" pitchFamily="32" charset="0"/>
            </a:endParaRPr>
          </a:p>
          <a:p>
            <a:pPr marL="342900" indent="-341313" algn="just" hangingPunct="1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</a:pPr>
            <a:endParaRPr lang="pt-BR">
              <a:solidFill>
                <a:srgbClr val="808080"/>
              </a:solidFill>
              <a:latin typeface="Calibri" pitchFamily="32" charset="0"/>
            </a:endParaRPr>
          </a:p>
          <a:p>
            <a:pPr marL="342900" indent="-341313" algn="just" hangingPunct="1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</a:pPr>
            <a:endParaRPr lang="pt-BR">
              <a:solidFill>
                <a:srgbClr val="808080"/>
              </a:solidFill>
              <a:latin typeface="Calibri" pitchFamily="32" charset="0"/>
            </a:endParaRPr>
          </a:p>
          <a:p>
            <a:pPr marL="342900" indent="-341313" algn="just" hangingPunct="1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</a:pPr>
            <a:endParaRPr lang="pt-BR">
              <a:solidFill>
                <a:srgbClr val="808080"/>
              </a:solidFill>
              <a:latin typeface="Calibri" pitchFamily="32" charset="0"/>
            </a:endParaRPr>
          </a:p>
          <a:p>
            <a:pPr marL="342900" indent="-341313" algn="just" hangingPunct="1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</a:pPr>
            <a:endParaRPr lang="pt-BR">
              <a:solidFill>
                <a:srgbClr val="808080"/>
              </a:solidFill>
              <a:latin typeface="Calibri" pitchFamily="32" charset="0"/>
            </a:endParaRPr>
          </a:p>
          <a:p>
            <a:pPr marL="342900" indent="-341313" algn="just" hangingPunct="1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</a:pPr>
            <a:endParaRPr lang="pt-BR">
              <a:solidFill>
                <a:srgbClr val="808080"/>
              </a:solidFill>
              <a:latin typeface="Calibri" pitchFamily="32" charset="0"/>
            </a:endParaRPr>
          </a:p>
          <a:p>
            <a:pPr marL="342900" indent="-341313" algn="just" hangingPunct="1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</a:pPr>
            <a:endParaRPr lang="pt-BR">
              <a:solidFill>
                <a:srgbClr val="808080"/>
              </a:solidFill>
              <a:latin typeface="Calibri" pitchFamily="32" charset="0"/>
            </a:endParaRPr>
          </a:p>
        </p:txBody>
      </p:sp>
      <p:graphicFrame>
        <p:nvGraphicFramePr>
          <p:cNvPr id="6148" name="Group 4"/>
          <p:cNvGraphicFramePr>
            <a:graphicFrameLocks noGrp="1"/>
          </p:cNvGraphicFramePr>
          <p:nvPr/>
        </p:nvGraphicFramePr>
        <p:xfrm>
          <a:off x="1214438" y="2746375"/>
          <a:ext cx="7431087" cy="3771512"/>
        </p:xfrm>
        <a:graphic>
          <a:graphicData uri="http://schemas.openxmlformats.org/drawingml/2006/table">
            <a:tbl>
              <a:tblPr/>
              <a:tblGrid>
                <a:gridCol w="3357562"/>
                <a:gridCol w="4073525"/>
              </a:tblGrid>
              <a:tr h="61595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</a:tabLst>
                      </a:pPr>
                      <a:r>
                        <a:rPr kumimoji="0" lang="pt-B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Nome</a:t>
                      </a:r>
                    </a:p>
                  </a:txBody>
                  <a:tcPr marT="61596"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</a:tabLst>
                      </a:pPr>
                      <a:r>
                        <a:rPr kumimoji="0" lang="pt-B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Função</a:t>
                      </a:r>
                    </a:p>
                  </a:txBody>
                  <a:tcPr marT="61596"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</a:tabLst>
                      </a:pP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Jaime Cavalcante Alves</a:t>
                      </a:r>
                    </a:p>
                  </a:txBody>
                  <a:tcPr marT="58067"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</a:tabLst>
                      </a:pP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Diretor Geral</a:t>
                      </a:r>
                    </a:p>
                  </a:txBody>
                  <a:tcPr marT="58067"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3F4"/>
                    </a:solidFill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</a:tabLst>
                      </a:pP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Gustavo Bernard </a:t>
                      </a:r>
                    </a:p>
                  </a:txBody>
                  <a:tcPr marT="58067"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</a:tabLst>
                      </a:pP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Chefe do Departamento de Ensino, Pesquisa e Extensão</a:t>
                      </a:r>
                    </a:p>
                  </a:txBody>
                  <a:tcPr marT="58067"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9"/>
                    </a:solidFill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</a:tabLst>
                      </a:pP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Rodrigo Nogueira Rodrigues</a:t>
                      </a:r>
                    </a:p>
                  </a:txBody>
                  <a:tcPr marT="58067"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</a:tabLst>
                      </a:pP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Chefe do Departamento de Administração e Planejamento</a:t>
                      </a:r>
                    </a:p>
                  </a:txBody>
                  <a:tcPr marT="58067"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3F4"/>
                    </a:solidFill>
                  </a:tcPr>
                </a:tc>
              </a:tr>
              <a:tr h="61595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</a:tabLst>
                      </a:pP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José Josimar Soares</a:t>
                      </a:r>
                    </a:p>
                  </a:txBody>
                  <a:tcPr marT="58067"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</a:tabLst>
                      </a:pP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Chefe de Gabinete</a:t>
                      </a:r>
                    </a:p>
                  </a:txBody>
                  <a:tcPr marT="58067"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9"/>
                    </a:solidFill>
                  </a:tcPr>
                </a:tc>
              </a:tr>
              <a:tr h="61595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</a:tabLst>
                      </a:pP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</a:txBody>
                  <a:tcPr marT="61596"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</a:tabLst>
                      </a:pP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</a:txBody>
                  <a:tcPr marT="61596"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3F4"/>
                    </a:solidFill>
                  </a:tcPr>
                </a:tc>
              </a:tr>
              <a:tr h="617538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</a:tabLst>
                      </a:pP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</a:txBody>
                  <a:tcPr marT="61596"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</a:tabLst>
                      </a:pP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</a:txBody>
                  <a:tcPr marT="61596"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9"/>
                    </a:solidFill>
                  </a:tcPr>
                </a:tc>
              </a:tr>
            </a:tbl>
          </a:graphicData>
        </a:graphic>
      </p:graphicFrame>
      <p:sp>
        <p:nvSpPr>
          <p:cNvPr id="6200" name="AutoShape 56"/>
          <p:cNvSpPr>
            <a:spLocks noChangeArrowheads="1"/>
          </p:cNvSpPr>
          <p:nvPr/>
        </p:nvSpPr>
        <p:spPr bwMode="auto">
          <a:xfrm>
            <a:off x="179388" y="260350"/>
            <a:ext cx="1035050" cy="576263"/>
          </a:xfrm>
          <a:custGeom>
            <a:avLst/>
            <a:gdLst>
              <a:gd name="G0" fmla="*/ 1 0 0"/>
              <a:gd name="G1" fmla="+- G0 0 14400"/>
              <a:gd name="G2" fmla="*/ 1 0 0"/>
              <a:gd name="G3" fmla="+- 50000 0 14400"/>
              <a:gd name="G4" fmla="?: G3 14400 50000"/>
              <a:gd name="G5" fmla="?: G1 G2 G3"/>
              <a:gd name="G6" fmla="min 2875 1601"/>
              <a:gd name="G7" fmla="*/ G6 G5 1"/>
              <a:gd name="G8" fmla="*/ G7 1 34464"/>
              <a:gd name="G9" fmla="+- 2875 0 G8"/>
              <a:gd name="G10" fmla="+- 1601 0 G8"/>
              <a:gd name="G11" fmla="*/ G8 29289 1"/>
              <a:gd name="G12" fmla="*/ G11 1 34464"/>
              <a:gd name="G13" fmla="+- 2875 0 G12"/>
              <a:gd name="G14" fmla="+- 1601 0 G12"/>
              <a:gd name="G15" fmla="*/ 2875 1 2"/>
              <a:gd name="G16" fmla="*/ 1601 1 2"/>
              <a:gd name="G17" fmla="+- 1601 0 0"/>
              <a:gd name="G18" fmla="+- 2875 0 0"/>
              <a:gd name="G19" fmla="+- 180 0 0"/>
              <a:gd name="G20" fmla="+- 90 0 0"/>
              <a:gd name="G21" fmla="+- 270 0 0"/>
              <a:gd name="G22" fmla="+- 90 0 0"/>
              <a:gd name="G23" fmla="*/ 1 0 0"/>
              <a:gd name="G24" fmla="+- 90 0 0"/>
              <a:gd name="G25" fmla="+- 90 0 0"/>
              <a:gd name="G26" fmla="+- 90 0 0"/>
              <a:gd name="T0" fmla="*/ G12 w 2875"/>
              <a:gd name="T1" fmla="*/ G12 h 1601"/>
              <a:gd name="T2" fmla="*/ G13 w 2875"/>
              <a:gd name="T3" fmla="*/ G14 h 1601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T0" t="T1" r="T2" b="T3"/>
            <a:pathLst>
              <a:path w="2875" h="1601">
                <a:moveTo>
                  <a:pt x="0" y="1654"/>
                </a:moveTo>
                <a:lnTo>
                  <a:pt x="1654" y="1654"/>
                </a:lnTo>
                <a:lnTo>
                  <a:pt x="180" y="90"/>
                </a:lnTo>
                <a:lnTo>
                  <a:pt x="1221" y="0"/>
                </a:lnTo>
                <a:lnTo>
                  <a:pt x="1654" y="1654"/>
                </a:lnTo>
                <a:lnTo>
                  <a:pt x="270" y="90"/>
                </a:lnTo>
                <a:lnTo>
                  <a:pt x="2875" y="-53"/>
                </a:lnTo>
                <a:lnTo>
                  <a:pt x="1654" y="1654"/>
                </a:lnTo>
                <a:close/>
              </a:path>
            </a:pathLst>
          </a:custGeom>
          <a:solidFill>
            <a:srgbClr val="BBE0E3"/>
          </a:solidFill>
          <a:ln w="9360" cap="flat">
            <a:solidFill>
              <a:srgbClr val="000000"/>
            </a:solidFill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ctr" hangingPunct="1">
              <a:lnSpc>
                <a:spcPct val="100000"/>
              </a:lnSpc>
              <a:tabLst>
                <a:tab pos="449263" algn="l"/>
                <a:tab pos="898525" algn="l"/>
              </a:tabLst>
            </a:pPr>
            <a:r>
              <a:rPr lang="pt-BR" sz="1200" b="1">
                <a:solidFill>
                  <a:srgbClr val="000000"/>
                </a:solidFill>
              </a:rPr>
              <a:t>PDA 2014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53525" cy="6858000"/>
          </a:xfrm>
          <a:prstGeom prst="rect">
            <a:avLst/>
          </a:prstGeom>
          <a:noFill/>
          <a:ln w="9360" cap="flat">
            <a:noFill/>
            <a:miter lim="800000"/>
            <a:headEnd/>
            <a:tailEnd/>
          </a:ln>
          <a:effectLst/>
        </p:spPr>
      </p:pic>
      <p:sp>
        <p:nvSpPr>
          <p:cNvPr id="7170" name="AutoShape 2"/>
          <p:cNvSpPr>
            <a:spLocks noChangeArrowheads="1"/>
          </p:cNvSpPr>
          <p:nvPr/>
        </p:nvSpPr>
        <p:spPr bwMode="auto">
          <a:xfrm>
            <a:off x="1403350" y="1989138"/>
            <a:ext cx="7129463" cy="4203700"/>
          </a:xfrm>
          <a:custGeom>
            <a:avLst/>
            <a:gdLst>
              <a:gd name="G0" fmla="*/ 19804 1 2"/>
              <a:gd name="G1" fmla="*/ 11680 1 2"/>
              <a:gd name="G2" fmla="+- 11680 0 0"/>
              <a:gd name="G3" fmla="+- 19804 0 0"/>
              <a:gd name="T0" fmla="*/ 0 w 19804"/>
              <a:gd name="T1" fmla="*/ 0 h 11680"/>
              <a:gd name="T2" fmla="*/ G3 w 19804"/>
              <a:gd name="T3" fmla="*/ G2 h 1168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T0" t="T1" r="T2" b="T3"/>
            <a:pathLst>
              <a:path w="19804" h="11680">
                <a:moveTo>
                  <a:pt x="0" y="0"/>
                </a:moveTo>
                <a:lnTo>
                  <a:pt x="19804" y="0"/>
                </a:lnTo>
                <a:lnTo>
                  <a:pt x="19804" y="11680"/>
                </a:lnTo>
                <a:lnTo>
                  <a:pt x="0" y="11680"/>
                </a:lnTo>
                <a:close/>
              </a:path>
            </a:pathLst>
          </a:custGeom>
          <a:noFill/>
          <a:ln w="9360" cap="flat">
            <a:noFill/>
            <a:miter lim="800000"/>
            <a:headEnd/>
            <a:tailEnd/>
          </a:ln>
          <a:effectLst/>
        </p:spPr>
        <p:txBody>
          <a:bodyPr lIns="90000" tIns="45000" rIns="90000" bIns="45000">
            <a:spAutoFit/>
          </a:bodyPr>
          <a:lstStyle/>
          <a:p>
            <a:pPr marL="457200" lvl="1" indent="-215900" algn="just" hangingPunct="1">
              <a:lnSpc>
                <a:spcPct val="100000"/>
              </a:lnSpc>
              <a:buFont typeface="Wingdings" charset="2"/>
              <a:buChar char="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</a:tabLst>
            </a:pPr>
            <a:r>
              <a:rPr lang="pt-BR">
                <a:solidFill>
                  <a:srgbClr val="000000"/>
                </a:solidFill>
                <a:latin typeface="Calibri" pitchFamily="32" charset="0"/>
              </a:rPr>
              <a:t>Melhoraria do fluxo de documentos com a implantação SUAP</a:t>
            </a:r>
          </a:p>
          <a:p>
            <a:pPr marL="457200" lvl="1" indent="-215900" algn="just" hangingPunct="1">
              <a:lnSpc>
                <a:spcPct val="100000"/>
              </a:lnSpc>
              <a:buFont typeface="Wingdings" charset="2"/>
              <a:buChar char="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</a:tabLst>
            </a:pPr>
            <a:r>
              <a:rPr lang="pt-BR">
                <a:solidFill>
                  <a:srgbClr val="000000"/>
                </a:solidFill>
                <a:latin typeface="Calibri" pitchFamily="32" charset="0"/>
              </a:rPr>
              <a:t>Criação, através da implantação das FCC’s, das Coordenações de cursos técnicos: Agropecuária, Meio Ambiente, Recurso Pesqueiro e Informática;</a:t>
            </a:r>
          </a:p>
          <a:p>
            <a:pPr marL="457200" lvl="1" indent="-215900" algn="just" hangingPunct="1">
              <a:lnSpc>
                <a:spcPct val="100000"/>
              </a:lnSpc>
              <a:buFont typeface="Wingdings" charset="2"/>
              <a:buChar char="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</a:tabLst>
            </a:pPr>
            <a:r>
              <a:rPr lang="pt-BR">
                <a:solidFill>
                  <a:srgbClr val="000000"/>
                </a:solidFill>
                <a:latin typeface="Calibri" pitchFamily="32" charset="0"/>
              </a:rPr>
              <a:t>Criação da Coordenação de pós-Graduação para atender o curso de mestrado do convênio do IFAM x UFRRJ;</a:t>
            </a:r>
          </a:p>
          <a:p>
            <a:pPr marL="457200" lvl="1" indent="-215900" algn="just" hangingPunct="1">
              <a:lnSpc>
                <a:spcPct val="100000"/>
              </a:lnSpc>
              <a:buFont typeface="Wingdings" charset="2"/>
              <a:buChar char="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</a:tabLst>
            </a:pPr>
            <a:r>
              <a:rPr lang="pt-BR">
                <a:solidFill>
                  <a:srgbClr val="000000"/>
                </a:solidFill>
                <a:latin typeface="Calibri" pitchFamily="32" charset="0"/>
              </a:rPr>
              <a:t>Implantação do curso de mestrado aos servidores do IFAM em convenio com a UFRRJ;</a:t>
            </a:r>
          </a:p>
          <a:p>
            <a:pPr marL="457200" lvl="1" indent="-215900" algn="just" hangingPunct="1">
              <a:lnSpc>
                <a:spcPct val="100000"/>
              </a:lnSpc>
              <a:buFont typeface="Wingdings" charset="2"/>
              <a:buChar char="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</a:tabLst>
            </a:pPr>
            <a:r>
              <a:rPr lang="pt-BR">
                <a:solidFill>
                  <a:srgbClr val="000000"/>
                </a:solidFill>
                <a:latin typeface="Calibri" pitchFamily="32" charset="0"/>
              </a:rPr>
              <a:t>Ampliação do acervo da biblioteca: Aquisição de livros, periódicos, DVD e ampliação do acesso a Internet;</a:t>
            </a:r>
          </a:p>
          <a:p>
            <a:pPr marL="457200" lvl="1" indent="-215900" algn="just" hangingPunct="1">
              <a:lnSpc>
                <a:spcPct val="100000"/>
              </a:lnSpc>
              <a:buFont typeface="Wingdings" charset="2"/>
              <a:buChar char="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</a:tabLst>
            </a:pPr>
            <a:r>
              <a:rPr lang="pt-BR">
                <a:solidFill>
                  <a:srgbClr val="000000"/>
                </a:solidFill>
                <a:latin typeface="Calibri" pitchFamily="32" charset="0"/>
              </a:rPr>
              <a:t>Aumento dos auxílios financeiros a pesquisa, extensão e assistência estudantil;</a:t>
            </a:r>
          </a:p>
          <a:p>
            <a:pPr marL="457200" lvl="1" indent="-215900" algn="just" hangingPunct="1">
              <a:lnSpc>
                <a:spcPct val="100000"/>
              </a:lnSpc>
              <a:buFont typeface="Wingdings" charset="2"/>
              <a:buChar char="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</a:tabLst>
            </a:pPr>
            <a:r>
              <a:rPr lang="pt-BR">
                <a:solidFill>
                  <a:srgbClr val="000000"/>
                </a:solidFill>
                <a:latin typeface="Calibri" pitchFamily="32" charset="0"/>
              </a:rPr>
              <a:t>Ampliação do números de estagiários via CIEE;</a:t>
            </a:r>
          </a:p>
          <a:p>
            <a:pPr marL="457200" lvl="1" indent="-215900" algn="just" hangingPunct="1">
              <a:lnSpc>
                <a:spcPct val="100000"/>
              </a:lnSpc>
              <a:buFont typeface="Wingdings" charset="2"/>
              <a:buChar char="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</a:tabLst>
            </a:pPr>
            <a:r>
              <a:rPr lang="pt-BR">
                <a:solidFill>
                  <a:srgbClr val="000000"/>
                </a:solidFill>
                <a:latin typeface="Calibri" pitchFamily="32" charset="0"/>
              </a:rPr>
              <a:t>Instalação da infraestrutura física da coordenação de pesquisa e inovação</a:t>
            </a:r>
          </a:p>
        </p:txBody>
      </p:sp>
      <p:sp>
        <p:nvSpPr>
          <p:cNvPr id="7171" name="AutoShape 3"/>
          <p:cNvSpPr>
            <a:spLocks noChangeArrowheads="1"/>
          </p:cNvSpPr>
          <p:nvPr/>
        </p:nvSpPr>
        <p:spPr bwMode="auto">
          <a:xfrm>
            <a:off x="179388" y="260350"/>
            <a:ext cx="1035050" cy="576263"/>
          </a:xfrm>
          <a:custGeom>
            <a:avLst/>
            <a:gdLst>
              <a:gd name="G0" fmla="*/ 1 0 0"/>
              <a:gd name="G1" fmla="+- G0 0 14400"/>
              <a:gd name="G2" fmla="*/ 1 0 0"/>
              <a:gd name="G3" fmla="+- 50000 0 14400"/>
              <a:gd name="G4" fmla="?: G3 14400 50000"/>
              <a:gd name="G5" fmla="?: G1 G2 G3"/>
              <a:gd name="G6" fmla="min 2875 1601"/>
              <a:gd name="G7" fmla="*/ G6 G5 1"/>
              <a:gd name="G8" fmla="*/ G7 1 34464"/>
              <a:gd name="G9" fmla="+- 2875 0 G8"/>
              <a:gd name="G10" fmla="+- 1601 0 G8"/>
              <a:gd name="G11" fmla="*/ G8 29289 1"/>
              <a:gd name="G12" fmla="*/ G11 1 34464"/>
              <a:gd name="G13" fmla="+- 2875 0 G12"/>
              <a:gd name="G14" fmla="+- 1601 0 G12"/>
              <a:gd name="G15" fmla="*/ 2875 1 2"/>
              <a:gd name="G16" fmla="*/ 1601 1 2"/>
              <a:gd name="G17" fmla="+- 1601 0 0"/>
              <a:gd name="G18" fmla="+- 2875 0 0"/>
              <a:gd name="G19" fmla="+- 180 0 0"/>
              <a:gd name="G20" fmla="+- 90 0 0"/>
              <a:gd name="G21" fmla="+- 270 0 0"/>
              <a:gd name="G22" fmla="+- 90 0 0"/>
              <a:gd name="G23" fmla="*/ 1 0 0"/>
              <a:gd name="G24" fmla="+- 90 0 0"/>
              <a:gd name="G25" fmla="+- 90 0 0"/>
              <a:gd name="G26" fmla="+- 90 0 0"/>
              <a:gd name="T0" fmla="*/ G12 w 2875"/>
              <a:gd name="T1" fmla="*/ G12 h 1601"/>
              <a:gd name="T2" fmla="*/ G13 w 2875"/>
              <a:gd name="T3" fmla="*/ G14 h 1601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T0" t="T1" r="T2" b="T3"/>
            <a:pathLst>
              <a:path w="2875" h="1601">
                <a:moveTo>
                  <a:pt x="0" y="1654"/>
                </a:moveTo>
                <a:lnTo>
                  <a:pt x="1654" y="1654"/>
                </a:lnTo>
                <a:lnTo>
                  <a:pt x="180" y="90"/>
                </a:lnTo>
                <a:lnTo>
                  <a:pt x="1221" y="0"/>
                </a:lnTo>
                <a:lnTo>
                  <a:pt x="1654" y="1654"/>
                </a:lnTo>
                <a:lnTo>
                  <a:pt x="270" y="90"/>
                </a:lnTo>
                <a:lnTo>
                  <a:pt x="2875" y="-53"/>
                </a:lnTo>
                <a:lnTo>
                  <a:pt x="1654" y="1654"/>
                </a:lnTo>
                <a:close/>
              </a:path>
            </a:pathLst>
          </a:custGeom>
          <a:solidFill>
            <a:srgbClr val="BBE0E3"/>
          </a:solidFill>
          <a:ln w="9360" cap="flat">
            <a:solidFill>
              <a:srgbClr val="000000"/>
            </a:solidFill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ctr" hangingPunct="1">
              <a:lnSpc>
                <a:spcPct val="100000"/>
              </a:lnSpc>
              <a:tabLst>
                <a:tab pos="449263" algn="l"/>
                <a:tab pos="898525" algn="l"/>
              </a:tabLst>
            </a:pPr>
            <a:r>
              <a:rPr lang="pt-BR" sz="1200" b="1">
                <a:solidFill>
                  <a:srgbClr val="000000"/>
                </a:solidFill>
              </a:rPr>
              <a:t>PDA 2014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53525" cy="6858000"/>
          </a:xfrm>
          <a:prstGeom prst="rect">
            <a:avLst/>
          </a:prstGeom>
          <a:noFill/>
          <a:ln w="9360" cap="flat">
            <a:noFill/>
            <a:miter lim="800000"/>
            <a:headEnd/>
            <a:tailEnd/>
          </a:ln>
          <a:effectLst/>
        </p:spPr>
      </p:pic>
      <p:sp>
        <p:nvSpPr>
          <p:cNvPr id="8194" name="AutoShape 2"/>
          <p:cNvSpPr>
            <a:spLocks noChangeArrowheads="1"/>
          </p:cNvSpPr>
          <p:nvPr/>
        </p:nvSpPr>
        <p:spPr bwMode="auto">
          <a:xfrm>
            <a:off x="1403350" y="1989138"/>
            <a:ext cx="7129463" cy="4478337"/>
          </a:xfrm>
          <a:custGeom>
            <a:avLst/>
            <a:gdLst>
              <a:gd name="G0" fmla="*/ 19804 1 2"/>
              <a:gd name="G1" fmla="*/ 12442 1 2"/>
              <a:gd name="G2" fmla="+- 12442 0 0"/>
              <a:gd name="G3" fmla="+- 19804 0 0"/>
              <a:gd name="T0" fmla="*/ 0 w 19804"/>
              <a:gd name="T1" fmla="*/ 0 h 10920"/>
              <a:gd name="T2" fmla="*/ G3 w 19804"/>
              <a:gd name="T3" fmla="*/ G2 h 1092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T0" t="T1" r="T2" b="T3"/>
            <a:pathLst>
              <a:path w="19804" h="10920">
                <a:moveTo>
                  <a:pt x="0" y="0"/>
                </a:moveTo>
                <a:lnTo>
                  <a:pt x="19804" y="0"/>
                </a:lnTo>
                <a:lnTo>
                  <a:pt x="19804" y="12442"/>
                </a:lnTo>
                <a:lnTo>
                  <a:pt x="0" y="12442"/>
                </a:lnTo>
                <a:close/>
              </a:path>
            </a:pathLst>
          </a:custGeom>
          <a:noFill/>
          <a:ln w="9360" cap="flat">
            <a:noFill/>
            <a:miter lim="800000"/>
            <a:headEnd/>
            <a:tailEnd/>
          </a:ln>
          <a:effectLst/>
        </p:spPr>
        <p:txBody>
          <a:bodyPr lIns="90000" tIns="45000" rIns="90000" bIns="45000">
            <a:spAutoFit/>
          </a:bodyPr>
          <a:lstStyle/>
          <a:p>
            <a:pPr marL="457200" lvl="1" indent="-215900" algn="just" hangingPunct="1">
              <a:lnSpc>
                <a:spcPct val="100000"/>
              </a:lnSpc>
              <a:buFont typeface="Wingdings" charset="2"/>
              <a:buChar char="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</a:tabLst>
            </a:pPr>
            <a:r>
              <a:rPr lang="pt-BR">
                <a:solidFill>
                  <a:srgbClr val="000000"/>
                </a:solidFill>
                <a:latin typeface="Calibri" pitchFamily="32" charset="0"/>
              </a:rPr>
              <a:t>Implantação da unidades demonstrativas dentro do campus – em andamento;</a:t>
            </a:r>
          </a:p>
          <a:p>
            <a:pPr marL="457200" lvl="1" indent="-215900" algn="just" hangingPunct="1">
              <a:lnSpc>
                <a:spcPct val="100000"/>
              </a:lnSpc>
              <a:buFont typeface="Wingdings" charset="2"/>
              <a:buChar char="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</a:tabLst>
            </a:pPr>
            <a:r>
              <a:rPr lang="pt-BR">
                <a:solidFill>
                  <a:srgbClr val="000000"/>
                </a:solidFill>
                <a:latin typeface="Calibri" pitchFamily="32" charset="0"/>
              </a:rPr>
              <a:t>institucionalizar um programa de intercâmbio internacional para docentes e discentes através de convênios com instituições internacionais e nacionais;</a:t>
            </a:r>
          </a:p>
          <a:p>
            <a:pPr marL="457200" lvl="1" indent="-215900" algn="just" hangingPunct="1">
              <a:lnSpc>
                <a:spcPct val="100000"/>
              </a:lnSpc>
              <a:buFont typeface="Wingdings" charset="2"/>
              <a:buChar char="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</a:tabLst>
            </a:pPr>
            <a:r>
              <a:rPr lang="pt-BR">
                <a:solidFill>
                  <a:srgbClr val="000000"/>
                </a:solidFill>
                <a:latin typeface="Calibri" pitchFamily="32" charset="0"/>
              </a:rPr>
              <a:t>Aquisição de equipamentos de laboratórios: R$ 118.000,00 – </a:t>
            </a:r>
            <a:r>
              <a:rPr lang="pt-BR">
                <a:solidFill>
                  <a:srgbClr val="800000"/>
                </a:solidFill>
                <a:latin typeface="Calibri" pitchFamily="32" charset="0"/>
              </a:rPr>
              <a:t>Em andamento;</a:t>
            </a:r>
          </a:p>
          <a:p>
            <a:pPr marL="457200" lvl="1" indent="-215900" algn="just" hangingPunct="1">
              <a:lnSpc>
                <a:spcPct val="100000"/>
              </a:lnSpc>
              <a:buFont typeface="Wingdings" charset="2"/>
              <a:buChar char="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</a:tabLst>
            </a:pPr>
            <a:r>
              <a:rPr lang="pt-BR">
                <a:solidFill>
                  <a:srgbClr val="000000"/>
                </a:solidFill>
                <a:latin typeface="Calibri" pitchFamily="32" charset="0"/>
              </a:rPr>
              <a:t>Aquisição de equipamentos de TI: R$ 60.000,00;</a:t>
            </a:r>
          </a:p>
          <a:p>
            <a:pPr marL="457200" lvl="1" indent="-215900" algn="just" hangingPunct="1">
              <a:lnSpc>
                <a:spcPct val="100000"/>
              </a:lnSpc>
              <a:buFont typeface="Wingdings" charset="2"/>
              <a:buChar char="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</a:tabLst>
            </a:pPr>
            <a:r>
              <a:rPr lang="pt-BR">
                <a:solidFill>
                  <a:srgbClr val="000000"/>
                </a:solidFill>
                <a:latin typeface="Calibri" pitchFamily="32" charset="0"/>
              </a:rPr>
              <a:t>Aquisição de mobiliários para sala de professores e laboratórios: </a:t>
            </a:r>
          </a:p>
          <a:p>
            <a:pPr marL="457200" lvl="1" indent="-215900" algn="just" hangingPunct="1">
              <a:lnSpc>
                <a:spcPct val="100000"/>
              </a:lnSpc>
              <a:buFont typeface="Wingdings" charset="2"/>
              <a:buChar char="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</a:tabLst>
            </a:pPr>
            <a:r>
              <a:rPr lang="pt-BR">
                <a:solidFill>
                  <a:srgbClr val="000000"/>
                </a:solidFill>
                <a:latin typeface="Calibri" pitchFamily="32" charset="0"/>
              </a:rPr>
              <a:t>R$ 130.000,00;</a:t>
            </a:r>
          </a:p>
          <a:p>
            <a:pPr marL="457200" lvl="1" indent="-215900" algn="just" hangingPunct="1">
              <a:lnSpc>
                <a:spcPct val="100000"/>
              </a:lnSpc>
              <a:buFont typeface="Wingdings" charset="2"/>
              <a:buChar char="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</a:tabLst>
            </a:pPr>
            <a:r>
              <a:rPr lang="pt-BR">
                <a:solidFill>
                  <a:srgbClr val="000000"/>
                </a:solidFill>
                <a:latin typeface="Calibri" pitchFamily="32" charset="0"/>
              </a:rPr>
              <a:t>Contratação de telefonia móvel – 5 linhas e dois modem de internet;</a:t>
            </a:r>
          </a:p>
          <a:p>
            <a:pPr marL="457200" lvl="1" indent="-215900" algn="just" hangingPunct="1">
              <a:lnSpc>
                <a:spcPct val="100000"/>
              </a:lnSpc>
              <a:buFont typeface="Wingdings" charset="2"/>
              <a:buChar char="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</a:tabLst>
            </a:pPr>
            <a:r>
              <a:rPr lang="pt-BR">
                <a:solidFill>
                  <a:srgbClr val="000000"/>
                </a:solidFill>
                <a:latin typeface="Calibri" pitchFamily="32" charset="0"/>
              </a:rPr>
              <a:t>Implantação de tecnologia PABX no Campus;</a:t>
            </a:r>
          </a:p>
          <a:p>
            <a:pPr marL="457200" lvl="1" indent="-215900" algn="just" hangingPunct="1">
              <a:lnSpc>
                <a:spcPct val="100000"/>
              </a:lnSpc>
              <a:buFont typeface="Wingdings" charset="2"/>
              <a:buChar char="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</a:tabLst>
            </a:pPr>
            <a:r>
              <a:rPr lang="pt-BR">
                <a:solidFill>
                  <a:srgbClr val="000000"/>
                </a:solidFill>
                <a:latin typeface="Calibri" pitchFamily="32" charset="0"/>
              </a:rPr>
              <a:t>Manutenção do programa de merenda escolar gratuita para os estudantes;</a:t>
            </a:r>
          </a:p>
          <a:p>
            <a:pPr marL="457200" lvl="1" indent="-215900" algn="just" hangingPunct="1">
              <a:lnSpc>
                <a:spcPct val="100000"/>
              </a:lnSpc>
              <a:buFont typeface="Wingdings" charset="2"/>
              <a:buChar char="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</a:tabLst>
            </a:pPr>
            <a:r>
              <a:rPr lang="pt-BR">
                <a:solidFill>
                  <a:srgbClr val="000000"/>
                </a:solidFill>
                <a:latin typeface="Calibri" pitchFamily="32" charset="0"/>
              </a:rPr>
              <a:t>Licitação para renovação do contrato de reprografia;</a:t>
            </a:r>
          </a:p>
          <a:p>
            <a:pPr algn="just" hangingPunct="1">
              <a:lnSpc>
                <a:spcPct val="100000"/>
              </a:lnSpc>
              <a:buClrTx/>
              <a:buSz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</a:tabLst>
            </a:pPr>
            <a:endParaRPr lang="pt-BR">
              <a:solidFill>
                <a:srgbClr val="000000"/>
              </a:solidFill>
              <a:latin typeface="Calibri" pitchFamily="32" charset="0"/>
            </a:endParaRPr>
          </a:p>
        </p:txBody>
      </p:sp>
      <p:sp>
        <p:nvSpPr>
          <p:cNvPr id="8195" name="AutoShape 3"/>
          <p:cNvSpPr>
            <a:spLocks noChangeArrowheads="1"/>
          </p:cNvSpPr>
          <p:nvPr/>
        </p:nvSpPr>
        <p:spPr bwMode="auto">
          <a:xfrm>
            <a:off x="179388" y="260350"/>
            <a:ext cx="1035050" cy="576263"/>
          </a:xfrm>
          <a:custGeom>
            <a:avLst/>
            <a:gdLst>
              <a:gd name="G0" fmla="*/ 1 0 0"/>
              <a:gd name="G1" fmla="+- G0 0 14400"/>
              <a:gd name="G2" fmla="*/ 1 0 0"/>
              <a:gd name="G3" fmla="+- 50000 0 14400"/>
              <a:gd name="G4" fmla="?: G3 14400 50000"/>
              <a:gd name="G5" fmla="?: G1 G2 G3"/>
              <a:gd name="G6" fmla="min 2875 1601"/>
              <a:gd name="G7" fmla="*/ G6 G5 1"/>
              <a:gd name="G8" fmla="*/ G7 1 34464"/>
              <a:gd name="G9" fmla="+- 2875 0 G8"/>
              <a:gd name="G10" fmla="+- 1601 0 G8"/>
              <a:gd name="G11" fmla="*/ G8 29289 1"/>
              <a:gd name="G12" fmla="*/ G11 1 34464"/>
              <a:gd name="G13" fmla="+- 2875 0 G12"/>
              <a:gd name="G14" fmla="+- 1601 0 G12"/>
              <a:gd name="G15" fmla="*/ 2875 1 2"/>
              <a:gd name="G16" fmla="*/ 1601 1 2"/>
              <a:gd name="G17" fmla="+- 1601 0 0"/>
              <a:gd name="G18" fmla="+- 2875 0 0"/>
              <a:gd name="G19" fmla="+- 180 0 0"/>
              <a:gd name="G20" fmla="+- 90 0 0"/>
              <a:gd name="G21" fmla="+- 270 0 0"/>
              <a:gd name="G22" fmla="+- 90 0 0"/>
              <a:gd name="G23" fmla="*/ 1 0 0"/>
              <a:gd name="G24" fmla="+- 90 0 0"/>
              <a:gd name="G25" fmla="+- 90 0 0"/>
              <a:gd name="G26" fmla="+- 90 0 0"/>
              <a:gd name="T0" fmla="*/ G12 w 2875"/>
              <a:gd name="T1" fmla="*/ G12 h 1601"/>
              <a:gd name="T2" fmla="*/ G13 w 2875"/>
              <a:gd name="T3" fmla="*/ G14 h 1601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T0" t="T1" r="T2" b="T3"/>
            <a:pathLst>
              <a:path w="2875" h="1601">
                <a:moveTo>
                  <a:pt x="0" y="1654"/>
                </a:moveTo>
                <a:lnTo>
                  <a:pt x="1654" y="1654"/>
                </a:lnTo>
                <a:lnTo>
                  <a:pt x="180" y="90"/>
                </a:lnTo>
                <a:lnTo>
                  <a:pt x="1221" y="0"/>
                </a:lnTo>
                <a:lnTo>
                  <a:pt x="1654" y="1654"/>
                </a:lnTo>
                <a:lnTo>
                  <a:pt x="270" y="90"/>
                </a:lnTo>
                <a:lnTo>
                  <a:pt x="2875" y="-53"/>
                </a:lnTo>
                <a:lnTo>
                  <a:pt x="1654" y="1654"/>
                </a:lnTo>
                <a:close/>
              </a:path>
            </a:pathLst>
          </a:custGeom>
          <a:solidFill>
            <a:srgbClr val="BBE0E3"/>
          </a:solidFill>
          <a:ln w="9360" cap="flat">
            <a:solidFill>
              <a:srgbClr val="000000"/>
            </a:solidFill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ctr" hangingPunct="1">
              <a:lnSpc>
                <a:spcPct val="100000"/>
              </a:lnSpc>
              <a:tabLst>
                <a:tab pos="449263" algn="l"/>
                <a:tab pos="898525" algn="l"/>
              </a:tabLst>
            </a:pPr>
            <a:r>
              <a:rPr lang="pt-BR" sz="1200" b="1">
                <a:solidFill>
                  <a:srgbClr val="000000"/>
                </a:solidFill>
              </a:rPr>
              <a:t>PDA 2014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53525" cy="6858000"/>
          </a:xfrm>
          <a:prstGeom prst="rect">
            <a:avLst/>
          </a:prstGeom>
          <a:noFill/>
          <a:ln w="9360" cap="flat">
            <a:noFill/>
            <a:miter lim="800000"/>
            <a:headEnd/>
            <a:tailEnd/>
          </a:ln>
          <a:effectLst/>
        </p:spPr>
      </p:pic>
      <p:sp>
        <p:nvSpPr>
          <p:cNvPr id="9218" name="AutoShape 2"/>
          <p:cNvSpPr>
            <a:spLocks noChangeArrowheads="1"/>
          </p:cNvSpPr>
          <p:nvPr/>
        </p:nvSpPr>
        <p:spPr bwMode="auto">
          <a:xfrm>
            <a:off x="1403350" y="1989138"/>
            <a:ext cx="7129463" cy="5027612"/>
          </a:xfrm>
          <a:custGeom>
            <a:avLst/>
            <a:gdLst>
              <a:gd name="G0" fmla="*/ 19804 1 2"/>
              <a:gd name="G1" fmla="*/ 13968 1 2"/>
              <a:gd name="G2" fmla="+- 13968 0 0"/>
              <a:gd name="G3" fmla="+- 19804 0 0"/>
              <a:gd name="T0" fmla="*/ 0 w 19804"/>
              <a:gd name="T1" fmla="*/ 0 h 13204"/>
              <a:gd name="T2" fmla="*/ G3 w 19804"/>
              <a:gd name="T3" fmla="*/ G2 h 13204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T0" t="T1" r="T2" b="T3"/>
            <a:pathLst>
              <a:path w="19804" h="13204">
                <a:moveTo>
                  <a:pt x="0" y="0"/>
                </a:moveTo>
                <a:lnTo>
                  <a:pt x="19804" y="0"/>
                </a:lnTo>
                <a:lnTo>
                  <a:pt x="19804" y="13968"/>
                </a:lnTo>
                <a:lnTo>
                  <a:pt x="0" y="13968"/>
                </a:lnTo>
                <a:close/>
              </a:path>
            </a:pathLst>
          </a:custGeom>
          <a:noFill/>
          <a:ln w="9360" cap="flat">
            <a:noFill/>
            <a:miter lim="800000"/>
            <a:headEnd/>
            <a:tailEnd/>
          </a:ln>
          <a:effectLst/>
        </p:spPr>
        <p:txBody>
          <a:bodyPr lIns="90000" tIns="45000" rIns="90000" bIns="45000">
            <a:spAutoFit/>
          </a:bodyPr>
          <a:lstStyle/>
          <a:p>
            <a:pPr marL="457200" lvl="1" indent="-215900" algn="just" hangingPunct="1">
              <a:lnSpc>
                <a:spcPct val="100000"/>
              </a:lnSpc>
              <a:buFont typeface="Wingdings" charset="2"/>
              <a:buChar char="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</a:tabLst>
            </a:pPr>
            <a:r>
              <a:rPr lang="pt-BR" dirty="0">
                <a:solidFill>
                  <a:srgbClr val="000000"/>
                </a:solidFill>
                <a:latin typeface="Calibri" pitchFamily="32" charset="0"/>
              </a:rPr>
              <a:t>Implantação do Programa de visitas técnicas a Manaus com os estudantes formandos do Campus: Agropecuária, Meio Ambiente e Administração. In</a:t>
            </a:r>
            <a:r>
              <a:rPr lang="pt-BR" i="1" dirty="0">
                <a:solidFill>
                  <a:srgbClr val="000000"/>
                </a:solidFill>
                <a:latin typeface="Calibri" pitchFamily="32" charset="0"/>
              </a:rPr>
              <a:t>vestimento na ordem de RS 100.000,00</a:t>
            </a:r>
          </a:p>
          <a:p>
            <a:pPr marL="457200" lvl="1" indent="-215900" algn="just" hangingPunct="1">
              <a:lnSpc>
                <a:spcPct val="100000"/>
              </a:lnSpc>
              <a:buFont typeface="Wingdings" charset="2"/>
              <a:buChar char="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</a:tabLst>
            </a:pPr>
            <a:r>
              <a:rPr lang="pt-BR" dirty="0">
                <a:solidFill>
                  <a:srgbClr val="000000"/>
                </a:solidFill>
                <a:latin typeface="Calibri" pitchFamily="32" charset="0"/>
              </a:rPr>
              <a:t>Investimento na ordem de R$ 120.000,00 em qualificação de curta duração e participação em congressos, seminários e eventos científicos aos servidores;</a:t>
            </a:r>
          </a:p>
          <a:p>
            <a:pPr marL="457200" lvl="1" indent="-215900" algn="just" hangingPunct="1">
              <a:lnSpc>
                <a:spcPct val="100000"/>
              </a:lnSpc>
              <a:buFont typeface="Wingdings" charset="2"/>
              <a:buChar char="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</a:tabLst>
            </a:pPr>
            <a:r>
              <a:rPr lang="pt-BR" dirty="0">
                <a:solidFill>
                  <a:srgbClr val="000000"/>
                </a:solidFill>
                <a:latin typeface="Calibri" pitchFamily="32" charset="0"/>
              </a:rPr>
              <a:t>Contratação de empresa de logística: Transporte de cargas;</a:t>
            </a:r>
          </a:p>
          <a:p>
            <a:pPr marL="457200" lvl="1" indent="-215900" algn="just" hangingPunct="1">
              <a:lnSpc>
                <a:spcPct val="100000"/>
              </a:lnSpc>
              <a:buFont typeface="Wingdings" charset="2"/>
              <a:buChar char="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</a:tabLst>
            </a:pPr>
            <a:r>
              <a:rPr lang="pt-BR" dirty="0">
                <a:solidFill>
                  <a:srgbClr val="000000"/>
                </a:solidFill>
                <a:latin typeface="Calibri" pitchFamily="32" charset="0"/>
              </a:rPr>
              <a:t>Contratação de empresa de manutenção de veículos e grupo gerador;</a:t>
            </a:r>
          </a:p>
          <a:p>
            <a:pPr marL="457200" lvl="1" indent="-215900" algn="just" hangingPunct="1">
              <a:lnSpc>
                <a:spcPct val="100000"/>
              </a:lnSpc>
              <a:buFont typeface="Wingdings" charset="2"/>
              <a:buChar char="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</a:tabLst>
            </a:pPr>
            <a:r>
              <a:rPr lang="pt-BR" dirty="0">
                <a:solidFill>
                  <a:srgbClr val="000000"/>
                </a:solidFill>
                <a:latin typeface="Calibri" pitchFamily="32" charset="0"/>
              </a:rPr>
              <a:t>Construção da piscina semi-olímpica;</a:t>
            </a:r>
          </a:p>
          <a:p>
            <a:pPr marL="457200" lvl="1" indent="-215900" algn="just" hangingPunct="1">
              <a:lnSpc>
                <a:spcPct val="100000"/>
              </a:lnSpc>
              <a:buFont typeface="Wingdings" charset="2"/>
              <a:buChar char="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</a:tabLst>
            </a:pPr>
            <a:r>
              <a:rPr lang="pt-BR" dirty="0">
                <a:latin typeface="Calibri" pitchFamily="32" charset="0"/>
              </a:rPr>
              <a:t>Contratação de palestrantes para curso de qualificação docente</a:t>
            </a:r>
          </a:p>
          <a:p>
            <a:pPr marL="457200" lvl="1" indent="-215900" algn="just" hangingPunct="1">
              <a:lnSpc>
                <a:spcPct val="100000"/>
              </a:lnSpc>
              <a:buFont typeface="Wingdings" charset="2"/>
              <a:buChar char="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</a:tabLst>
            </a:pPr>
            <a:r>
              <a:rPr lang="pt-BR" dirty="0">
                <a:latin typeface="Calibri" pitchFamily="32" charset="0"/>
              </a:rPr>
              <a:t>Aumento no numero de convênios com instituições nacionais e internacionais</a:t>
            </a:r>
          </a:p>
          <a:p>
            <a:pPr marL="457200" lvl="1" indent="-215900" algn="just" hangingPunct="1">
              <a:lnSpc>
                <a:spcPct val="100000"/>
              </a:lnSpc>
              <a:buFont typeface="Wingdings" charset="2"/>
              <a:buChar char="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</a:tabLst>
            </a:pPr>
            <a:r>
              <a:rPr lang="pt-BR" dirty="0">
                <a:latin typeface="Calibri" pitchFamily="32" charset="0"/>
              </a:rPr>
              <a:t>Melhoria da comunicação no Campus: Criação de fluxo de documento dentro dos departamentos e </a:t>
            </a:r>
            <a:r>
              <a:rPr lang="pt-BR" dirty="0" smtClean="0">
                <a:latin typeface="Calibri" pitchFamily="32" charset="0"/>
              </a:rPr>
              <a:t>coordenações; </a:t>
            </a:r>
            <a:r>
              <a:rPr lang="pt-BR" dirty="0">
                <a:latin typeface="Calibri" pitchFamily="32" charset="0"/>
              </a:rPr>
              <a:t>Implementação de quadro de avisos nos setores e locais de circulação; criação de grupo na internet entre os servidores; padronização da página do Campus </a:t>
            </a:r>
          </a:p>
          <a:p>
            <a:pPr marL="457200" lvl="1" indent="-215900" algn="just" hangingPunct="1">
              <a:lnSpc>
                <a:spcPct val="100000"/>
              </a:lnSpc>
              <a:buFont typeface="Wingdings" charset="2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</a:tabLst>
            </a:pPr>
            <a:endParaRPr lang="pt-BR" dirty="0">
              <a:solidFill>
                <a:srgbClr val="000000"/>
              </a:solidFill>
              <a:latin typeface="Calibri" pitchFamily="32" charset="0"/>
            </a:endParaRPr>
          </a:p>
          <a:p>
            <a:pPr algn="just" hangingPunct="1">
              <a:lnSpc>
                <a:spcPct val="100000"/>
              </a:lnSpc>
              <a:buClrTx/>
              <a:buSz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</a:tabLst>
            </a:pPr>
            <a:endParaRPr lang="pt-BR" dirty="0">
              <a:solidFill>
                <a:srgbClr val="000000"/>
              </a:solidFill>
              <a:latin typeface="Calibri" pitchFamily="32" charset="0"/>
            </a:endParaRPr>
          </a:p>
        </p:txBody>
      </p:sp>
      <p:sp>
        <p:nvSpPr>
          <p:cNvPr id="9219" name="AutoShape 3"/>
          <p:cNvSpPr>
            <a:spLocks noChangeArrowheads="1"/>
          </p:cNvSpPr>
          <p:nvPr/>
        </p:nvSpPr>
        <p:spPr bwMode="auto">
          <a:xfrm>
            <a:off x="179388" y="260350"/>
            <a:ext cx="1035050" cy="576263"/>
          </a:xfrm>
          <a:custGeom>
            <a:avLst/>
            <a:gdLst>
              <a:gd name="G0" fmla="*/ 1 0 0"/>
              <a:gd name="G1" fmla="+- G0 0 14400"/>
              <a:gd name="G2" fmla="*/ 1 0 0"/>
              <a:gd name="G3" fmla="+- 50000 0 14400"/>
              <a:gd name="G4" fmla="?: G3 14400 50000"/>
              <a:gd name="G5" fmla="?: G1 G2 G3"/>
              <a:gd name="G6" fmla="min 2875 1601"/>
              <a:gd name="G7" fmla="*/ G6 G5 1"/>
              <a:gd name="G8" fmla="*/ G7 1 34464"/>
              <a:gd name="G9" fmla="+- 2875 0 G8"/>
              <a:gd name="G10" fmla="+- 1601 0 G8"/>
              <a:gd name="G11" fmla="*/ G8 29289 1"/>
              <a:gd name="G12" fmla="*/ G11 1 34464"/>
              <a:gd name="G13" fmla="+- 2875 0 G12"/>
              <a:gd name="G14" fmla="+- 1601 0 G12"/>
              <a:gd name="G15" fmla="*/ 2875 1 2"/>
              <a:gd name="G16" fmla="*/ 1601 1 2"/>
              <a:gd name="G17" fmla="+- 1601 0 0"/>
              <a:gd name="G18" fmla="+- 2875 0 0"/>
              <a:gd name="G19" fmla="+- 180 0 0"/>
              <a:gd name="G20" fmla="+- 90 0 0"/>
              <a:gd name="G21" fmla="+- 270 0 0"/>
              <a:gd name="G22" fmla="+- 90 0 0"/>
              <a:gd name="G23" fmla="*/ 1 0 0"/>
              <a:gd name="G24" fmla="+- 90 0 0"/>
              <a:gd name="G25" fmla="+- 90 0 0"/>
              <a:gd name="G26" fmla="+- 90 0 0"/>
              <a:gd name="T0" fmla="*/ G12 w 2875"/>
              <a:gd name="T1" fmla="*/ G12 h 1601"/>
              <a:gd name="T2" fmla="*/ G13 w 2875"/>
              <a:gd name="T3" fmla="*/ G14 h 1601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T0" t="T1" r="T2" b="T3"/>
            <a:pathLst>
              <a:path w="2875" h="1601">
                <a:moveTo>
                  <a:pt x="0" y="1654"/>
                </a:moveTo>
                <a:lnTo>
                  <a:pt x="1654" y="1654"/>
                </a:lnTo>
                <a:lnTo>
                  <a:pt x="180" y="90"/>
                </a:lnTo>
                <a:lnTo>
                  <a:pt x="1221" y="0"/>
                </a:lnTo>
                <a:lnTo>
                  <a:pt x="1654" y="1654"/>
                </a:lnTo>
                <a:lnTo>
                  <a:pt x="270" y="90"/>
                </a:lnTo>
                <a:lnTo>
                  <a:pt x="2875" y="-53"/>
                </a:lnTo>
                <a:lnTo>
                  <a:pt x="1654" y="1654"/>
                </a:lnTo>
                <a:close/>
              </a:path>
            </a:pathLst>
          </a:custGeom>
          <a:solidFill>
            <a:srgbClr val="BBE0E3"/>
          </a:solidFill>
          <a:ln w="9360" cap="flat">
            <a:solidFill>
              <a:srgbClr val="000000"/>
            </a:solidFill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ctr" hangingPunct="1">
              <a:lnSpc>
                <a:spcPct val="100000"/>
              </a:lnSpc>
              <a:tabLst>
                <a:tab pos="449263" algn="l"/>
                <a:tab pos="898525" algn="l"/>
              </a:tabLst>
            </a:pPr>
            <a:r>
              <a:rPr lang="pt-BR" sz="1200" b="1">
                <a:solidFill>
                  <a:srgbClr val="000000"/>
                </a:solidFill>
              </a:rPr>
              <a:t>PDA 2014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53525" cy="6858000"/>
          </a:xfrm>
          <a:prstGeom prst="rect">
            <a:avLst/>
          </a:prstGeom>
          <a:noFill/>
          <a:ln w="9360" cap="flat">
            <a:noFill/>
            <a:miter lim="800000"/>
            <a:headEnd/>
            <a:tailEnd/>
          </a:ln>
          <a:effectLst/>
        </p:spPr>
      </p:pic>
      <p:sp>
        <p:nvSpPr>
          <p:cNvPr id="10242" name="AutoShape 2"/>
          <p:cNvSpPr>
            <a:spLocks noChangeArrowheads="1"/>
          </p:cNvSpPr>
          <p:nvPr/>
        </p:nvSpPr>
        <p:spPr bwMode="auto">
          <a:xfrm>
            <a:off x="1403350" y="1989138"/>
            <a:ext cx="7129463" cy="5353858"/>
          </a:xfrm>
          <a:custGeom>
            <a:avLst/>
            <a:gdLst>
              <a:gd name="G0" fmla="*/ 19804 1 2"/>
              <a:gd name="G1" fmla="*/ 14728 1 2"/>
              <a:gd name="G2" fmla="+- 14728 0 0"/>
              <a:gd name="G3" fmla="+- 19804 0 0"/>
              <a:gd name="T0" fmla="*/ 0 w 19804"/>
              <a:gd name="T1" fmla="*/ 0 h 13966"/>
              <a:gd name="T2" fmla="*/ G3 w 19804"/>
              <a:gd name="T3" fmla="*/ G2 h 13966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T0" t="T1" r="T2" b="T3"/>
            <a:pathLst>
              <a:path w="19804" h="13966">
                <a:moveTo>
                  <a:pt x="0" y="0"/>
                </a:moveTo>
                <a:lnTo>
                  <a:pt x="19804" y="0"/>
                </a:lnTo>
                <a:lnTo>
                  <a:pt x="19804" y="14728"/>
                </a:lnTo>
                <a:lnTo>
                  <a:pt x="0" y="14728"/>
                </a:lnTo>
                <a:close/>
              </a:path>
            </a:pathLst>
          </a:custGeom>
          <a:noFill/>
          <a:ln w="9360" cap="flat">
            <a:noFill/>
            <a:miter lim="800000"/>
            <a:headEnd/>
            <a:tailEnd/>
          </a:ln>
          <a:effectLst/>
        </p:spPr>
        <p:txBody>
          <a:bodyPr lIns="90000" tIns="45000" rIns="90000" bIns="45000">
            <a:spAutoFit/>
          </a:bodyPr>
          <a:lstStyle/>
          <a:p>
            <a:pPr marL="457200" lvl="1" indent="-215900" algn="just" hangingPunct="1">
              <a:lnSpc>
                <a:spcPct val="100000"/>
              </a:lnSpc>
              <a:buFont typeface="Wingdings" charset="2"/>
              <a:buChar char="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</a:tabLst>
            </a:pPr>
            <a:r>
              <a:rPr lang="pt-BR" dirty="0">
                <a:latin typeface="Calibri" pitchFamily="32" charset="0"/>
              </a:rPr>
              <a:t>Realização dos eventos institucionais: semana de extensão, ciências e tecnologia, meio ambiente, dia do estudante, dia do servidor, festa junina, formatura...</a:t>
            </a:r>
          </a:p>
          <a:p>
            <a:pPr marL="457200" lvl="1" indent="-215900" algn="just" hangingPunct="1">
              <a:lnSpc>
                <a:spcPct val="100000"/>
              </a:lnSpc>
              <a:buFont typeface="Wingdings" charset="2"/>
              <a:buChar char="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</a:tabLst>
            </a:pPr>
            <a:r>
              <a:rPr lang="pt-BR" dirty="0">
                <a:latin typeface="Calibri" pitchFamily="32" charset="0"/>
              </a:rPr>
              <a:t>Realização de palestras e campanhas extracurricular para os estudantes com temas transversais: DST </a:t>
            </a:r>
            <a:r>
              <a:rPr lang="pt-BR" dirty="0" smtClean="0">
                <a:latin typeface="Calibri" pitchFamily="32" charset="0"/>
              </a:rPr>
              <a:t>AIDS; gravidez </a:t>
            </a:r>
            <a:r>
              <a:rPr lang="pt-BR" dirty="0">
                <a:latin typeface="Calibri" pitchFamily="32" charset="0"/>
              </a:rPr>
              <a:t>na adolescência; drogas, meio ambiente, cidadania, etc......</a:t>
            </a:r>
          </a:p>
          <a:p>
            <a:pPr marL="457200" lvl="1" indent="-215900" algn="just" hangingPunct="1">
              <a:lnSpc>
                <a:spcPct val="100000"/>
              </a:lnSpc>
              <a:buFont typeface="Wingdings" charset="2"/>
              <a:buChar char="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</a:tabLst>
            </a:pPr>
            <a:r>
              <a:rPr lang="pt-BR" dirty="0">
                <a:latin typeface="Calibri" pitchFamily="32" charset="0"/>
              </a:rPr>
              <a:t>Implementação dos projetos integrais: monitoria com bolsa de alunos em salas e laboratório; visitas técnicas a </a:t>
            </a:r>
            <a:r>
              <a:rPr lang="pt-BR" dirty="0" smtClean="0">
                <a:latin typeface="Calibri" pitchFamily="32" charset="0"/>
              </a:rPr>
              <a:t>Manaus: </a:t>
            </a:r>
            <a:r>
              <a:rPr lang="pt-BR" dirty="0">
                <a:latin typeface="Calibri" pitchFamily="32" charset="0"/>
              </a:rPr>
              <a:t>administração, meio ambiente e agropecuária</a:t>
            </a:r>
          </a:p>
          <a:p>
            <a:pPr marL="457200" lvl="1" indent="-215900" algn="just" hangingPunct="1">
              <a:lnSpc>
                <a:spcPct val="100000"/>
              </a:lnSpc>
              <a:buFont typeface="Wingdings" charset="2"/>
              <a:buChar char="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</a:tabLst>
            </a:pPr>
            <a:r>
              <a:rPr lang="pt-BR" dirty="0">
                <a:latin typeface="Calibri" pitchFamily="32" charset="0"/>
              </a:rPr>
              <a:t>Criação da ficha de acompanhamento do aluno no CGAE consolidando dados para o conselho de classe consultivo</a:t>
            </a:r>
          </a:p>
          <a:p>
            <a:pPr marL="457200" lvl="1" indent="-215900" algn="just" hangingPunct="1">
              <a:lnSpc>
                <a:spcPct val="100000"/>
              </a:lnSpc>
              <a:buFont typeface="Wingdings" charset="2"/>
              <a:buChar char="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</a:tabLst>
            </a:pPr>
            <a:r>
              <a:rPr lang="pt-BR" dirty="0">
                <a:latin typeface="Calibri" pitchFamily="32" charset="0"/>
              </a:rPr>
              <a:t>Implementação da sala de atendimento ao aluno com lousa, projetor e computador</a:t>
            </a:r>
          </a:p>
          <a:p>
            <a:pPr marL="457200" lvl="1" indent="-215900" algn="just" hangingPunct="1">
              <a:lnSpc>
                <a:spcPct val="100000"/>
              </a:lnSpc>
              <a:buFont typeface="Wingdings" charset="2"/>
              <a:buChar char="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</a:tabLst>
            </a:pPr>
            <a:r>
              <a:rPr lang="pt-BR" dirty="0">
                <a:latin typeface="Calibri" pitchFamily="32" charset="0"/>
              </a:rPr>
              <a:t>Realização de reuniões pedagógicas mensais com todo o corpo docente e Implementação dos conselhos de classe consultivo bimestral</a:t>
            </a:r>
          </a:p>
          <a:p>
            <a:pPr marL="457200" lvl="1" indent="-215900" algn="just" hangingPunct="1">
              <a:lnSpc>
                <a:spcPct val="100000"/>
              </a:lnSpc>
              <a:buFont typeface="Wingdings" charset="2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</a:tabLst>
            </a:pPr>
            <a:endParaRPr lang="pt-BR" dirty="0">
              <a:solidFill>
                <a:srgbClr val="FF0066"/>
              </a:solidFill>
              <a:latin typeface="Calibri" pitchFamily="32" charset="0"/>
            </a:endParaRPr>
          </a:p>
          <a:p>
            <a:pPr marL="457200" lvl="1" indent="-215900" algn="just" hangingPunct="1">
              <a:lnSpc>
                <a:spcPct val="100000"/>
              </a:lnSpc>
              <a:buFont typeface="Wingdings" charset="2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</a:tabLst>
            </a:pPr>
            <a:endParaRPr lang="pt-BR" dirty="0">
              <a:solidFill>
                <a:srgbClr val="000000"/>
              </a:solidFill>
              <a:latin typeface="Calibri" pitchFamily="32" charset="0"/>
            </a:endParaRPr>
          </a:p>
          <a:p>
            <a:pPr algn="just" hangingPunct="1">
              <a:lnSpc>
                <a:spcPct val="100000"/>
              </a:lnSpc>
              <a:buClrTx/>
              <a:buSz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</a:tabLst>
            </a:pPr>
            <a:endParaRPr lang="pt-BR" dirty="0">
              <a:solidFill>
                <a:srgbClr val="000000"/>
              </a:solidFill>
              <a:latin typeface="Calibri" pitchFamily="32" charset="0"/>
            </a:endParaRPr>
          </a:p>
        </p:txBody>
      </p:sp>
      <p:sp>
        <p:nvSpPr>
          <p:cNvPr id="10243" name="AutoShape 3"/>
          <p:cNvSpPr>
            <a:spLocks noChangeArrowheads="1"/>
          </p:cNvSpPr>
          <p:nvPr/>
        </p:nvSpPr>
        <p:spPr bwMode="auto">
          <a:xfrm>
            <a:off x="179388" y="260350"/>
            <a:ext cx="1035050" cy="576263"/>
          </a:xfrm>
          <a:custGeom>
            <a:avLst/>
            <a:gdLst>
              <a:gd name="G0" fmla="*/ 1 0 0"/>
              <a:gd name="G1" fmla="+- G0 0 14400"/>
              <a:gd name="G2" fmla="*/ 1 0 0"/>
              <a:gd name="G3" fmla="+- 50000 0 14400"/>
              <a:gd name="G4" fmla="?: G3 14400 50000"/>
              <a:gd name="G5" fmla="?: G1 G2 G3"/>
              <a:gd name="G6" fmla="min 2875 1601"/>
              <a:gd name="G7" fmla="*/ G6 G5 1"/>
              <a:gd name="G8" fmla="*/ G7 1 34464"/>
              <a:gd name="G9" fmla="+- 2875 0 G8"/>
              <a:gd name="G10" fmla="+- 1601 0 G8"/>
              <a:gd name="G11" fmla="*/ G8 29289 1"/>
              <a:gd name="G12" fmla="*/ G11 1 34464"/>
              <a:gd name="G13" fmla="+- 2875 0 G12"/>
              <a:gd name="G14" fmla="+- 1601 0 G12"/>
              <a:gd name="G15" fmla="*/ 2875 1 2"/>
              <a:gd name="G16" fmla="*/ 1601 1 2"/>
              <a:gd name="G17" fmla="+- 1601 0 0"/>
              <a:gd name="G18" fmla="+- 2875 0 0"/>
              <a:gd name="G19" fmla="+- 180 0 0"/>
              <a:gd name="G20" fmla="+- 90 0 0"/>
              <a:gd name="G21" fmla="+- 270 0 0"/>
              <a:gd name="G22" fmla="+- 90 0 0"/>
              <a:gd name="G23" fmla="*/ 1 0 0"/>
              <a:gd name="G24" fmla="+- 90 0 0"/>
              <a:gd name="G25" fmla="+- 90 0 0"/>
              <a:gd name="G26" fmla="+- 90 0 0"/>
              <a:gd name="T0" fmla="*/ G12 w 2875"/>
              <a:gd name="T1" fmla="*/ G12 h 1601"/>
              <a:gd name="T2" fmla="*/ G13 w 2875"/>
              <a:gd name="T3" fmla="*/ G14 h 1601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T0" t="T1" r="T2" b="T3"/>
            <a:pathLst>
              <a:path w="2875" h="1601">
                <a:moveTo>
                  <a:pt x="0" y="1654"/>
                </a:moveTo>
                <a:lnTo>
                  <a:pt x="1654" y="1654"/>
                </a:lnTo>
                <a:lnTo>
                  <a:pt x="180" y="90"/>
                </a:lnTo>
                <a:lnTo>
                  <a:pt x="1221" y="0"/>
                </a:lnTo>
                <a:lnTo>
                  <a:pt x="1654" y="1654"/>
                </a:lnTo>
                <a:lnTo>
                  <a:pt x="270" y="90"/>
                </a:lnTo>
                <a:lnTo>
                  <a:pt x="2875" y="-53"/>
                </a:lnTo>
                <a:lnTo>
                  <a:pt x="1654" y="1654"/>
                </a:lnTo>
                <a:close/>
              </a:path>
            </a:pathLst>
          </a:custGeom>
          <a:solidFill>
            <a:srgbClr val="BBE0E3"/>
          </a:solidFill>
          <a:ln w="9360" cap="flat">
            <a:solidFill>
              <a:srgbClr val="000000"/>
            </a:solidFill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ctr" hangingPunct="1">
              <a:lnSpc>
                <a:spcPct val="100000"/>
              </a:lnSpc>
              <a:tabLst>
                <a:tab pos="449263" algn="l"/>
                <a:tab pos="898525" algn="l"/>
              </a:tabLst>
            </a:pPr>
            <a:r>
              <a:rPr lang="pt-BR" sz="1200" b="1">
                <a:solidFill>
                  <a:srgbClr val="000000"/>
                </a:solidFill>
              </a:rPr>
              <a:t>PDA 2014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53525" cy="6858000"/>
          </a:xfrm>
          <a:prstGeom prst="rect">
            <a:avLst/>
          </a:prstGeom>
          <a:noFill/>
          <a:ln w="9360" cap="flat">
            <a:noFill/>
            <a:miter lim="800000"/>
            <a:headEnd/>
            <a:tailEnd/>
          </a:ln>
          <a:effectLst/>
        </p:spPr>
      </p:pic>
      <p:sp>
        <p:nvSpPr>
          <p:cNvPr id="11266" name="AutoShape 2"/>
          <p:cNvSpPr>
            <a:spLocks noChangeArrowheads="1"/>
          </p:cNvSpPr>
          <p:nvPr/>
        </p:nvSpPr>
        <p:spPr bwMode="auto">
          <a:xfrm>
            <a:off x="1403350" y="1989138"/>
            <a:ext cx="7129463" cy="4574363"/>
          </a:xfrm>
          <a:custGeom>
            <a:avLst/>
            <a:gdLst>
              <a:gd name="G0" fmla="*/ 19804 1 2"/>
              <a:gd name="G1" fmla="*/ 9394 1 2"/>
              <a:gd name="G2" fmla="+- 9394 0 0"/>
              <a:gd name="G3" fmla="+- 19804 0 0"/>
              <a:gd name="T0" fmla="*/ 0 w 19804"/>
              <a:gd name="T1" fmla="*/ 0 h 10156"/>
              <a:gd name="T2" fmla="*/ G3 w 19804"/>
              <a:gd name="T3" fmla="*/ G2 h 10156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T0" t="T1" r="T2" b="T3"/>
            <a:pathLst>
              <a:path w="19804" h="10156">
                <a:moveTo>
                  <a:pt x="0" y="0"/>
                </a:moveTo>
                <a:lnTo>
                  <a:pt x="19804" y="0"/>
                </a:lnTo>
                <a:lnTo>
                  <a:pt x="19804" y="9394"/>
                </a:lnTo>
                <a:lnTo>
                  <a:pt x="0" y="9394"/>
                </a:lnTo>
                <a:close/>
              </a:path>
            </a:pathLst>
          </a:custGeom>
          <a:noFill/>
          <a:ln w="9360" cap="flat">
            <a:noFill/>
            <a:miter lim="800000"/>
            <a:headEnd/>
            <a:tailEnd/>
          </a:ln>
          <a:effectLst/>
        </p:spPr>
        <p:txBody>
          <a:bodyPr lIns="90000" tIns="45000" rIns="90000" bIns="45000">
            <a:spAutoFit/>
          </a:bodyPr>
          <a:lstStyle/>
          <a:p>
            <a:pPr marL="457200" lvl="1" indent="-215900" algn="just" hangingPunct="1">
              <a:lnSpc>
                <a:spcPct val="100000"/>
              </a:lnSpc>
              <a:buFont typeface="Wingdings" charset="2"/>
              <a:buChar char="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</a:tabLst>
            </a:pPr>
            <a:r>
              <a:rPr lang="pt-BR" dirty="0">
                <a:solidFill>
                  <a:srgbClr val="000000"/>
                </a:solidFill>
                <a:latin typeface="Calibri" pitchFamily="32" charset="0"/>
              </a:rPr>
              <a:t>Participação dos discentes em jogos internos e regionais dos </a:t>
            </a:r>
            <a:r>
              <a:rPr lang="pt-BR" dirty="0" err="1">
                <a:solidFill>
                  <a:srgbClr val="000000"/>
                </a:solidFill>
                <a:latin typeface="Calibri" pitchFamily="32" charset="0"/>
              </a:rPr>
              <a:t>IF`</a:t>
            </a:r>
            <a:r>
              <a:rPr lang="pt-BR" dirty="0">
                <a:solidFill>
                  <a:srgbClr val="000000"/>
                </a:solidFill>
                <a:latin typeface="Calibri" pitchFamily="32" charset="0"/>
              </a:rPr>
              <a:t>s</a:t>
            </a:r>
          </a:p>
          <a:p>
            <a:pPr marL="457200" lvl="1" indent="-215900" algn="just" hangingPunct="1">
              <a:lnSpc>
                <a:spcPct val="100000"/>
              </a:lnSpc>
              <a:buFont typeface="Wingdings" charset="2"/>
              <a:buChar char="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</a:tabLst>
            </a:pPr>
            <a:r>
              <a:rPr lang="pt-BR" dirty="0">
                <a:latin typeface="Calibri" pitchFamily="32" charset="0"/>
              </a:rPr>
              <a:t>Implementação do NAPNE</a:t>
            </a:r>
          </a:p>
          <a:p>
            <a:pPr marL="457200" lvl="1" indent="-215900" algn="just" hangingPunct="1">
              <a:lnSpc>
                <a:spcPct val="100000"/>
              </a:lnSpc>
              <a:buFont typeface="Wingdings" charset="2"/>
              <a:buChar char="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</a:tabLst>
            </a:pPr>
            <a:r>
              <a:rPr lang="pt-BR" dirty="0">
                <a:latin typeface="Calibri" pitchFamily="32" charset="0"/>
              </a:rPr>
              <a:t>implementação do acompanhamento das aulas praticas e aula de campo pelo CGAE.</a:t>
            </a:r>
          </a:p>
          <a:p>
            <a:pPr marL="457200" lvl="1" indent="-215900" algn="just" hangingPunct="1">
              <a:lnSpc>
                <a:spcPct val="100000"/>
              </a:lnSpc>
              <a:buFont typeface="Wingdings" charset="2"/>
              <a:buChar char="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</a:tabLst>
            </a:pPr>
            <a:r>
              <a:rPr lang="pt-BR" dirty="0">
                <a:latin typeface="Calibri" pitchFamily="32" charset="0"/>
              </a:rPr>
              <a:t>Publicidade das ações realizadas entre os departamentos e coordenações através de relatórios e apresentações em reunião geral</a:t>
            </a:r>
          </a:p>
          <a:p>
            <a:pPr marL="457200" lvl="1" indent="-215900" algn="just" hangingPunct="1">
              <a:lnSpc>
                <a:spcPct val="100000"/>
              </a:lnSpc>
              <a:buFont typeface="Wingdings" charset="2"/>
              <a:buChar char="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</a:tabLst>
            </a:pPr>
            <a:r>
              <a:rPr lang="pt-BR" dirty="0" smtClean="0">
                <a:latin typeface="Calibri" pitchFamily="32" charset="0"/>
              </a:rPr>
              <a:t>Implantação </a:t>
            </a:r>
            <a:r>
              <a:rPr lang="pt-BR" dirty="0">
                <a:latin typeface="Calibri" pitchFamily="32" charset="0"/>
              </a:rPr>
              <a:t>da comissão de resíduo sólidos e do programa de seleção de resíduos sólidos no Campus com parceria da cooperativa de catadores de Tabatinga</a:t>
            </a:r>
          </a:p>
          <a:p>
            <a:pPr marL="457200" lvl="1" indent="-215900" algn="just" hangingPunct="1">
              <a:lnSpc>
                <a:spcPct val="100000"/>
              </a:lnSpc>
              <a:buFont typeface="Wingdings" charset="2"/>
              <a:buChar char="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</a:tabLst>
            </a:pPr>
            <a:r>
              <a:rPr lang="pt-BR" dirty="0">
                <a:latin typeface="Calibri" pitchFamily="32" charset="0"/>
              </a:rPr>
              <a:t>Aquisição de lousas digitais com apoio da DGTI</a:t>
            </a:r>
          </a:p>
          <a:p>
            <a:pPr marL="457200" lvl="1" indent="-215900" algn="just" hangingPunct="1">
              <a:lnSpc>
                <a:spcPct val="100000"/>
              </a:lnSpc>
              <a:buFont typeface="Wingdings" charset="2"/>
              <a:buChar char="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</a:tabLst>
            </a:pPr>
            <a:r>
              <a:rPr lang="pt-BR" dirty="0">
                <a:latin typeface="Calibri" pitchFamily="32" charset="0"/>
              </a:rPr>
              <a:t>Aumento do numero de computadores nos laboratórios, biblioteca e sala de pesquisa com apoio da </a:t>
            </a:r>
            <a:r>
              <a:rPr lang="pt-BR" dirty="0" smtClean="0">
                <a:latin typeface="Calibri" pitchFamily="32" charset="0"/>
              </a:rPr>
              <a:t>DGTI</a:t>
            </a:r>
          </a:p>
          <a:p>
            <a:pPr marL="457200" lvl="1" indent="-215900" algn="just" hangingPunct="1">
              <a:lnSpc>
                <a:spcPct val="100000"/>
              </a:lnSpc>
              <a:buFont typeface="Wingdings" charset="2"/>
              <a:buChar char="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</a:tabLst>
            </a:pPr>
            <a:r>
              <a:rPr lang="pt-BR" dirty="0" smtClean="0">
                <a:solidFill>
                  <a:srgbClr val="000000"/>
                </a:solidFill>
                <a:latin typeface="Calibri" pitchFamily="32" charset="0"/>
              </a:rPr>
              <a:t>Adequação, finalização e encaminhamento ao CONSUP de todos os planos de curso do Campus</a:t>
            </a:r>
          </a:p>
          <a:p>
            <a:pPr marL="457200" lvl="1" indent="-215900" algn="just" hangingPunct="1">
              <a:lnSpc>
                <a:spcPct val="100000"/>
              </a:lnSpc>
              <a:buFont typeface="Wingdings" charset="2"/>
              <a:buChar char="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</a:tabLst>
            </a:pPr>
            <a:r>
              <a:rPr lang="pt-BR" dirty="0" smtClean="0">
                <a:latin typeface="Calibri" pitchFamily="32" charset="0"/>
              </a:rPr>
              <a:t>Consolidação da EAD com o Pólo da UAB no campus Tabatinga </a:t>
            </a:r>
            <a:endParaRPr lang="pt-BR" dirty="0">
              <a:latin typeface="Calibri" pitchFamily="32" charset="0"/>
            </a:endParaRPr>
          </a:p>
        </p:txBody>
      </p:sp>
      <p:sp>
        <p:nvSpPr>
          <p:cNvPr id="11267" name="AutoShape 3"/>
          <p:cNvSpPr>
            <a:spLocks noChangeArrowheads="1"/>
          </p:cNvSpPr>
          <p:nvPr/>
        </p:nvSpPr>
        <p:spPr bwMode="auto">
          <a:xfrm>
            <a:off x="179388" y="260350"/>
            <a:ext cx="1035050" cy="576263"/>
          </a:xfrm>
          <a:custGeom>
            <a:avLst/>
            <a:gdLst>
              <a:gd name="G0" fmla="*/ 1 0 0"/>
              <a:gd name="G1" fmla="+- G0 0 14400"/>
              <a:gd name="G2" fmla="*/ 1 0 0"/>
              <a:gd name="G3" fmla="+- 50000 0 14400"/>
              <a:gd name="G4" fmla="?: G3 14400 50000"/>
              <a:gd name="G5" fmla="?: G1 G2 G3"/>
              <a:gd name="G6" fmla="min 2875 1601"/>
              <a:gd name="G7" fmla="*/ G6 G5 1"/>
              <a:gd name="G8" fmla="*/ G7 1 34464"/>
              <a:gd name="G9" fmla="+- 2875 0 G8"/>
              <a:gd name="G10" fmla="+- 1601 0 G8"/>
              <a:gd name="G11" fmla="*/ G8 29289 1"/>
              <a:gd name="G12" fmla="*/ G11 1 34464"/>
              <a:gd name="G13" fmla="+- 2875 0 G12"/>
              <a:gd name="G14" fmla="+- 1601 0 G12"/>
              <a:gd name="G15" fmla="*/ 2875 1 2"/>
              <a:gd name="G16" fmla="*/ 1601 1 2"/>
              <a:gd name="G17" fmla="+- 1601 0 0"/>
              <a:gd name="G18" fmla="+- 2875 0 0"/>
              <a:gd name="G19" fmla="+- 180 0 0"/>
              <a:gd name="G20" fmla="+- 90 0 0"/>
              <a:gd name="G21" fmla="+- 270 0 0"/>
              <a:gd name="G22" fmla="+- 90 0 0"/>
              <a:gd name="G23" fmla="*/ 1 0 0"/>
              <a:gd name="G24" fmla="+- 90 0 0"/>
              <a:gd name="G25" fmla="+- 90 0 0"/>
              <a:gd name="G26" fmla="+- 90 0 0"/>
              <a:gd name="T0" fmla="*/ G12 w 2875"/>
              <a:gd name="T1" fmla="*/ G12 h 1601"/>
              <a:gd name="T2" fmla="*/ G13 w 2875"/>
              <a:gd name="T3" fmla="*/ G14 h 1601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T0" t="T1" r="T2" b="T3"/>
            <a:pathLst>
              <a:path w="2875" h="1601">
                <a:moveTo>
                  <a:pt x="0" y="1654"/>
                </a:moveTo>
                <a:lnTo>
                  <a:pt x="1654" y="1654"/>
                </a:lnTo>
                <a:lnTo>
                  <a:pt x="180" y="90"/>
                </a:lnTo>
                <a:lnTo>
                  <a:pt x="1221" y="0"/>
                </a:lnTo>
                <a:lnTo>
                  <a:pt x="1654" y="1654"/>
                </a:lnTo>
                <a:lnTo>
                  <a:pt x="270" y="90"/>
                </a:lnTo>
                <a:lnTo>
                  <a:pt x="2875" y="-53"/>
                </a:lnTo>
                <a:lnTo>
                  <a:pt x="1654" y="1654"/>
                </a:lnTo>
                <a:close/>
              </a:path>
            </a:pathLst>
          </a:custGeom>
          <a:solidFill>
            <a:srgbClr val="BBE0E3"/>
          </a:solidFill>
          <a:ln w="9360" cap="flat">
            <a:solidFill>
              <a:srgbClr val="000000"/>
            </a:solidFill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ctr" hangingPunct="1">
              <a:lnSpc>
                <a:spcPct val="100000"/>
              </a:lnSpc>
              <a:tabLst>
                <a:tab pos="449263" algn="l"/>
                <a:tab pos="898525" algn="l"/>
              </a:tabLst>
            </a:pPr>
            <a:r>
              <a:rPr lang="pt-BR" sz="1200" b="1">
                <a:solidFill>
                  <a:srgbClr val="000000"/>
                </a:solidFill>
              </a:rPr>
              <a:t>PDA 2014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-9525" y="0"/>
            <a:ext cx="9153525" cy="6858000"/>
          </a:xfrm>
          <a:prstGeom prst="rect">
            <a:avLst/>
          </a:prstGeom>
          <a:blipFill dpi="0" rotWithShape="0">
            <a:blip r:embed="rId3"/>
            <a:srcRect/>
            <a:stretch>
              <a:fillRect/>
            </a:stretch>
          </a:blipFill>
          <a:ln w="9360" cap="flat">
            <a:noFill/>
            <a:miter lim="800000"/>
            <a:headEnd/>
            <a:tailEnd/>
          </a:ln>
          <a:effectLst/>
        </p:spPr>
        <p:txBody>
          <a:bodyPr lIns="90000" tIns="60876" rIns="90000" bIns="45000"/>
          <a:lstStyle/>
          <a:p>
            <a: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pt-BR">
                <a:solidFill>
                  <a:srgbClr val="000000"/>
                </a:solidFill>
              </a:rPr>
              <a:t>g</a:t>
            </a:r>
          </a:p>
        </p:txBody>
      </p:sp>
      <p:sp>
        <p:nvSpPr>
          <p:cNvPr id="12290" name="AutoShape 2"/>
          <p:cNvSpPr>
            <a:spLocks noChangeArrowheads="1"/>
          </p:cNvSpPr>
          <p:nvPr/>
        </p:nvSpPr>
        <p:spPr bwMode="auto">
          <a:xfrm>
            <a:off x="1403350" y="1989138"/>
            <a:ext cx="7129463" cy="639762"/>
          </a:xfrm>
          <a:custGeom>
            <a:avLst/>
            <a:gdLst>
              <a:gd name="G0" fmla="*/ 19804 1 2"/>
              <a:gd name="G1" fmla="*/ 1776 1 2"/>
              <a:gd name="G2" fmla="+- 1776 0 0"/>
              <a:gd name="G3" fmla="+- 19804 0 0"/>
              <a:gd name="T0" fmla="*/ 0 w 19804"/>
              <a:gd name="T1" fmla="*/ 0 h 1776"/>
              <a:gd name="T2" fmla="*/ G3 w 19804"/>
              <a:gd name="T3" fmla="*/ G2 h 1776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T0" t="T1" r="T2" b="T3"/>
            <a:pathLst>
              <a:path w="19804" h="1776">
                <a:moveTo>
                  <a:pt x="0" y="0"/>
                </a:moveTo>
                <a:lnTo>
                  <a:pt x="19804" y="0"/>
                </a:lnTo>
                <a:lnTo>
                  <a:pt x="19804" y="1776"/>
                </a:lnTo>
                <a:lnTo>
                  <a:pt x="0" y="1776"/>
                </a:lnTo>
                <a:close/>
              </a:path>
            </a:pathLst>
          </a:custGeom>
          <a:noFill/>
          <a:ln w="9360" cap="flat">
            <a:noFill/>
            <a:miter lim="800000"/>
            <a:headEnd/>
            <a:tailEnd/>
          </a:ln>
          <a:effectLst/>
        </p:spPr>
        <p:txBody>
          <a:bodyPr lIns="90000" tIns="45000" rIns="90000" bIns="45000">
            <a:spAutoFit/>
          </a:bodyPr>
          <a:lstStyle/>
          <a:p>
            <a:pPr algn="just" hangingPunct="1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</a:tabLst>
            </a:pPr>
            <a:endParaRPr lang="pt-BR">
              <a:solidFill>
                <a:srgbClr val="000000"/>
              </a:solidFill>
              <a:latin typeface="Calibri" pitchFamily="32" charset="0"/>
            </a:endParaRPr>
          </a:p>
          <a:p>
            <a:pPr algn="just" hangingPunct="1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</a:tabLst>
            </a:pPr>
            <a:endParaRPr lang="pt-BR">
              <a:solidFill>
                <a:srgbClr val="000000"/>
              </a:solidFill>
              <a:latin typeface="Calibri" pitchFamily="32" charset="0"/>
            </a:endParaRPr>
          </a:p>
        </p:txBody>
      </p:sp>
      <p:sp>
        <p:nvSpPr>
          <p:cNvPr id="12291" name="AutoShape 3"/>
          <p:cNvSpPr>
            <a:spLocks noChangeArrowheads="1"/>
          </p:cNvSpPr>
          <p:nvPr/>
        </p:nvSpPr>
        <p:spPr bwMode="auto">
          <a:xfrm>
            <a:off x="179388" y="260350"/>
            <a:ext cx="1035050" cy="576263"/>
          </a:xfrm>
          <a:custGeom>
            <a:avLst/>
            <a:gdLst>
              <a:gd name="G0" fmla="*/ 1 0 0"/>
              <a:gd name="G1" fmla="+- G0 0 14400"/>
              <a:gd name="G2" fmla="*/ 1 0 0"/>
              <a:gd name="G3" fmla="+- 50000 0 14400"/>
              <a:gd name="G4" fmla="?: G3 14400 50000"/>
              <a:gd name="G5" fmla="?: G1 G2 G3"/>
              <a:gd name="G6" fmla="min 2875 1601"/>
              <a:gd name="G7" fmla="*/ G6 G5 1"/>
              <a:gd name="G8" fmla="*/ G7 1 34464"/>
              <a:gd name="G9" fmla="+- 2875 0 G8"/>
              <a:gd name="G10" fmla="+- 1601 0 G8"/>
              <a:gd name="G11" fmla="*/ G8 29289 1"/>
              <a:gd name="G12" fmla="*/ G11 1 34464"/>
              <a:gd name="G13" fmla="+- 2875 0 G12"/>
              <a:gd name="G14" fmla="+- 1601 0 G12"/>
              <a:gd name="G15" fmla="*/ 2875 1 2"/>
              <a:gd name="G16" fmla="*/ 1601 1 2"/>
              <a:gd name="G17" fmla="+- 1601 0 0"/>
              <a:gd name="G18" fmla="+- 2875 0 0"/>
              <a:gd name="G19" fmla="+- 180 0 0"/>
              <a:gd name="G20" fmla="+- 90 0 0"/>
              <a:gd name="G21" fmla="+- 270 0 0"/>
              <a:gd name="G22" fmla="+- 90 0 0"/>
              <a:gd name="G23" fmla="*/ 1 0 0"/>
              <a:gd name="G24" fmla="+- 90 0 0"/>
              <a:gd name="G25" fmla="+- 90 0 0"/>
              <a:gd name="G26" fmla="+- 90 0 0"/>
              <a:gd name="T0" fmla="*/ G12 w 2875"/>
              <a:gd name="T1" fmla="*/ G12 h 1601"/>
              <a:gd name="T2" fmla="*/ G13 w 2875"/>
              <a:gd name="T3" fmla="*/ G14 h 1601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T0" t="T1" r="T2" b="T3"/>
            <a:pathLst>
              <a:path w="2875" h="1601">
                <a:moveTo>
                  <a:pt x="0" y="1654"/>
                </a:moveTo>
                <a:lnTo>
                  <a:pt x="1654" y="1654"/>
                </a:lnTo>
                <a:lnTo>
                  <a:pt x="180" y="90"/>
                </a:lnTo>
                <a:lnTo>
                  <a:pt x="1221" y="0"/>
                </a:lnTo>
                <a:lnTo>
                  <a:pt x="1654" y="1654"/>
                </a:lnTo>
                <a:lnTo>
                  <a:pt x="270" y="90"/>
                </a:lnTo>
                <a:lnTo>
                  <a:pt x="2875" y="-53"/>
                </a:lnTo>
                <a:lnTo>
                  <a:pt x="1654" y="1654"/>
                </a:lnTo>
                <a:close/>
              </a:path>
            </a:pathLst>
          </a:custGeom>
          <a:solidFill>
            <a:srgbClr val="BBE0E3"/>
          </a:solidFill>
          <a:ln w="9360" cap="flat">
            <a:solidFill>
              <a:srgbClr val="000000"/>
            </a:solidFill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ctr" hangingPunct="1">
              <a:lnSpc>
                <a:spcPct val="100000"/>
              </a:lnSpc>
              <a:tabLst>
                <a:tab pos="449263" algn="l"/>
                <a:tab pos="898525" algn="l"/>
              </a:tabLst>
            </a:pPr>
            <a:r>
              <a:rPr lang="pt-BR" sz="1200" b="1">
                <a:solidFill>
                  <a:srgbClr val="000000"/>
                </a:solidFill>
              </a:rPr>
              <a:t>PDA 2014</a:t>
            </a:r>
          </a:p>
        </p:txBody>
      </p:sp>
      <p:sp>
        <p:nvSpPr>
          <p:cNvPr id="12292" name="AutoShape 4"/>
          <p:cNvSpPr>
            <a:spLocks noChangeArrowheads="1"/>
          </p:cNvSpPr>
          <p:nvPr/>
        </p:nvSpPr>
        <p:spPr bwMode="auto">
          <a:xfrm>
            <a:off x="1368425" y="1944688"/>
            <a:ext cx="7129463" cy="3968864"/>
          </a:xfrm>
          <a:custGeom>
            <a:avLst/>
            <a:gdLst>
              <a:gd name="G0" fmla="*/ 19804 1 2"/>
              <a:gd name="G1" fmla="*/ 9394 1 2"/>
              <a:gd name="G2" fmla="+- 9394 0 0"/>
              <a:gd name="G3" fmla="+- 19804 0 0"/>
              <a:gd name="T0" fmla="*/ 0 w 19804"/>
              <a:gd name="T1" fmla="*/ 0 h 9394"/>
              <a:gd name="T2" fmla="*/ G3 w 19804"/>
              <a:gd name="T3" fmla="*/ G2 h 9394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T0" t="T1" r="T2" b="T3"/>
            <a:pathLst>
              <a:path w="19804" h="9394">
                <a:moveTo>
                  <a:pt x="0" y="0"/>
                </a:moveTo>
                <a:lnTo>
                  <a:pt x="19804" y="0"/>
                </a:lnTo>
                <a:lnTo>
                  <a:pt x="19804" y="9394"/>
                </a:lnTo>
                <a:lnTo>
                  <a:pt x="0" y="9394"/>
                </a:lnTo>
                <a:close/>
              </a:path>
            </a:pathLst>
          </a:custGeom>
          <a:noFill/>
          <a:ln w="9360" cap="flat">
            <a:noFill/>
            <a:miter lim="800000"/>
            <a:headEnd/>
            <a:tailEnd/>
          </a:ln>
          <a:effectLst/>
        </p:spPr>
        <p:txBody>
          <a:bodyPr lIns="90000" tIns="45000" rIns="90000" bIns="45000">
            <a:spAutoFit/>
          </a:bodyPr>
          <a:lstStyle/>
          <a:p>
            <a:pPr marL="457200" lvl="1" indent="-215900" algn="just" hangingPunct="1">
              <a:lnSpc>
                <a:spcPct val="100000"/>
              </a:lnSpc>
              <a:buFont typeface="Wingdings" charset="2"/>
              <a:buChar char="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</a:tabLst>
            </a:pPr>
            <a:r>
              <a:rPr lang="pt-BR" dirty="0" smtClean="0">
                <a:latin typeface="Calibri" pitchFamily="32" charset="0"/>
              </a:rPr>
              <a:t>Finalização das ultimas adequações do Campus a acessibilidade</a:t>
            </a:r>
            <a:endParaRPr lang="pt-BR" dirty="0">
              <a:latin typeface="Calibri" pitchFamily="32" charset="0"/>
            </a:endParaRPr>
          </a:p>
          <a:p>
            <a:pPr marL="457200" lvl="1" indent="-215900" algn="just" hangingPunct="1">
              <a:lnSpc>
                <a:spcPct val="100000"/>
              </a:lnSpc>
              <a:buFont typeface="Wingdings" charset="2"/>
              <a:buChar char="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</a:tabLst>
            </a:pPr>
            <a:r>
              <a:rPr lang="pt-BR" dirty="0">
                <a:solidFill>
                  <a:srgbClr val="000000"/>
                </a:solidFill>
                <a:latin typeface="Calibri" pitchFamily="32" charset="0"/>
              </a:rPr>
              <a:t>Elevação do nível da bomba da piscina na casa de maquina evitando alagamentos</a:t>
            </a:r>
          </a:p>
          <a:p>
            <a:pPr marL="457200" lvl="1" indent="-215900" algn="just" hangingPunct="1">
              <a:lnSpc>
                <a:spcPct val="100000"/>
              </a:lnSpc>
              <a:buFont typeface="Wingdings" charset="2"/>
              <a:buChar char="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</a:tabLst>
            </a:pPr>
            <a:r>
              <a:rPr lang="pt-BR" dirty="0">
                <a:solidFill>
                  <a:srgbClr val="000000"/>
                </a:solidFill>
                <a:latin typeface="Calibri" pitchFamily="32" charset="0"/>
              </a:rPr>
              <a:t>Realização de campanhas contra bulling, racismo, homofobia no campus</a:t>
            </a:r>
          </a:p>
          <a:p>
            <a:pPr marL="457200" lvl="1" indent="-215900" algn="just" hangingPunct="1">
              <a:lnSpc>
                <a:spcPct val="100000"/>
              </a:lnSpc>
              <a:buFont typeface="Wingdings" charset="2"/>
              <a:buChar char="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</a:tabLst>
            </a:pPr>
            <a:r>
              <a:rPr lang="pt-BR" dirty="0">
                <a:solidFill>
                  <a:srgbClr val="000000"/>
                </a:solidFill>
                <a:latin typeface="Calibri" pitchFamily="32" charset="0"/>
              </a:rPr>
              <a:t>Aquisição por meio de doação e cooperação técnica de equipamentos para laboratório biotecnologia (cultura de tecidos)</a:t>
            </a:r>
          </a:p>
          <a:p>
            <a:pPr marL="457200" lvl="1" indent="-215900" algn="just" hangingPunct="1">
              <a:lnSpc>
                <a:spcPct val="100000"/>
              </a:lnSpc>
              <a:buFont typeface="Wingdings" charset="2"/>
              <a:buChar char="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</a:tabLst>
            </a:pPr>
            <a:r>
              <a:rPr lang="pt-BR" dirty="0">
                <a:solidFill>
                  <a:srgbClr val="000000"/>
                </a:solidFill>
                <a:latin typeface="Calibri" pitchFamily="32" charset="0"/>
              </a:rPr>
              <a:t>Reforma do auditório estabelecendo local para mesa de som e técnico</a:t>
            </a:r>
          </a:p>
          <a:p>
            <a:pPr marL="457200" lvl="1" indent="-215900" algn="just" hangingPunct="1">
              <a:lnSpc>
                <a:spcPct val="100000"/>
              </a:lnSpc>
              <a:buFont typeface="Wingdings" charset="2"/>
              <a:buChar char="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</a:tabLst>
            </a:pPr>
            <a:r>
              <a:rPr lang="pt-BR" dirty="0">
                <a:solidFill>
                  <a:srgbClr val="000000"/>
                </a:solidFill>
                <a:latin typeface="Calibri" pitchFamily="32" charset="0"/>
              </a:rPr>
              <a:t>Aquisição de barco e motor de popa em parceria com o grupo de pesquisa NETNO (UFAM e INPA</a:t>
            </a:r>
            <a:r>
              <a:rPr lang="pt-BR" dirty="0" smtClean="0">
                <a:solidFill>
                  <a:srgbClr val="000000"/>
                </a:solidFill>
                <a:latin typeface="Calibri" pitchFamily="32" charset="0"/>
              </a:rPr>
              <a:t>)</a:t>
            </a:r>
          </a:p>
          <a:p>
            <a:pPr marL="457200" lvl="1" indent="-215900" algn="just" hangingPunct="1">
              <a:lnSpc>
                <a:spcPct val="100000"/>
              </a:lnSpc>
              <a:buFont typeface="Wingdings" charset="2"/>
              <a:buChar char="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</a:tabLst>
            </a:pPr>
            <a:r>
              <a:rPr lang="pt-BR" dirty="0" smtClean="0">
                <a:solidFill>
                  <a:srgbClr val="000000"/>
                </a:solidFill>
                <a:latin typeface="Calibri" pitchFamily="32" charset="0"/>
              </a:rPr>
              <a:t>Execução de: 27 projetos de pesquisa (PIBIC Jr.); 07 projetos de extensão e; 20 projetos de pesquisa (01 doutorado e 19 </a:t>
            </a:r>
            <a:r>
              <a:rPr lang="pt-BR" smtClean="0">
                <a:solidFill>
                  <a:srgbClr val="000000"/>
                </a:solidFill>
                <a:latin typeface="Calibri" pitchFamily="32" charset="0"/>
              </a:rPr>
              <a:t>de mestrado)</a:t>
            </a:r>
            <a:endParaRPr lang="pt-BR" dirty="0" smtClean="0">
              <a:solidFill>
                <a:srgbClr val="000000"/>
              </a:solidFill>
              <a:latin typeface="Calibri" pitchFamily="32" charset="0"/>
            </a:endParaRPr>
          </a:p>
          <a:p>
            <a:pPr algn="just" hangingPunct="1">
              <a:lnSpc>
                <a:spcPct val="100000"/>
              </a:lnSpc>
              <a:buClrTx/>
              <a:buSz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</a:tabLst>
            </a:pPr>
            <a:endParaRPr lang="pt-BR" dirty="0">
              <a:solidFill>
                <a:srgbClr val="000000"/>
              </a:solidFill>
              <a:latin typeface="Calibri" pitchFamily="32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53525" cy="6858000"/>
          </a:xfrm>
          <a:prstGeom prst="rect">
            <a:avLst/>
          </a:prstGeom>
          <a:noFill/>
          <a:ln w="9360" cap="flat">
            <a:noFill/>
            <a:miter lim="800000"/>
            <a:headEnd/>
            <a:tailEnd/>
          </a:ln>
          <a:effectLst/>
        </p:spPr>
      </p:pic>
      <p:sp>
        <p:nvSpPr>
          <p:cNvPr id="13314" name="AutoShape 2"/>
          <p:cNvSpPr>
            <a:spLocks noChangeArrowheads="1"/>
          </p:cNvSpPr>
          <p:nvPr/>
        </p:nvSpPr>
        <p:spPr bwMode="auto">
          <a:xfrm>
            <a:off x="1214438" y="1884363"/>
            <a:ext cx="7429500" cy="4479925"/>
          </a:xfrm>
          <a:custGeom>
            <a:avLst/>
            <a:gdLst>
              <a:gd name="G0" fmla="*/ 20638 1 2"/>
              <a:gd name="G1" fmla="*/ 12444 1 2"/>
              <a:gd name="G2" fmla="+- 12444 0 0"/>
              <a:gd name="G3" fmla="+- 20638 0 0"/>
              <a:gd name="T0" fmla="*/ 0 w 20638"/>
              <a:gd name="T1" fmla="*/ 0 h 12444"/>
              <a:gd name="T2" fmla="*/ G3 w 20638"/>
              <a:gd name="T3" fmla="*/ G2 h 12444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T0" t="T1" r="T2" b="T3"/>
            <a:pathLst>
              <a:path w="20638" h="12444">
                <a:moveTo>
                  <a:pt x="0" y="0"/>
                </a:moveTo>
                <a:lnTo>
                  <a:pt x="20638" y="0"/>
                </a:lnTo>
                <a:lnTo>
                  <a:pt x="20638" y="12444"/>
                </a:lnTo>
                <a:lnTo>
                  <a:pt x="0" y="12444"/>
                </a:lnTo>
                <a:close/>
              </a:path>
            </a:pathLst>
          </a:custGeom>
          <a:noFill/>
          <a:ln w="9360" cap="flat">
            <a:noFill/>
            <a:miter lim="800000"/>
            <a:headEnd/>
            <a:tailEnd/>
          </a:ln>
          <a:effectLst/>
        </p:spPr>
        <p:txBody>
          <a:bodyPr lIns="90000" tIns="45000" rIns="90000" bIns="45000">
            <a:spAutoFit/>
          </a:bodyPr>
          <a:lstStyle/>
          <a:p>
            <a:pPr marL="342900" indent="-341313" algn="just" hangingPunct="1">
              <a:lnSpc>
                <a:spcPct val="100000"/>
              </a:lnSpc>
              <a:tabLst>
                <a:tab pos="34290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</a:pPr>
            <a:endParaRPr lang="pt-BR">
              <a:solidFill>
                <a:srgbClr val="000000"/>
              </a:solidFill>
              <a:latin typeface="Calibri" pitchFamily="32" charset="0"/>
            </a:endParaRPr>
          </a:p>
          <a:p>
            <a:pPr marL="342900" indent="-341313" algn="just" hangingPunct="1">
              <a:lnSpc>
                <a:spcPct val="100000"/>
              </a:lnSpc>
              <a:tabLst>
                <a:tab pos="34290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</a:pPr>
            <a:endParaRPr lang="pt-BR">
              <a:solidFill>
                <a:srgbClr val="000000"/>
              </a:solidFill>
              <a:latin typeface="Calibri" pitchFamily="32" charset="0"/>
            </a:endParaRPr>
          </a:p>
          <a:p>
            <a:pPr marL="342900" indent="-341313" algn="just" hangingPunct="1">
              <a:lnSpc>
                <a:spcPct val="100000"/>
              </a:lnSpc>
              <a:tabLst>
                <a:tab pos="34290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</a:pPr>
            <a:endParaRPr lang="pt-BR">
              <a:solidFill>
                <a:srgbClr val="000000"/>
              </a:solidFill>
              <a:latin typeface="Calibri" pitchFamily="32" charset="0"/>
            </a:endParaRPr>
          </a:p>
          <a:p>
            <a:pPr marL="342900" indent="-341313" algn="just" hangingPunct="1">
              <a:lnSpc>
                <a:spcPct val="100000"/>
              </a:lnSpc>
              <a:tabLst>
                <a:tab pos="34290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</a:pPr>
            <a:endParaRPr lang="pt-BR">
              <a:solidFill>
                <a:srgbClr val="000000"/>
              </a:solidFill>
              <a:latin typeface="Calibri" pitchFamily="32" charset="0"/>
            </a:endParaRPr>
          </a:p>
          <a:p>
            <a:pPr marL="342900" indent="-341313" algn="just" hangingPunct="1">
              <a:lnSpc>
                <a:spcPct val="100000"/>
              </a:lnSpc>
              <a:tabLst>
                <a:tab pos="34290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</a:pPr>
            <a:endParaRPr lang="pt-BR">
              <a:solidFill>
                <a:srgbClr val="000000"/>
              </a:solidFill>
              <a:latin typeface="Calibri" pitchFamily="32" charset="0"/>
            </a:endParaRPr>
          </a:p>
          <a:p>
            <a:pPr marL="342900" indent="-341313" algn="just" hangingPunct="1">
              <a:lnSpc>
                <a:spcPct val="100000"/>
              </a:lnSpc>
              <a:tabLst>
                <a:tab pos="34290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</a:pPr>
            <a:endParaRPr lang="pt-BR">
              <a:solidFill>
                <a:srgbClr val="000000"/>
              </a:solidFill>
              <a:latin typeface="Calibri" pitchFamily="32" charset="0"/>
            </a:endParaRPr>
          </a:p>
          <a:p>
            <a:pPr marL="342900" indent="-341313" algn="just" hangingPunct="1">
              <a:lnSpc>
                <a:spcPct val="100000"/>
              </a:lnSpc>
              <a:tabLst>
                <a:tab pos="34290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</a:pPr>
            <a:endParaRPr lang="pt-BR">
              <a:solidFill>
                <a:srgbClr val="000000"/>
              </a:solidFill>
              <a:latin typeface="Calibri" pitchFamily="32" charset="0"/>
            </a:endParaRPr>
          </a:p>
          <a:p>
            <a:pPr marL="342900" indent="-341313" algn="just" hangingPunct="1">
              <a:lnSpc>
                <a:spcPct val="100000"/>
              </a:lnSpc>
              <a:tabLst>
                <a:tab pos="34290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</a:pPr>
            <a:endParaRPr lang="pt-BR">
              <a:solidFill>
                <a:srgbClr val="000000"/>
              </a:solidFill>
              <a:latin typeface="Calibri" pitchFamily="32" charset="0"/>
            </a:endParaRPr>
          </a:p>
          <a:p>
            <a:pPr marL="342900" indent="-341313" algn="just" hangingPunct="1">
              <a:lnSpc>
                <a:spcPct val="100000"/>
              </a:lnSpc>
              <a:tabLst>
                <a:tab pos="34290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</a:pPr>
            <a:endParaRPr lang="pt-BR">
              <a:solidFill>
                <a:srgbClr val="000000"/>
              </a:solidFill>
              <a:latin typeface="Calibri" pitchFamily="32" charset="0"/>
            </a:endParaRPr>
          </a:p>
          <a:p>
            <a:pPr marL="342900" indent="-341313" algn="just" hangingPunct="1">
              <a:lnSpc>
                <a:spcPct val="100000"/>
              </a:lnSpc>
              <a:tabLst>
                <a:tab pos="34290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</a:pPr>
            <a:endParaRPr lang="pt-BR">
              <a:solidFill>
                <a:srgbClr val="000000"/>
              </a:solidFill>
              <a:latin typeface="Calibri" pitchFamily="32" charset="0"/>
            </a:endParaRPr>
          </a:p>
          <a:p>
            <a:pPr marL="342900" indent="-341313" algn="just" hangingPunct="1">
              <a:lnSpc>
                <a:spcPct val="100000"/>
              </a:lnSpc>
              <a:tabLst>
                <a:tab pos="34290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</a:pPr>
            <a:endParaRPr lang="pt-BR">
              <a:solidFill>
                <a:srgbClr val="000000"/>
              </a:solidFill>
              <a:latin typeface="Calibri" pitchFamily="32" charset="0"/>
            </a:endParaRPr>
          </a:p>
          <a:p>
            <a:pPr marL="342900" indent="-341313" algn="just" hangingPunct="1">
              <a:lnSpc>
                <a:spcPct val="100000"/>
              </a:lnSpc>
              <a:tabLst>
                <a:tab pos="34290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</a:pPr>
            <a:endParaRPr lang="pt-BR">
              <a:solidFill>
                <a:srgbClr val="000000"/>
              </a:solidFill>
              <a:latin typeface="Calibri" pitchFamily="32" charset="0"/>
            </a:endParaRPr>
          </a:p>
          <a:p>
            <a:pPr marL="342900" indent="-341313" algn="just" hangingPunct="1">
              <a:lnSpc>
                <a:spcPct val="100000"/>
              </a:lnSpc>
              <a:tabLst>
                <a:tab pos="34290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</a:pPr>
            <a:endParaRPr lang="pt-BR">
              <a:solidFill>
                <a:srgbClr val="000000"/>
              </a:solidFill>
              <a:latin typeface="Calibri" pitchFamily="32" charset="0"/>
            </a:endParaRPr>
          </a:p>
          <a:p>
            <a:pPr marL="342900" indent="-341313" algn="just" hangingPunct="1">
              <a:lnSpc>
                <a:spcPct val="100000"/>
              </a:lnSpc>
              <a:tabLst>
                <a:tab pos="34290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</a:pPr>
            <a:endParaRPr lang="pt-BR">
              <a:solidFill>
                <a:srgbClr val="000000"/>
              </a:solidFill>
              <a:latin typeface="Calibri" pitchFamily="32" charset="0"/>
            </a:endParaRPr>
          </a:p>
          <a:p>
            <a:pPr marL="342900" indent="-341313" algn="just" hangingPunct="1">
              <a:lnSpc>
                <a:spcPct val="100000"/>
              </a:lnSpc>
              <a:tabLst>
                <a:tab pos="34290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</a:pPr>
            <a:endParaRPr lang="pt-BR">
              <a:solidFill>
                <a:srgbClr val="000000"/>
              </a:solidFill>
              <a:latin typeface="Calibri" pitchFamily="32" charset="0"/>
            </a:endParaRPr>
          </a:p>
          <a:p>
            <a:pPr algn="just" hangingPunct="1">
              <a:lnSpc>
                <a:spcPct val="100000"/>
              </a:lnSpc>
              <a:tabLst>
                <a:tab pos="34290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</a:pPr>
            <a:endParaRPr lang="pt-BR">
              <a:solidFill>
                <a:srgbClr val="000000"/>
              </a:solidFill>
              <a:latin typeface="Calibri" pitchFamily="32" charset="0"/>
            </a:endParaRPr>
          </a:p>
        </p:txBody>
      </p:sp>
      <p:sp>
        <p:nvSpPr>
          <p:cNvPr id="13315" name="AutoShape 3"/>
          <p:cNvSpPr>
            <a:spLocks noChangeArrowheads="1"/>
          </p:cNvSpPr>
          <p:nvPr/>
        </p:nvSpPr>
        <p:spPr bwMode="auto">
          <a:xfrm>
            <a:off x="1403350" y="1989138"/>
            <a:ext cx="7129463" cy="4966837"/>
          </a:xfrm>
          <a:custGeom>
            <a:avLst/>
            <a:gdLst>
              <a:gd name="G0" fmla="*/ 19804 1 2"/>
              <a:gd name="G1" fmla="*/ 11682 1 2"/>
              <a:gd name="G2" fmla="+- 11682 0 0"/>
              <a:gd name="G3" fmla="+- 19804 0 0"/>
              <a:gd name="T0" fmla="*/ 0 w 19804"/>
              <a:gd name="T1" fmla="*/ 0 h 14728"/>
              <a:gd name="T2" fmla="*/ G3 w 19804"/>
              <a:gd name="T3" fmla="*/ G2 h 14728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T0" t="T1" r="T2" b="T3"/>
            <a:pathLst>
              <a:path w="19804" h="14728">
                <a:moveTo>
                  <a:pt x="0" y="0"/>
                </a:moveTo>
                <a:lnTo>
                  <a:pt x="19804" y="0"/>
                </a:lnTo>
                <a:lnTo>
                  <a:pt x="19804" y="11682"/>
                </a:lnTo>
                <a:lnTo>
                  <a:pt x="0" y="11682"/>
                </a:lnTo>
                <a:close/>
              </a:path>
            </a:pathLst>
          </a:custGeom>
          <a:noFill/>
          <a:ln w="9360" cap="flat">
            <a:noFill/>
            <a:miter lim="800000"/>
            <a:headEnd/>
            <a:tailEnd/>
          </a:ln>
          <a:effectLst/>
        </p:spPr>
        <p:txBody>
          <a:bodyPr lIns="90000" tIns="45000" rIns="90000" bIns="45000">
            <a:spAutoFit/>
          </a:bodyPr>
          <a:lstStyle/>
          <a:p>
            <a:pPr marL="457200" lvl="1" indent="-215900" algn="just" hangingPunct="1">
              <a:lnSpc>
                <a:spcPct val="100000"/>
              </a:lnSpc>
              <a:buFont typeface="Wingdings" charset="2"/>
              <a:buChar char="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</a:tabLst>
            </a:pPr>
            <a:r>
              <a:rPr lang="pt-BR" dirty="0">
                <a:solidFill>
                  <a:srgbClr val="000000"/>
                </a:solidFill>
                <a:latin typeface="Calibri" pitchFamily="32" charset="0"/>
              </a:rPr>
              <a:t>Aquisição de câmera de monitoramento;</a:t>
            </a:r>
          </a:p>
          <a:p>
            <a:pPr marL="457200" lvl="1" indent="-215900" algn="just" hangingPunct="1">
              <a:lnSpc>
                <a:spcPct val="100000"/>
              </a:lnSpc>
              <a:buFont typeface="Wingdings" charset="2"/>
              <a:buChar char="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</a:tabLst>
            </a:pPr>
            <a:r>
              <a:rPr lang="pt-BR" dirty="0">
                <a:solidFill>
                  <a:srgbClr val="000000"/>
                </a:solidFill>
                <a:latin typeface="Calibri" pitchFamily="32" charset="0"/>
              </a:rPr>
              <a:t>Contratação de empresa de manutenção predial;</a:t>
            </a:r>
          </a:p>
          <a:p>
            <a:pPr marL="457200" lvl="1" indent="-215900" algn="just" hangingPunct="1">
              <a:lnSpc>
                <a:spcPct val="100000"/>
              </a:lnSpc>
              <a:buFont typeface="Wingdings" charset="2"/>
              <a:buChar char="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</a:tabLst>
            </a:pPr>
            <a:r>
              <a:rPr lang="pt-BR" dirty="0">
                <a:latin typeface="Calibri" pitchFamily="32" charset="0"/>
              </a:rPr>
              <a:t>Criação de </a:t>
            </a:r>
            <a:r>
              <a:rPr lang="pt-BR" dirty="0" smtClean="0">
                <a:latin typeface="Calibri" pitchFamily="32" charset="0"/>
              </a:rPr>
              <a:t>convênios </a:t>
            </a:r>
            <a:r>
              <a:rPr lang="pt-BR" dirty="0">
                <a:latin typeface="Calibri" pitchFamily="32" charset="0"/>
              </a:rPr>
              <a:t>de dinter</a:t>
            </a:r>
          </a:p>
          <a:p>
            <a:pPr marL="457200" lvl="1" indent="-215900" algn="just" hangingPunct="1">
              <a:lnSpc>
                <a:spcPct val="100000"/>
              </a:lnSpc>
              <a:buFont typeface="Wingdings" charset="2"/>
              <a:buChar char="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</a:tabLst>
            </a:pPr>
            <a:r>
              <a:rPr lang="pt-BR" dirty="0">
                <a:latin typeface="Calibri" pitchFamily="32" charset="0"/>
              </a:rPr>
              <a:t>Implementação do GNUTECA na biblioteca</a:t>
            </a:r>
          </a:p>
          <a:p>
            <a:pPr marL="457200" lvl="1" indent="-215900" algn="just" hangingPunct="1">
              <a:lnSpc>
                <a:spcPct val="100000"/>
              </a:lnSpc>
              <a:buFont typeface="Wingdings" charset="2"/>
              <a:buChar char="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</a:tabLst>
            </a:pPr>
            <a:r>
              <a:rPr lang="pt-BR" dirty="0">
                <a:latin typeface="Calibri" pitchFamily="32" charset="0"/>
              </a:rPr>
              <a:t>Implementação de todos os </a:t>
            </a:r>
            <a:r>
              <a:rPr lang="pt-BR" dirty="0" smtClean="0">
                <a:latin typeface="Calibri" pitchFamily="32" charset="0"/>
              </a:rPr>
              <a:t>laboratórios </a:t>
            </a:r>
            <a:r>
              <a:rPr lang="pt-BR" dirty="0">
                <a:latin typeface="Calibri" pitchFamily="32" charset="0"/>
              </a:rPr>
              <a:t>(EA)</a:t>
            </a:r>
          </a:p>
          <a:p>
            <a:pPr marL="457200" lvl="1" indent="-215900" algn="just" hangingPunct="1">
              <a:lnSpc>
                <a:spcPct val="100000"/>
              </a:lnSpc>
              <a:buFont typeface="Wingdings" charset="2"/>
              <a:buChar char="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</a:tabLst>
            </a:pPr>
            <a:r>
              <a:rPr lang="pt-BR" dirty="0">
                <a:latin typeface="Calibri" pitchFamily="32" charset="0"/>
              </a:rPr>
              <a:t>Implementação de rede wifi para os alunos</a:t>
            </a:r>
          </a:p>
          <a:p>
            <a:pPr marL="457200" lvl="1" indent="-215900" algn="just" hangingPunct="1">
              <a:lnSpc>
                <a:spcPct val="100000"/>
              </a:lnSpc>
              <a:buFont typeface="Wingdings" charset="2"/>
              <a:buChar char="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</a:tabLst>
            </a:pPr>
            <a:r>
              <a:rPr lang="pt-BR" dirty="0">
                <a:latin typeface="Calibri" pitchFamily="32" charset="0"/>
              </a:rPr>
              <a:t>Implementação de sistema de </a:t>
            </a:r>
            <a:r>
              <a:rPr lang="pt-BR" dirty="0" smtClean="0">
                <a:latin typeface="Calibri" pitchFamily="32" charset="0"/>
              </a:rPr>
              <a:t>som nas </a:t>
            </a:r>
            <a:r>
              <a:rPr lang="pt-BR" dirty="0">
                <a:latin typeface="Calibri" pitchFamily="32" charset="0"/>
              </a:rPr>
              <a:t>salas de aula</a:t>
            </a:r>
          </a:p>
          <a:p>
            <a:pPr marL="457200" lvl="1" indent="-215900" algn="just" hangingPunct="1">
              <a:lnSpc>
                <a:spcPct val="100000"/>
              </a:lnSpc>
              <a:buFont typeface="Wingdings" charset="2"/>
              <a:buChar char="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</a:tabLst>
            </a:pPr>
            <a:r>
              <a:rPr lang="pt-BR" dirty="0" smtClean="0">
                <a:latin typeface="Calibri" pitchFamily="32" charset="0"/>
              </a:rPr>
              <a:t>Implementação </a:t>
            </a:r>
            <a:r>
              <a:rPr lang="pt-BR" dirty="0">
                <a:latin typeface="Calibri" pitchFamily="32" charset="0"/>
              </a:rPr>
              <a:t>de uma radio estudantil </a:t>
            </a:r>
          </a:p>
          <a:p>
            <a:pPr marL="457200" lvl="1" indent="-215900" algn="just" hangingPunct="1">
              <a:lnSpc>
                <a:spcPct val="100000"/>
              </a:lnSpc>
              <a:buFont typeface="Wingdings" charset="2"/>
              <a:buChar char="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</a:tabLst>
            </a:pPr>
            <a:r>
              <a:rPr lang="pt-BR" dirty="0">
                <a:latin typeface="Calibri" pitchFamily="32" charset="0"/>
              </a:rPr>
              <a:t>Implementação de sistema de monitoramento anti furto nos livros da biblioteca</a:t>
            </a:r>
          </a:p>
          <a:p>
            <a:pPr marL="457200" lvl="1" indent="-215900" algn="just" hangingPunct="1">
              <a:lnSpc>
                <a:spcPct val="100000"/>
              </a:lnSpc>
              <a:buFont typeface="Wingdings" charset="2"/>
              <a:buChar char="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</a:tabLst>
            </a:pPr>
            <a:r>
              <a:rPr lang="pt-BR" dirty="0">
                <a:latin typeface="Calibri" pitchFamily="32" charset="0"/>
              </a:rPr>
              <a:t>Aquisição de </a:t>
            </a:r>
            <a:r>
              <a:rPr lang="pt-BR" dirty="0" smtClean="0">
                <a:latin typeface="Calibri" pitchFamily="32" charset="0"/>
              </a:rPr>
              <a:t>armários </a:t>
            </a:r>
            <a:r>
              <a:rPr lang="pt-BR" dirty="0">
                <a:latin typeface="Calibri" pitchFamily="32" charset="0"/>
              </a:rPr>
              <a:t>para cada discente </a:t>
            </a:r>
          </a:p>
          <a:p>
            <a:pPr marL="457200" lvl="1" indent="-215900" algn="just" hangingPunct="1">
              <a:lnSpc>
                <a:spcPct val="100000"/>
              </a:lnSpc>
              <a:buFont typeface="Wingdings" charset="2"/>
              <a:buChar char="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</a:tabLst>
            </a:pPr>
            <a:endParaRPr lang="pt-BR" dirty="0">
              <a:latin typeface="Calibri" pitchFamily="32" charset="0"/>
            </a:endParaRPr>
          </a:p>
          <a:p>
            <a:pPr marL="457200" algn="just" hangingPunct="1">
              <a:lnSpc>
                <a:spcPct val="100000"/>
              </a:lnSpc>
              <a:buClrTx/>
              <a:buSz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</a:tabLst>
            </a:pPr>
            <a:endParaRPr lang="pt-BR" dirty="0">
              <a:solidFill>
                <a:srgbClr val="000000"/>
              </a:solidFill>
              <a:latin typeface="Calibri" pitchFamily="32" charset="0"/>
            </a:endParaRPr>
          </a:p>
          <a:p>
            <a:pPr algn="just" hangingPunct="1">
              <a:lnSpc>
                <a:spcPct val="100000"/>
              </a:lnSpc>
              <a:buClrTx/>
              <a:buSz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</a:tabLst>
            </a:pPr>
            <a:endParaRPr lang="pt-BR" dirty="0">
              <a:solidFill>
                <a:srgbClr val="000000"/>
              </a:solidFill>
              <a:latin typeface="Calibri" pitchFamily="32" charset="0"/>
            </a:endParaRPr>
          </a:p>
        </p:txBody>
      </p:sp>
      <p:sp>
        <p:nvSpPr>
          <p:cNvPr id="13316" name="AutoShape 4"/>
          <p:cNvSpPr>
            <a:spLocks noChangeArrowheads="1"/>
          </p:cNvSpPr>
          <p:nvPr/>
        </p:nvSpPr>
        <p:spPr bwMode="auto">
          <a:xfrm>
            <a:off x="179388" y="260350"/>
            <a:ext cx="1035050" cy="576263"/>
          </a:xfrm>
          <a:custGeom>
            <a:avLst/>
            <a:gdLst>
              <a:gd name="G0" fmla="*/ 1 0 0"/>
              <a:gd name="G1" fmla="+- G0 0 14400"/>
              <a:gd name="G2" fmla="*/ 1 0 0"/>
              <a:gd name="G3" fmla="+- 50000 0 14400"/>
              <a:gd name="G4" fmla="?: G3 14400 50000"/>
              <a:gd name="G5" fmla="?: G1 G2 G3"/>
              <a:gd name="G6" fmla="min 2875 1601"/>
              <a:gd name="G7" fmla="*/ G6 G5 1"/>
              <a:gd name="G8" fmla="*/ G7 1 34464"/>
              <a:gd name="G9" fmla="+- 2875 0 G8"/>
              <a:gd name="G10" fmla="+- 1601 0 G8"/>
              <a:gd name="G11" fmla="*/ G8 29289 1"/>
              <a:gd name="G12" fmla="*/ G11 1 34464"/>
              <a:gd name="G13" fmla="+- 2875 0 G12"/>
              <a:gd name="G14" fmla="+- 1601 0 G12"/>
              <a:gd name="G15" fmla="*/ 2875 1 2"/>
              <a:gd name="G16" fmla="*/ 1601 1 2"/>
              <a:gd name="G17" fmla="+- 1601 0 0"/>
              <a:gd name="G18" fmla="+- 2875 0 0"/>
              <a:gd name="G19" fmla="+- 180 0 0"/>
              <a:gd name="G20" fmla="+- 90 0 0"/>
              <a:gd name="G21" fmla="+- 270 0 0"/>
              <a:gd name="G22" fmla="+- 90 0 0"/>
              <a:gd name="G23" fmla="*/ 1 0 0"/>
              <a:gd name="G24" fmla="+- 90 0 0"/>
              <a:gd name="G25" fmla="+- 90 0 0"/>
              <a:gd name="G26" fmla="+- 90 0 0"/>
              <a:gd name="T0" fmla="*/ G12 w 2875"/>
              <a:gd name="T1" fmla="*/ G12 h 1601"/>
              <a:gd name="T2" fmla="*/ G13 w 2875"/>
              <a:gd name="T3" fmla="*/ G14 h 1601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T0" t="T1" r="T2" b="T3"/>
            <a:pathLst>
              <a:path w="2875" h="1601">
                <a:moveTo>
                  <a:pt x="0" y="1654"/>
                </a:moveTo>
                <a:lnTo>
                  <a:pt x="1654" y="1654"/>
                </a:lnTo>
                <a:lnTo>
                  <a:pt x="180" y="90"/>
                </a:lnTo>
                <a:lnTo>
                  <a:pt x="1221" y="0"/>
                </a:lnTo>
                <a:lnTo>
                  <a:pt x="1654" y="1654"/>
                </a:lnTo>
                <a:lnTo>
                  <a:pt x="270" y="90"/>
                </a:lnTo>
                <a:lnTo>
                  <a:pt x="2875" y="-53"/>
                </a:lnTo>
                <a:lnTo>
                  <a:pt x="1654" y="1654"/>
                </a:lnTo>
                <a:close/>
              </a:path>
            </a:pathLst>
          </a:custGeom>
          <a:solidFill>
            <a:srgbClr val="BBE0E3"/>
          </a:solidFill>
          <a:ln w="9360" cap="flat">
            <a:solidFill>
              <a:srgbClr val="000000"/>
            </a:solidFill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ctr" hangingPunct="1">
              <a:lnSpc>
                <a:spcPct val="100000"/>
              </a:lnSpc>
              <a:tabLst>
                <a:tab pos="449263" algn="l"/>
                <a:tab pos="898525" algn="l"/>
              </a:tabLst>
            </a:pPr>
            <a:r>
              <a:rPr lang="pt-BR" sz="1200" b="1">
                <a:solidFill>
                  <a:srgbClr val="000000"/>
                </a:solidFill>
              </a:rPr>
              <a:t>PDA 2014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Tema do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o 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Tema do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o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Tema do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o 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Tema do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o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o Office">
  <a:themeElements>
    <a:clrScheme name="Tema do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o 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Tema do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o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154</TotalTime>
  <Words>1214</Words>
  <Application>Microsoft Office PowerPoint</Application>
  <PresentationFormat>Apresentação na tela (4:3)</PresentationFormat>
  <Paragraphs>201</Paragraphs>
  <Slides>19</Slides>
  <Notes>17</Notes>
  <HiddenSlides>0</HiddenSlides>
  <MMClips>0</MMClips>
  <ScaleCrop>false</ScaleCrop>
  <HeadingPairs>
    <vt:vector size="6" baseType="variant">
      <vt:variant>
        <vt:lpstr>Tema</vt:lpstr>
      </vt:variant>
      <vt:variant>
        <vt:i4>3</vt:i4>
      </vt:variant>
      <vt:variant>
        <vt:lpstr>Servidores OLE incorporados</vt:lpstr>
      </vt:variant>
      <vt:variant>
        <vt:i4>0</vt:i4>
      </vt:variant>
      <vt:variant>
        <vt:lpstr>Títulos de slides</vt:lpstr>
      </vt:variant>
      <vt:variant>
        <vt:i4>19</vt:i4>
      </vt:variant>
    </vt:vector>
  </HeadingPairs>
  <TitlesOfParts>
    <vt:vector size="22" baseType="lpstr">
      <vt:lpstr>Tema do Office</vt:lpstr>
      <vt:lpstr>Tema do Office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Jaime</dc:creator>
  <cp:lastModifiedBy>Joao Luiz Cavalcante Ferreira</cp:lastModifiedBy>
  <cp:revision>21</cp:revision>
  <cp:lastPrinted>1601-01-01T00:00:00Z</cp:lastPrinted>
  <dcterms:created xsi:type="dcterms:W3CDTF">1601-01-01T00:00:00Z</dcterms:created>
  <dcterms:modified xsi:type="dcterms:W3CDTF">2014-12-22T18:47:15Z</dcterms:modified>
</cp:coreProperties>
</file>