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77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303" r:id="rId13"/>
    <p:sldId id="285" r:id="rId14"/>
    <p:sldId id="289" r:id="rId15"/>
    <p:sldId id="288" r:id="rId16"/>
    <p:sldId id="286" r:id="rId17"/>
    <p:sldId id="297" r:id="rId18"/>
    <p:sldId id="298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9" r:id="rId28"/>
    <p:sldId id="300" r:id="rId29"/>
    <p:sldId id="261" r:id="rId30"/>
    <p:sldId id="284" r:id="rId31"/>
    <p:sldId id="262" r:id="rId32"/>
    <p:sldId id="266" r:id="rId33"/>
    <p:sldId id="264" r:id="rId34"/>
    <p:sldId id="301" r:id="rId35"/>
    <p:sldId id="302" r:id="rId36"/>
    <p:sldId id="257" r:id="rId37"/>
    <p:sldId id="269" r:id="rId38"/>
    <p:sldId id="271" r:id="rId3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9" autoAdjust="0"/>
    <p:restoredTop sz="93053" autoAdjust="0"/>
  </p:normalViewPr>
  <p:slideViewPr>
    <p:cSldViewPr>
      <p:cViewPr>
        <p:scale>
          <a:sx n="74" d="100"/>
          <a:sy n="74" d="100"/>
        </p:scale>
        <p:origin x="-126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5684C-E7CE-435F-BA0C-102089D09F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E7892F-27D3-47C8-BF3A-9FCBBE5D06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2AC92B-EC04-4894-9A2F-ACE8C32F9E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89CEE-7DA2-40C2-8476-044BCE97DE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5FAD0-7BB3-454C-8EBC-3938D8EB1E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C257D5-1A9A-48EB-B290-7ABC0046A1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62B177-3EA1-4BC8-B8B8-1FF0F43D9B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7DE443-7650-4A95-B0D0-D599551A75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DF782-2460-4817-8DC0-4D7E7BDCC3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5BECA-7E5E-4035-9DFF-7DA64EF30C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B7DD56-482E-421E-BBF3-004F872DEB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B0E64AEC-3CC0-4BA4-AFB6-27EB6FA425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7667625" y="6237288"/>
          <a:ext cx="1300163" cy="552450"/>
        </p:xfrm>
        <a:graphic>
          <a:graphicData uri="http://schemas.openxmlformats.org/presentationml/2006/ole">
            <p:oleObj spid="_x0000_s1032" name="CorelDRAW" r:id="rId15" imgW="1776960" imgH="75600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C:\Users\erlison\Desktop\avaliacao-institucional\slides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tângulo 1"/>
          <p:cNvSpPr>
            <a:spLocks noChangeArrowheads="1"/>
          </p:cNvSpPr>
          <p:nvPr/>
        </p:nvSpPr>
        <p:spPr bwMode="auto">
          <a:xfrm>
            <a:off x="971550" y="33956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/>
              <a:t>Missão do IFAM</a:t>
            </a:r>
          </a:p>
          <a:p>
            <a:pPr algn="ctr" eaLnBrk="1" hangingPunct="1"/>
            <a:endParaRPr lang="pt-BR" altLang="pt-BR"/>
          </a:p>
          <a:p>
            <a:pPr algn="ctr" eaLnBrk="1" hangingPunct="1"/>
            <a:r>
              <a:rPr lang="pt-BR" altLang="pt-BR" b="0"/>
              <a:t>Promover com excelência a educação, </a:t>
            </a:r>
          </a:p>
          <a:p>
            <a:pPr algn="ctr" eaLnBrk="1" hangingPunct="1"/>
            <a:r>
              <a:rPr lang="pt-BR" altLang="pt-BR" b="0"/>
              <a:t>ciência e tecnologia para o desenvolvimento sustentável da Amazônia.</a:t>
            </a:r>
          </a:p>
        </p:txBody>
      </p:sp>
      <p:sp>
        <p:nvSpPr>
          <p:cNvPr id="13316" name="Retângulo de cantos arredondados 1"/>
          <p:cNvSpPr>
            <a:spLocks noChangeArrowheads="1"/>
          </p:cNvSpPr>
          <p:nvPr/>
        </p:nvSpPr>
        <p:spPr bwMode="auto">
          <a:xfrm>
            <a:off x="6732588" y="5805488"/>
            <a:ext cx="15843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/>
              <a:t>2014</a:t>
            </a: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6372225" y="4292600"/>
            <a:ext cx="2232025" cy="11525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pt-BR" dirty="0"/>
              <a:t>Plano de Desenvolvimento Anual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 smtClean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Luíza </a:t>
                      </a: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Brasil </a:t>
                      </a:r>
                      <a:r>
                        <a:rPr lang="pt-BR" sz="1200" b="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viana</a:t>
                      </a: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b="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matta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visita técnica da disciplina biologia 2º eletrotécnica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700,00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 smtClean="0">
                          <a:latin typeface="Times New Roman"/>
                          <a:ea typeface="Arial"/>
                          <a:cs typeface="Times New Roman"/>
                        </a:rPr>
                        <a:t>Hayanne</a:t>
                      </a:r>
                      <a:r>
                        <a:rPr lang="pt-BR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soares pinheiro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práticas dos conhecimentos de produção industrial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876,00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Rayza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Lima Araújo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interação aluno - empresa. Estratégia de apoio pedagógico para obtenção da excelência na formação de técnicos em recursos pesqueiros. Módulo 3-2014.2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4.752,00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Rayza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Lima Araújo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interação aluno - empresa. Estratégia de apoio pedagógico para obtenção da excelência na formação de técnicos em recursos pesqueiros. Módulo 3-2014.1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2.904,00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 smtClean="0">
                          <a:latin typeface="Times New Roman"/>
                          <a:ea typeface="Arial"/>
                          <a:cs typeface="Times New Roman"/>
                        </a:rPr>
                        <a:t>Rayza</a:t>
                      </a:r>
                      <a:r>
                        <a:rPr lang="pt-BR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lima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araújo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aula prática disciplina aquicultura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350,00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Rayza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Lima Araújo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monitoria em microbiologia ambiental do pescado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1.704,00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 smtClean="0">
                          <a:latin typeface="Times New Roman"/>
                          <a:ea typeface="Arial"/>
                          <a:cs typeface="Times New Roman"/>
                        </a:rPr>
                        <a:t>Sionise</a:t>
                      </a:r>
                      <a:r>
                        <a:rPr lang="pt-BR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rocha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gomes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monitoria de informática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1.400,00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sionise</a:t>
                      </a: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rocha </a:t>
                      </a:r>
                      <a:r>
                        <a:rPr lang="pt-BR" sz="120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gomes</a:t>
                      </a: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monitoria de informática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1.400,00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suelem miranda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aplicação de metodologia do estudo de quelônios.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oficina de psicultura e construções aquícola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2992,00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50" dirty="0" smtClean="0">
                          <a:latin typeface="Times New Roman"/>
                          <a:ea typeface="SimSun"/>
                          <a:cs typeface="Times New Roman"/>
                        </a:rPr>
                        <a:t>Total</a:t>
                      </a:r>
                      <a:endParaRPr lang="pt-BR" sz="1200" b="1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1" kern="50" dirty="0" smtClean="0">
                          <a:latin typeface="Times New Roman"/>
                          <a:ea typeface="SimSun"/>
                          <a:cs typeface="Times New Roman"/>
                        </a:rPr>
                        <a:t>116.700,16</a:t>
                      </a:r>
                      <a:endParaRPr lang="pt-BR" sz="1200" b="1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Imagens\Foto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57686" cy="3268265"/>
          </a:xfrm>
          <a:prstGeom prst="rect">
            <a:avLst/>
          </a:prstGeom>
          <a:noFill/>
        </p:spPr>
      </p:pic>
      <p:pic>
        <p:nvPicPr>
          <p:cNvPr id="4099" name="Picture 3" descr="K:\Imagens\Foto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2" y="0"/>
            <a:ext cx="4381498" cy="3286124"/>
          </a:xfrm>
          <a:prstGeom prst="rect">
            <a:avLst/>
          </a:prstGeom>
          <a:noFill/>
        </p:spPr>
      </p:pic>
      <p:pic>
        <p:nvPicPr>
          <p:cNvPr id="4100" name="Picture 4" descr="K:\Imagens\Foto0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158"/>
            <a:ext cx="4429123" cy="3321842"/>
          </a:xfrm>
          <a:prstGeom prst="rect">
            <a:avLst/>
          </a:prstGeom>
          <a:noFill/>
        </p:spPr>
      </p:pic>
      <p:pic>
        <p:nvPicPr>
          <p:cNvPr id="4101" name="Picture 5" descr="K:\Imagens\Foto02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3" y="3571876"/>
            <a:ext cx="4381497" cy="3286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PROGRAMA INSTITUCIONAL PARA CONCESSÃO DE BOLSAS DE INCENTIVO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INICIAÇÃO CIENTÍFICA </a:t>
            </a:r>
            <a:r>
              <a:rPr lang="pt-BR" altLang="zh-CN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(MODALIDADE IC Jr . CURSOS DE NÍVEL MÉDIO ): 10 projetos;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pt-BR" sz="1400" dirty="0" smtClean="0"/>
              <a:t>1.1. Título do Projeto: ASPECTOS ALIMENTARES EM TUCUNARÉS </a:t>
            </a:r>
            <a:r>
              <a:rPr lang="pt-BR" sz="1400" i="1" dirty="0" err="1" smtClean="0"/>
              <a:t>Cichla</a:t>
            </a:r>
            <a:r>
              <a:rPr lang="pt-BR" sz="1400" i="1" dirty="0" smtClean="0"/>
              <a:t> </a:t>
            </a:r>
            <a:r>
              <a:rPr lang="pt-BR" sz="1400" dirty="0" err="1" smtClean="0"/>
              <a:t>sp</a:t>
            </a:r>
            <a:r>
              <a:rPr lang="pt-BR" sz="1400" dirty="0" smtClean="0"/>
              <a:t>. DO LAGO DE BALBINA. ORIENTADOR: ADRIANO TEIXEIRA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1.2. Título do Projeto: A construção do referencial teórico-prático do setor agrário em Presidente Figueiredo sob o ponto de vista geográfico e social através dos ciclos M-D-M </a:t>
            </a:r>
            <a:r>
              <a:rPr lang="pt-BR" sz="1400" i="1" dirty="0" smtClean="0"/>
              <a:t>versus</a:t>
            </a:r>
            <a:r>
              <a:rPr lang="pt-BR" sz="1400" dirty="0" smtClean="0"/>
              <a:t> D-M-D. ORIENTADOR: ANTONIO CARLOS B.DE SOUZA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1.3. Empreendedorismo no Município de Presidente Figueiredo: Um estudo de viabilidade na formalização do </a:t>
            </a:r>
            <a:r>
              <a:rPr lang="pt-BR" sz="1400" dirty="0" err="1" smtClean="0"/>
              <a:t>microempreendedor</a:t>
            </a:r>
            <a:r>
              <a:rPr lang="pt-BR" sz="1400" dirty="0" smtClean="0"/>
              <a:t>. ORIENTADOR: CLAUDIO F. TINO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1.4. Caracterização da dieta e </a:t>
            </a:r>
            <a:r>
              <a:rPr lang="pt-BR" sz="1400" dirty="0" err="1" smtClean="0"/>
              <a:t>ecomorfologia</a:t>
            </a:r>
            <a:r>
              <a:rPr lang="pt-BR" sz="1400" dirty="0" smtClean="0"/>
              <a:t> de peixes de igarapés no município de Presidente Figueiredo. ORIENTADOR: JACKSON P. LIMA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1.5. ANÁLISE SOCIOECONOMICA DA COMUNIDADE DOS PESCADORES DA VILA DE BALBINA E RUMO CERTO. ORIENTADOR: PAULO MARREIRO S. JUNIOR.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857364"/>
            <a:ext cx="72573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PROGRAMA INSTITUCIONAL PARA CONCESSÃO DE BOLSAS DE INCENTIVO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INICIAÇÃO CIENTÍFICA </a:t>
            </a:r>
            <a:r>
              <a:rPr lang="pt-BR" altLang="zh-CN" sz="1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altLang="zh-CN" sz="14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(MODALIDADE IC Jr . CURSOS DE NÍVEL MÉDIO ): 10 projetos;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pt-BR" sz="1400" dirty="0" smtClean="0"/>
              <a:t>6. Título do Projeto: NATAÇÃO PARA MELHORIA DA QUALIDADE DE VIDA DE ALUNOS E SERVIDORES DO IFAM – PRESIDENTE FIGUEIREDO. ORIENTADOR: PAULINO GAIA.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7. Título do Projeto: Ensino Médio, Técnico Integrado sob o viés Interdisciplinar: uma leitura científica na perspectiva do aluno. ORIENTADOR: TEREZINHA V. BOAS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8. Título do Projeto: A Produção do Espaço Turístico em Presidente Figueiredo: Um Estudo dos Impactos Socioambientais, Potencialidades e Vulnerabilidades do Setor. ORIENTADOR: ANTONIO CARLOS B.DE SOUZA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9. Influência das características abióticas dos corpos </a:t>
            </a:r>
            <a:r>
              <a:rPr lang="pt-BR" sz="1400" dirty="0" err="1" smtClean="0"/>
              <a:t>d´água</a:t>
            </a:r>
            <a:r>
              <a:rPr lang="pt-BR" sz="1400" dirty="0" smtClean="0"/>
              <a:t> na estruturação das comunidades de peixes de igarapés no município de Presidente Figueiredo. ORIENTADOR: JACKSON P. LIMA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10. RESULTADOS DA OBRIGATORIEDADE DO ESTUDO DA HISTÓRIA E CULTURA INDÍGENAS EM ESCOLAS PÚBLICAS DO MUNICÍPIO DE PRESIDENTE FIGUEIREDO (Lei n° 11.645</a:t>
            </a:r>
            <a:r>
              <a:rPr lang="pt-BR" sz="1400" i="1" dirty="0" smtClean="0"/>
              <a:t>).</a:t>
            </a:r>
            <a:r>
              <a:rPr lang="pt-BR" sz="1400" dirty="0" smtClean="0"/>
              <a:t> ORIENTADOR: PAULO MARREIRO S. JUNIOR.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pt-BR" sz="1400" dirty="0" smtClean="0">
                <a:solidFill>
                  <a:srgbClr val="FF0000"/>
                </a:solidFill>
              </a:rPr>
              <a:t>2. PIBIC JR – EDITAL CNPq: 4 projetos:</a:t>
            </a:r>
          </a:p>
          <a:p>
            <a:pPr algn="just" eaLnBrk="1" hangingPunct="1"/>
            <a:endParaRPr lang="pt-BR" sz="1400" dirty="0" smtClean="0"/>
          </a:p>
          <a:p>
            <a:r>
              <a:rPr lang="pt-BR" sz="1400" dirty="0" smtClean="0"/>
              <a:t>2.1.Título do Projeto: </a:t>
            </a:r>
            <a:r>
              <a:rPr lang="pt-BR" sz="1400" i="1" dirty="0" err="1" smtClean="0"/>
              <a:t>Theobroma</a:t>
            </a:r>
            <a:r>
              <a:rPr lang="pt-BR" sz="1400" i="1" dirty="0" smtClean="0"/>
              <a:t> </a:t>
            </a:r>
            <a:r>
              <a:rPr lang="pt-BR" sz="1400" i="1" dirty="0" err="1" smtClean="0"/>
              <a:t>grandiflorum</a:t>
            </a:r>
            <a:r>
              <a:rPr lang="pt-BR" sz="1400" dirty="0" smtClean="0"/>
              <a:t>: do concreto ao imaterial. A festa do cupuaçu de Presidente Figueiredo e os impactos do evento sobre os moradores da cidade. ORIENTADOR: ANTONIO CARLOS B.DE SOUZA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2.2. Título do Projeto: Avaliação dos aspectos econômicos e higiênico-sanitários da comercialização de peixe em Presidente Figueiredo-AM. ORIENTADORA: RAYZA ARAUJO.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2.3. Título do Projeto: Recursos tecnológicos na educação básica: um panorama do uso de tecnologias na rede pública do município de Presidente Figueiredo – AM. ORIENTADOR: DANIEL RICHARDSON DE CARVALHO SENA.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2.4. ENSINO DA HISTÓRIA E CULTURA AFRO-BRASILEIRA, (Lei n° 11.645) em Presidente Figueiredo. ORIENTADOR: PAULO MARREIRO S. JUNIOR.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2643182"/>
          <a:ext cx="7072362" cy="357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510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PROJETOS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PROPONENTE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Bolsista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 sociedade de Presidente Figueiredo em imagem e som.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Paulo Marreiro dos Santos Junior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Rosane Magalhães Lima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IFAM Presidente Figueiredo: Ação e Cidadania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Antônio Carlos Batista de Souza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Ketheleen Kerolaine Gonçalves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Campeonato municipal de lançamento de foguetes de garrafa "PET"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João Batista Felix de Sousa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Andréia Oliveira dos Santos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CINEIFAM - Sessões de filmes temáticos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Abraão de Souza Silva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Thalia Alves Gomes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Desenvolvimento Socioambiental e econômico por meio da reciclagem de garrafas "PET"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Emanuel Carvalho Silva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David Marques de Melo 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Experimentos ópticos com aplicação da geometria.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Josiel da Cunha Silva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Alan Carlos Carvalho dos Santos 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pt-BR" sz="1400" dirty="0" smtClean="0">
                <a:solidFill>
                  <a:srgbClr val="FF0000"/>
                </a:solidFill>
              </a:rPr>
              <a:t>3. EDITAL N⁰ 04, DE 24 DE JUNHO DE 2013 SELEÇÃO DE PROJETOS DE EXTENSÃO, COM CONCESSÃO DE BOLSAS  E APOIO FINANCEIRO – 17 projetos.</a:t>
            </a:r>
          </a:p>
          <a:p>
            <a:pPr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2643182"/>
          <a:ext cx="7072362" cy="367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510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PROJETOS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PROPONENTE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Bolsista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Handebol e voleibol para crianças e jovens de Presidente Figueiredo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BOLSISTA ESTÁ SENDO SUBSTITUÍDO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Handebol e voleibol para crianças e jovens de Presidente Figueiredo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latin typeface="Arial"/>
                          <a:ea typeface="Times New Roman"/>
                          <a:cs typeface="Tahoma"/>
                        </a:rPr>
                        <a:t>Francisco Paulo da Silva Junior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IFAM - Music - Teoria e Prática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Abraão de Souza Silva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Julia Rodrigues Parga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Natação cidadã no IFAM - PF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Gabriela Flores do Nascimento 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Noções de tratamento de água em laboratório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João Batista Felix de Sousa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Amanda Jacauna e Sousa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O alcance social da lei nº 11645 em Presidente Figueiredo a obrigatoriedade de estudos da história e cultura indígena.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Paulo </a:t>
                      </a:r>
                      <a:r>
                        <a:rPr lang="pt-BR" sz="1000" kern="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Marreiro</a:t>
                      </a:r>
                      <a:r>
                        <a:rPr lang="pt-BR" sz="1000" kern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dos Santos Junior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Nelcivando</a:t>
                      </a: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 Santos de Souza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pt-BR" sz="1400" dirty="0" smtClean="0">
                <a:solidFill>
                  <a:srgbClr val="FF0000"/>
                </a:solidFill>
              </a:rPr>
              <a:t>3. EDITAL N⁰ 04, DE 24 DE JUNHO DE 2013 SELEÇÃO DE PROJETOS DE EXTENSÃO, COM CONCESSÃO DE BOLSAS  E APOIO FINANCEIRO – 15 projetos.</a:t>
            </a:r>
          </a:p>
          <a:p>
            <a:pPr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2643182"/>
          <a:ext cx="7072362" cy="367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510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PROJETOS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PROPONENTE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Bolsista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b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Uso de espaços não formais no ensino de biologia.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Adriano Teixeira de Oliveira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latin typeface="Arial"/>
                          <a:ea typeface="Times New Roman"/>
                          <a:cs typeface="Tahoma"/>
                        </a:rPr>
                        <a:t>Brenner Petrônio Dias Monteiro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Práticas no laboratório de Ciências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Adriano Teixeira de Oliveira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50">
                          <a:latin typeface="Arial"/>
                          <a:ea typeface="SimSun"/>
                          <a:cs typeface="Tahoma"/>
                        </a:rPr>
                        <a:t>Karolayne Batista Teixeira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Uso de espaços não formais no ensino de biologia.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Adriano Teixeira de Oliveira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latin typeface="Arial"/>
                          <a:ea typeface="Times New Roman"/>
                          <a:cs typeface="Tahoma"/>
                        </a:rPr>
                        <a:t>Geovana Inês Menezes Mota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Implantação de Incubadora de Empresas no campus Presidente Figueiredo - IFAM - Presidente Figueiredo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Claudio Fernandes Tino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Lo-Ruama Edzayne Gomes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Incentivo a formalização da microempreendedor no município de Presidente Figueiredo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Claudio Fernandes Tino</a:t>
                      </a:r>
                      <a:endParaRPr lang="pt-BR" sz="1200" kern="5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ahoma"/>
                        </a:rPr>
                        <a:t>Ana Paula Bastos da Silva</a:t>
                      </a: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  <a:tr h="510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ahom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pt-BR" sz="1400" dirty="0" smtClean="0">
                <a:solidFill>
                  <a:srgbClr val="FF0000"/>
                </a:solidFill>
              </a:rPr>
              <a:t>3. EDITAL N⁰ 04, DE 24 DE JUNHO DE 2013 SELEÇÃO DE PROJETOS DE EXTENSÃO, COM CONCESSÃO DE BOLSAS  E APOIO FINANCEIRO – 15 projetos.</a:t>
            </a:r>
          </a:p>
          <a:p>
            <a:pPr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lvl="0"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kern="50" dirty="0" smtClean="0">
                          <a:latin typeface="+mn-lt"/>
                          <a:ea typeface="SimSun"/>
                          <a:cs typeface="Times New Roman"/>
                        </a:rPr>
                        <a:t>8. Implantação</a:t>
                      </a:r>
                      <a:r>
                        <a:rPr lang="pt-BR" sz="2000" b="1" kern="50" baseline="0" dirty="0" smtClean="0">
                          <a:latin typeface="+mn-lt"/>
                          <a:ea typeface="SimSun"/>
                          <a:cs typeface="Times New Roman"/>
                        </a:rPr>
                        <a:t> da Incubadora.</a:t>
                      </a:r>
                      <a:endParaRPr lang="pt-BR" sz="2000" b="1" kern="5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 smtClean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lvl="0" algn="just" eaLnBrk="1" hangingPunct="1"/>
            <a:r>
              <a:rPr lang="pt-BR" dirty="0" smtClean="0"/>
              <a:t>4. Curso de Elaboração de Projetos, ministrado pelo professor Daniel Nascimento e Silva;</a:t>
            </a:r>
          </a:p>
          <a:p>
            <a:pPr lvl="0" algn="just" eaLnBrk="1" hangingPunct="1"/>
            <a:r>
              <a:rPr lang="pt-BR" dirty="0" smtClean="0"/>
              <a:t>5. Ação conjunta com a COEX para a realização da Semana Nacional de Ciência e Tecnologia;</a:t>
            </a:r>
          </a:p>
          <a:p>
            <a:pPr lvl="0" algn="just" eaLnBrk="1" hangingPunct="1"/>
            <a:r>
              <a:rPr lang="pt-BR" dirty="0" smtClean="0"/>
              <a:t>6. Realização da JORTEC (Jornada Técnico Científica);</a:t>
            </a:r>
          </a:p>
          <a:p>
            <a:pPr lvl="0" algn="just" eaLnBrk="1" hangingPunct="1"/>
            <a:r>
              <a:rPr lang="pt-BR" dirty="0" smtClean="0"/>
              <a:t>7. Participação de 3 Docentes e 2 </a:t>
            </a:r>
            <a:r>
              <a:rPr lang="pt-BR" dirty="0" err="1" smtClean="0"/>
              <a:t>TAE´</a:t>
            </a:r>
            <a:r>
              <a:rPr lang="pt-BR" dirty="0" smtClean="0"/>
              <a:t>s no IX CONNEPI – Congresso Norte e Nordeste de Pesquisa e Inovação;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rlison\Desktop\avaliacao-institucional\slid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14438" y="17859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DIRETORIA GERAL IFAM / CAMPUS PRESIDENTE FIGUEIREDO</a:t>
            </a: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14438" y="2746375"/>
            <a:ext cx="74295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buFontTx/>
              <a:buAutoNum type="arabicPeriod"/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2746375"/>
          <a:ext cx="8572560" cy="435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138"/>
                <a:gridCol w="4698422"/>
              </a:tblGrid>
              <a:tr h="616595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Nome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Função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</a:tr>
              <a:tr h="304867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Keila</a:t>
                      </a:r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Chefe do Departamento </a:t>
                      </a:r>
                      <a:r>
                        <a:rPr lang="pt-BR" sz="1400" baseline="0" dirty="0" smtClean="0"/>
                        <a:t>de Ensino, Pesquisa e Extensão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337503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Gean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Chefe do Departamento de Administração e Planejamento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4472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Jackson </a:t>
                      </a:r>
                      <a:r>
                        <a:rPr lang="pt-BR" sz="1400" dirty="0" err="1" smtClean="0"/>
                        <a:t>Pantoja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de Extensão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Antônio</a:t>
                      </a:r>
                      <a:r>
                        <a:rPr lang="pt-BR" sz="1400" baseline="0" dirty="0" smtClean="0"/>
                        <a:t> Carlos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de Pesquisa e Inovação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Antônio Carlos 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de Controle Acadêmico e Coordenador Adjunto do PRONATEC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Larisse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do</a:t>
                      </a:r>
                      <a:r>
                        <a:rPr lang="pt-BR" sz="1400" baseline="0" dirty="0" smtClean="0"/>
                        <a:t> Departamento de</a:t>
                      </a:r>
                      <a:r>
                        <a:rPr lang="pt-BR" sz="1400" dirty="0" smtClean="0"/>
                        <a:t> Organização Pedagógica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14367" name="Retângulo de cantos arredondados 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2625347"/>
                <a:gridCol w="9108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Custeio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Custeio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Reprografia IFAM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10.873,73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Energia Elétrica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63.795,61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Locação de Motorista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30.462,21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Prestação de Serv. de Informática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38.962,23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Treinamento/Capacitação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24.770,00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Aquisição de Peças de Reposição de Informática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11.595,50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Licenciamento Veículos Oficiais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1.607,42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Correios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62,48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Limpeza, Manutenção e Conservação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441.177,75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Manutenção de Veículos Oficiais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17.866,06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Segurança Armada - Vigilância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339.271,98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Editora NDJ - Publicações e Consultas Jurídicas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8.450,00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Impressa Nacional -Publicações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1450" algn="l"/>
                          <a:tab pos="542925" algn="ctr"/>
                        </a:tabLs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	R$ 	6.820,08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Manutenção Preventiva e Corretiva - Ar Condicionado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25.242,75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just" eaLnBrk="1" hangingPunct="1"/>
            <a:r>
              <a:rPr lang="pt-BR" sz="1400" dirty="0" smtClean="0"/>
              <a:t>Coordenação de Execução Orçamentária: execução de cerca de 93% do orçamento de custeio e 62% do Orçamento de Capital. Segue a baixo tabela de gastos com Custeio e com Capital: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2625347"/>
                <a:gridCol w="9108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Custeio</a:t>
                      </a:r>
                      <a:endParaRPr lang="pt-BR" sz="1200" b="1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b="1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Capital</a:t>
                      </a:r>
                      <a:endParaRPr lang="pt-BR" sz="1200" b="1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b="1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Diárias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R$ 92.040,00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Aquisição de Veículo L200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R$ 119.350,00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Passagens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R$ 45.595,79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Aquisição de Equip. AutoCalve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7.700,00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Combustível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64.935,79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Aquisição de Microonibus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229.500,00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Telefonia fixa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10.435,37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Aqiusição de Desktop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25.671,84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Telefonia Móvel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8.968,00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Aquisição de Software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14.047,00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Reprografia IFAM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10.873,73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Locação de Motorista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R$  30.462,21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just" eaLnBrk="1" hangingPunct="1"/>
            <a:r>
              <a:rPr lang="pt-BR" sz="1400" dirty="0" smtClean="0"/>
              <a:t>Coordenação de Execução Orçamentária: execução de cerca de 93% do orçamento de custeio e 62% do Orçamento de Capital. Segue a baixo tabela de gastos com Custeio e com Capital: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4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2625347"/>
                <a:gridCol w="91083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Custeio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custeio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5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Times New Roman"/>
                        </a:rPr>
                        <a:t>Valor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Apoio Administrativo </a:t>
                      </a:r>
                      <a:r>
                        <a:rPr lang="pt-BR" sz="1200" b="1" kern="50" dirty="0" err="1">
                          <a:latin typeface="Arial"/>
                          <a:ea typeface="Arial"/>
                          <a:cs typeface="Times New Roman"/>
                        </a:rPr>
                        <a:t>D&amp;L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43.081,41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Atividade Pedagógica/Monitoria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120.442,16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Material p/ Manutenção de Bens Imóveis e Instalações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127.313,59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Material de Consumo - Açucar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1.750,00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Serviços Gráficos e Editoriais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19.995,00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Serviço de Produção Industrial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59.994,22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Contratação de Empresa de Eventos e Alimentos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10.987,50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kern="50">
                          <a:latin typeface="Arial"/>
                          <a:ea typeface="Arial"/>
                          <a:cs typeface="Times New Roman"/>
                        </a:rPr>
                        <a:t>Assistencia Estudantil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50" dirty="0">
                          <a:latin typeface="Arial"/>
                          <a:ea typeface="Arial"/>
                          <a:cs typeface="Times New Roman"/>
                        </a:rPr>
                        <a:t>307.380,00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just" eaLnBrk="1" hangingPunct="1"/>
            <a:r>
              <a:rPr lang="pt-BR" sz="1400" dirty="0" smtClean="0"/>
              <a:t>Coordenação de Execução Orçamentária: execução de cerca de 93% do orçamento de custeio e 62% do Orçamento de Capital. Segue a baixo tabela de gastos com Custeio e com Capital: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ctr" eaLnBrk="1" hangingPunct="1"/>
            <a:r>
              <a:rPr lang="pt-BR" sz="1600" dirty="0" smtClean="0"/>
              <a:t>Coordenação de Licitação</a:t>
            </a:r>
          </a:p>
          <a:p>
            <a:pPr algn="just" eaLnBrk="1" hangingPunct="1"/>
            <a:endParaRPr lang="pt-BR" sz="1600" dirty="0" smtClean="0"/>
          </a:p>
          <a:p>
            <a:r>
              <a:rPr lang="pt-BR" sz="1600" dirty="0" smtClean="0"/>
              <a:t>Licitações Realizadas:</a:t>
            </a:r>
          </a:p>
          <a:p>
            <a:r>
              <a:rPr lang="pt-BR" sz="1600" dirty="0" smtClean="0"/>
              <a:t>- Serviços Reprográficos</a:t>
            </a:r>
          </a:p>
          <a:p>
            <a:r>
              <a:rPr lang="pt-BR" sz="1600" dirty="0" smtClean="0"/>
              <a:t>- Manutenção dos Veículos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dirty="0" smtClean="0"/>
              <a:t>Processos licitatórios iniciados:</a:t>
            </a:r>
          </a:p>
          <a:p>
            <a:r>
              <a:rPr lang="pt-BR" sz="1600" dirty="0" smtClean="0"/>
              <a:t>-  Instalação do Grupo Gerador</a:t>
            </a:r>
          </a:p>
          <a:p>
            <a:r>
              <a:rPr lang="pt-BR" sz="1600" dirty="0" smtClean="0"/>
              <a:t>-Equipamentos do Laboratório de Recursos Pesqueiros</a:t>
            </a:r>
          </a:p>
          <a:p>
            <a:r>
              <a:rPr lang="pt-BR" sz="1600" dirty="0" smtClean="0"/>
              <a:t>- Estacionamento</a:t>
            </a:r>
          </a:p>
          <a:p>
            <a:r>
              <a:rPr lang="pt-BR" sz="1600" dirty="0" smtClean="0"/>
              <a:t>-Obras da Piscina</a:t>
            </a:r>
          </a:p>
          <a:p>
            <a:r>
              <a:rPr lang="pt-BR" sz="1600" dirty="0" smtClean="0"/>
              <a:t>-Atualização do Sistema de Câmeras</a:t>
            </a:r>
          </a:p>
          <a:p>
            <a:r>
              <a:rPr lang="pt-BR" sz="1600" dirty="0" smtClean="0"/>
              <a:t>- Aquisição de Livros</a:t>
            </a:r>
          </a:p>
          <a:p>
            <a:pPr algn="just" eaLnBrk="1" hangingPunct="1"/>
            <a:endParaRPr lang="pt-BR" sz="1400" dirty="0" smtClean="0"/>
          </a:p>
          <a:p>
            <a:pPr algn="just" eaLnBrk="1" hangingPunct="1"/>
            <a:endParaRPr lang="pt-BR" sz="14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ctr"/>
            <a:r>
              <a:rPr lang="pt-BR" dirty="0" smtClean="0"/>
              <a:t>DEPARTAMENTO DE ADMINISTRAÇÃO E PLANEJAMENTO</a:t>
            </a:r>
          </a:p>
          <a:p>
            <a:pPr algn="ctr"/>
            <a:endParaRPr lang="pt-BR" dirty="0" smtClean="0"/>
          </a:p>
          <a:p>
            <a:pPr algn="just"/>
            <a:r>
              <a:rPr lang="pt-BR" b="0" dirty="0" smtClean="0"/>
              <a:t>1.1 Compra de Veículo Oficial</a:t>
            </a:r>
          </a:p>
          <a:p>
            <a:pPr algn="just"/>
            <a:r>
              <a:rPr lang="pt-BR" b="0" dirty="0" smtClean="0"/>
              <a:t>1.2 Compra de Microônibus</a:t>
            </a:r>
          </a:p>
          <a:p>
            <a:pPr algn="just"/>
            <a:r>
              <a:rPr lang="pt-BR" b="0" dirty="0" smtClean="0"/>
              <a:t>1.3 Coleta Seletiva no Campus</a:t>
            </a:r>
          </a:p>
          <a:p>
            <a:pPr algn="just"/>
            <a:r>
              <a:rPr lang="pt-BR" b="0" dirty="0" smtClean="0"/>
              <a:t>1.4 Aquisição de mobiliário</a:t>
            </a:r>
          </a:p>
          <a:p>
            <a:pPr algn="just"/>
            <a:r>
              <a:rPr lang="pt-BR" b="0" dirty="0" smtClean="0"/>
              <a:t>1.5 Aquisição de software</a:t>
            </a:r>
          </a:p>
          <a:p>
            <a:pPr algn="just"/>
            <a:r>
              <a:rPr lang="pt-BR" b="0" dirty="0" smtClean="0"/>
              <a:t>1.6 Aquisição de Notebooks</a:t>
            </a:r>
          </a:p>
          <a:p>
            <a:pPr algn="just"/>
            <a:r>
              <a:rPr lang="pt-BR" b="0" dirty="0" smtClean="0"/>
              <a:t>1.7 Link de Dados - Aumento da Velocidade da internet</a:t>
            </a:r>
          </a:p>
          <a:p>
            <a:pPr algn="just"/>
            <a:r>
              <a:rPr lang="pt-BR" b="0" dirty="0" smtClean="0"/>
              <a:t>1.8 Capacitação de maior numero de servidores</a:t>
            </a:r>
          </a:p>
          <a:p>
            <a:pPr algn="just"/>
            <a:r>
              <a:rPr lang="pt-BR" b="0" dirty="0" smtClean="0"/>
              <a:t>1.9 Implantação da Comissão Permanente de Licitação</a:t>
            </a:r>
          </a:p>
          <a:p>
            <a:pPr algn="just" eaLnBrk="1" hangingPunct="1"/>
            <a:endParaRPr lang="pt-BR" sz="1400" b="0" dirty="0" smtClean="0"/>
          </a:p>
          <a:p>
            <a:pPr algn="just" eaLnBrk="1" hangingPunct="1"/>
            <a:endParaRPr lang="pt-BR" sz="14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ctr"/>
            <a:r>
              <a:rPr lang="pt-BR" sz="1400" dirty="0" smtClean="0"/>
              <a:t>COMISSÃO PERMANENTE DE LICITAÇÃO </a:t>
            </a:r>
          </a:p>
          <a:p>
            <a:pPr algn="just"/>
            <a:r>
              <a:rPr lang="pt-BR" sz="1400" b="0" dirty="0" smtClean="0"/>
              <a:t>- </a:t>
            </a:r>
            <a:r>
              <a:rPr lang="pt-BR" sz="1400" dirty="0" smtClean="0"/>
              <a:t>CURSO DE CAPACITAÇÃO  DE LICITAÇÕES, CONTRATOS ADMINISTRATIVOS E FORMAÇÃO DE PREGOEIROS, PARA OS SERVIDORES DA COMISSÃO DE LICITAÇÃO: </a:t>
            </a:r>
          </a:p>
          <a:p>
            <a:pPr algn="just"/>
            <a:r>
              <a:rPr lang="pt-BR" sz="1400" dirty="0" smtClean="0"/>
              <a:t> </a:t>
            </a:r>
            <a:r>
              <a:rPr lang="pt-BR" sz="1400" b="0" dirty="0" smtClean="0"/>
              <a:t>ELIANE GERONCIO DOS SANTOS, TAE-ASSIST. ADM; FABRÍCIO RONCALIO, TAE-ADMINISTRADOR; JOÃO DAMASCENO MUSTAFA, TAE-ASSIST. ADM, EM SÃO LUIS-MA</a:t>
            </a:r>
          </a:p>
          <a:p>
            <a:r>
              <a:rPr lang="pt-BR" sz="1400" b="0" dirty="0" smtClean="0"/>
              <a:t>	AÇÕES/ RESULTADO: REALIZADO </a:t>
            </a:r>
          </a:p>
          <a:p>
            <a:r>
              <a:rPr lang="pt-BR" sz="1400" b="0" dirty="0" smtClean="0"/>
              <a:t> </a:t>
            </a:r>
          </a:p>
          <a:p>
            <a:pPr lvl="0" algn="just"/>
            <a:r>
              <a:rPr lang="pt-BR" sz="1400" b="0" dirty="0" smtClean="0"/>
              <a:t>-</a:t>
            </a:r>
            <a:r>
              <a:rPr lang="pt-BR" sz="1400" dirty="0" smtClean="0"/>
              <a:t>CURSO: OFICINA DE ELABORAÇÃO DE PROJETO BASICO E TERMO DE REFERENCIA</a:t>
            </a:r>
          </a:p>
          <a:p>
            <a:r>
              <a:rPr lang="pt-BR" sz="1400" b="0" dirty="0" smtClean="0"/>
              <a:t>PERÍODO: 25 A 27 DE AGOSTO DE 2014, EM MANAUS-AM</a:t>
            </a:r>
          </a:p>
          <a:p>
            <a:r>
              <a:rPr lang="pt-BR" sz="1400" b="0" dirty="0" smtClean="0"/>
              <a:t>	AÇÕES/ RESULTADO: REALIZADO </a:t>
            </a:r>
          </a:p>
          <a:p>
            <a:r>
              <a:rPr lang="pt-BR" sz="1400" b="0" dirty="0" smtClean="0"/>
              <a:t> </a:t>
            </a:r>
          </a:p>
          <a:p>
            <a:r>
              <a:rPr lang="pt-BR" sz="1400" b="0" dirty="0" smtClean="0"/>
              <a:t>- </a:t>
            </a:r>
            <a:r>
              <a:rPr lang="pt-BR" sz="1400" dirty="0" smtClean="0"/>
              <a:t>LICITAÇÕES DE SERVIÇOS REPROGRAFIA	</a:t>
            </a:r>
          </a:p>
          <a:p>
            <a:r>
              <a:rPr lang="pt-BR" sz="1400" dirty="0" smtClean="0"/>
              <a:t> </a:t>
            </a:r>
            <a:r>
              <a:rPr lang="pt-BR" sz="1400" b="0" dirty="0" smtClean="0"/>
              <a:t>AÇÕES/RESULTADOS: PROCESSO REALIZADO E HOMOLOGADO, SURTINDO OS EFEITOS JURÍDICOS;</a:t>
            </a:r>
          </a:p>
          <a:p>
            <a:r>
              <a:rPr lang="pt-BR" sz="1400" dirty="0" smtClean="0"/>
              <a:t>  </a:t>
            </a:r>
          </a:p>
          <a:p>
            <a:pPr algn="just" eaLnBrk="1" hangingPunct="1"/>
            <a:endParaRPr lang="pt-BR" sz="14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ctr"/>
            <a:r>
              <a:rPr lang="pt-BR" sz="1400" dirty="0" smtClean="0"/>
              <a:t>COMISSÃO PERMANENTE DE LICITAÇÃO</a:t>
            </a:r>
          </a:p>
          <a:p>
            <a:r>
              <a:rPr lang="pt-BR" sz="1400" b="0" dirty="0" smtClean="0"/>
              <a:t>- LICITAÇÃO DE SERVIÇOS DE MANUTENÇÃO VEICULAR COM FORNECIMENTO DE PEÇAS, ACESSÓRIOS E PRESTAÇÃO DE SERVIÇOS.</a:t>
            </a:r>
          </a:p>
          <a:p>
            <a:r>
              <a:rPr lang="pt-BR" sz="1400" b="0" dirty="0" smtClean="0"/>
              <a:t>	AÇÕES/RESULTADOS:</a:t>
            </a:r>
          </a:p>
          <a:p>
            <a:r>
              <a:rPr lang="pt-BR" sz="1400" b="0" dirty="0" smtClean="0"/>
              <a:t> </a:t>
            </a:r>
          </a:p>
          <a:p>
            <a:pPr lvl="0"/>
            <a:r>
              <a:rPr lang="pt-BR" sz="1400" b="0" dirty="0" smtClean="0"/>
              <a:t>PROCESSO LANÇADO NO COMPRASNET;</a:t>
            </a:r>
          </a:p>
          <a:p>
            <a:pPr lvl="0"/>
            <a:r>
              <a:rPr lang="pt-BR" sz="1400" b="0" dirty="0" smtClean="0"/>
              <a:t>AGUARDANDO PUBLICAÇÃO DE AVISO DE LICITAÇÃO PARA DIA 16.12.2014</a:t>
            </a:r>
          </a:p>
          <a:p>
            <a:r>
              <a:rPr lang="pt-BR" sz="1400" b="0" dirty="0" smtClean="0"/>
              <a:t> </a:t>
            </a:r>
          </a:p>
          <a:p>
            <a:r>
              <a:rPr lang="pt-BR" sz="1400" b="0" dirty="0" smtClean="0"/>
              <a:t>- LICITAÇÃO PARA AQUISIÇÃO DE MATERIAIS, EQUIPAMENTOS E INFRAESTRUTURA PARA O LABORATÓRIO DE RECURSOS PESQUEIROS, </a:t>
            </a:r>
          </a:p>
          <a:p>
            <a:r>
              <a:rPr lang="pt-BR" sz="1400" b="0" dirty="0" smtClean="0"/>
              <a:t>	AÇÕES/RESULTADOS:</a:t>
            </a:r>
          </a:p>
          <a:p>
            <a:pPr lvl="0"/>
            <a:r>
              <a:rPr lang="pt-BR" sz="1400" b="0" dirty="0" smtClean="0"/>
              <a:t>- ELABORAÇÃO DO TERMO DE REFERENCIA DE 163 ITENS DO LABORATÓRIO DE RECURSOS PESQUEIROS;</a:t>
            </a:r>
          </a:p>
          <a:p>
            <a:pPr lvl="0">
              <a:buFontTx/>
              <a:buChar char="-"/>
            </a:pPr>
            <a:r>
              <a:rPr lang="pt-BR" sz="1400" b="0" dirty="0" smtClean="0"/>
              <a:t>LICITAÇÃO DA SEGURANÇA ARMADA;</a:t>
            </a:r>
          </a:p>
          <a:p>
            <a:pPr lvl="0">
              <a:buFontTx/>
              <a:buChar char="-"/>
            </a:pPr>
            <a:r>
              <a:rPr lang="pt-BR" sz="1400" b="0" dirty="0" smtClean="0"/>
              <a:t> LICITAÇÃO DA EMPRESA PRESTADORA DE SERVIÇOS DE LIMPESA E MANUTENÇÃO.</a:t>
            </a:r>
          </a:p>
          <a:p>
            <a:pPr lvl="0"/>
            <a:r>
              <a:rPr lang="pt-BR" sz="1400" b="0" dirty="0" smtClean="0"/>
              <a:t>- LICITAÇÃO DA EMPRESA DE REPOGRAFIA.</a:t>
            </a:r>
          </a:p>
          <a:p>
            <a:r>
              <a:rPr lang="pt-BR" sz="1400" b="0" dirty="0" smtClean="0"/>
              <a:t>  </a:t>
            </a:r>
          </a:p>
          <a:p>
            <a:pPr algn="just" eaLnBrk="1" hangingPunct="1"/>
            <a:endParaRPr lang="pt-BR" sz="14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928802"/>
            <a:ext cx="72573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endParaRPr lang="pt-BR" sz="1400" dirty="0" smtClean="0"/>
          </a:p>
          <a:p>
            <a:pPr algn="ctr"/>
            <a:r>
              <a:rPr lang="pt-BR" sz="1400" dirty="0" smtClean="0"/>
              <a:t>AUDIÊNCIA PÚBLICA PARA IMPLEMENTAÇÃO DE NOVOS CURSOS - 2015</a:t>
            </a:r>
          </a:p>
          <a:p>
            <a:pPr algn="ctr"/>
            <a:endParaRPr lang="pt-BR" sz="1400" b="0" dirty="0" smtClean="0"/>
          </a:p>
          <a:p>
            <a:pPr marL="342900" indent="-342900" algn="just">
              <a:buAutoNum type="arabicPeriod"/>
            </a:pPr>
            <a:r>
              <a:rPr lang="pt-BR" sz="1400" b="0" dirty="0" smtClean="0"/>
              <a:t>Administração Integrado.</a:t>
            </a:r>
          </a:p>
          <a:p>
            <a:pPr marL="342900" indent="-342900" algn="just"/>
            <a:endParaRPr lang="pt-BR" sz="1400" b="0" dirty="0" smtClean="0"/>
          </a:p>
          <a:p>
            <a:pPr marL="342900" indent="-342900" algn="ctr"/>
            <a:r>
              <a:rPr lang="pt-BR" sz="1400" b="0" dirty="0" smtClean="0"/>
              <a:t>2015-2018</a:t>
            </a:r>
          </a:p>
          <a:p>
            <a:pPr marL="342900" indent="-342900" algn="just"/>
            <a:r>
              <a:rPr lang="pt-BR" sz="1400" b="0" dirty="0" smtClean="0"/>
              <a:t>Informática</a:t>
            </a:r>
          </a:p>
          <a:p>
            <a:pPr marL="342900" indent="-342900" algn="just"/>
            <a:r>
              <a:rPr lang="pt-BR" sz="1400" b="0" dirty="0" err="1" smtClean="0"/>
              <a:t>Agroecologia</a:t>
            </a:r>
            <a:endParaRPr lang="pt-BR" sz="1400" b="0" dirty="0" smtClean="0"/>
          </a:p>
          <a:p>
            <a:pPr marL="342900" indent="-342900" algn="just"/>
            <a:r>
              <a:rPr lang="pt-BR" sz="1400" b="0" dirty="0" smtClean="0"/>
              <a:t>Aqüicultura</a:t>
            </a:r>
          </a:p>
          <a:p>
            <a:pPr marL="342900" indent="-342900" algn="just"/>
            <a:r>
              <a:rPr lang="pt-BR" sz="1400" b="0" dirty="0" smtClean="0"/>
              <a:t>Meio Ambiente</a:t>
            </a:r>
          </a:p>
          <a:p>
            <a:pPr marL="342900" indent="-342900" algn="just"/>
            <a:endParaRPr lang="pt-BR" sz="1400" b="0" dirty="0" smtClean="0"/>
          </a:p>
          <a:p>
            <a:pPr marL="342900" indent="-342900" algn="ctr"/>
            <a:r>
              <a:rPr lang="pt-BR" sz="1400" dirty="0" smtClean="0"/>
              <a:t>Estabelecimento de Convênios:</a:t>
            </a:r>
          </a:p>
          <a:p>
            <a:pPr marL="342900" indent="-342900" algn="ctr"/>
            <a:r>
              <a:rPr lang="pt-BR" sz="1400" b="0" dirty="0" smtClean="0"/>
              <a:t>Prefeitura, Câmara Municipal, Empresa </a:t>
            </a:r>
            <a:r>
              <a:rPr lang="pt-BR" sz="1400" b="0" dirty="0" err="1" smtClean="0"/>
              <a:t>Jayoro</a:t>
            </a:r>
            <a:r>
              <a:rPr lang="pt-BR" sz="1400" b="0" dirty="0" smtClean="0"/>
              <a:t> </a:t>
            </a:r>
            <a:r>
              <a:rPr lang="pt-BR" sz="1400" b="0" dirty="0" err="1" smtClean="0"/>
              <a:t>Ltda</a:t>
            </a:r>
            <a:r>
              <a:rPr lang="pt-BR" sz="1400" b="0" dirty="0" smtClean="0"/>
              <a:t> e Escolas Estaduais.</a:t>
            </a:r>
          </a:p>
          <a:p>
            <a:pPr marL="342900" indent="-342900" algn="just"/>
            <a:endParaRPr lang="pt-BR" sz="1400" b="0" dirty="0" smtClean="0"/>
          </a:p>
          <a:p>
            <a:pPr marL="342900" indent="-342900" algn="just"/>
            <a:endParaRPr lang="pt-BR" sz="1400" b="0" dirty="0" smtClean="0"/>
          </a:p>
          <a:p>
            <a:pPr marL="342900" indent="-342900" algn="ctr"/>
            <a:r>
              <a:rPr lang="pt-BR" sz="1400" dirty="0" smtClean="0"/>
              <a:t>PDA 2014: proposta dos servidores</a:t>
            </a:r>
          </a:p>
          <a:p>
            <a:pPr marL="342900" indent="-342900" algn="just">
              <a:buAutoNum type="alphaLcParenR"/>
            </a:pPr>
            <a:r>
              <a:rPr lang="pt-BR" sz="1400" b="0" dirty="0" smtClean="0"/>
              <a:t>Bens e sistemas de Informática:</a:t>
            </a:r>
          </a:p>
          <a:p>
            <a:pPr marL="342900" indent="-342900" algn="just">
              <a:buAutoNum type="alphaLcParenR"/>
            </a:pPr>
            <a:r>
              <a:rPr lang="pt-BR" sz="1400" b="0" dirty="0" smtClean="0"/>
              <a:t>Obras de </a:t>
            </a:r>
            <a:r>
              <a:rPr lang="pt-BR" sz="1400" b="0" dirty="0" err="1" smtClean="0"/>
              <a:t>Infraestrutura</a:t>
            </a:r>
            <a:r>
              <a:rPr lang="pt-BR" sz="1400" b="0" dirty="0" smtClean="0"/>
              <a:t>;</a:t>
            </a:r>
          </a:p>
          <a:p>
            <a:pPr marL="342900" indent="-342900" algn="just">
              <a:buAutoNum type="alphaLcParenR"/>
            </a:pPr>
            <a:r>
              <a:rPr lang="pt-BR" sz="1400" b="0" dirty="0" smtClean="0"/>
              <a:t>Criação de Laboratórios;</a:t>
            </a:r>
          </a:p>
          <a:p>
            <a:pPr marL="342900" indent="-342900" algn="just">
              <a:buAutoNum type="alphaLcParenR"/>
            </a:pPr>
            <a:r>
              <a:rPr lang="pt-BR" sz="1400" b="0" dirty="0" smtClean="0"/>
              <a:t>Formação Continuada;</a:t>
            </a:r>
          </a:p>
          <a:p>
            <a:pPr marL="342900" indent="-342900" algn="ctr"/>
            <a:endParaRPr lang="pt-BR" sz="1400" b="0" dirty="0" smtClean="0"/>
          </a:p>
          <a:p>
            <a:pPr marL="342900" indent="-342900" algn="just">
              <a:buAutoNum type="arabicPeriod"/>
            </a:pPr>
            <a:endParaRPr lang="pt-BR" sz="1400" b="0" dirty="0" smtClean="0"/>
          </a:p>
          <a:p>
            <a:pPr algn="just" eaLnBrk="1" hangingPunct="1"/>
            <a:endParaRPr lang="pt-BR" sz="14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785926"/>
            <a:ext cx="725734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400" dirty="0" smtClean="0"/>
              <a:t>CAPACITAÇÃO CONTINUADA DE SERVIDORES</a:t>
            </a:r>
          </a:p>
          <a:p>
            <a:pPr algn="ctr"/>
            <a:r>
              <a:rPr lang="pt-BR" sz="1000" b="0" dirty="0" smtClean="0"/>
              <a:t>NOVA VERSÃO DO SISTEMA DE CONCESSÃO DE DIÁRIAS E PASSAGENS – SCDP 24 H/A RECIFE – PERNAMBUCO 23 A 25 DE ABRIL DE 2014 R$ 580,0</a:t>
            </a:r>
          </a:p>
          <a:p>
            <a:pPr algn="ctr"/>
            <a:r>
              <a:rPr lang="pt-BR" sz="1000" b="0" dirty="0" smtClean="0"/>
              <a:t> NOVA VERSÃO DO SISTEMA DE CONCESSÃO DE DIÁRIAS E PASSAGENS – SCDP 24 H/A RECIFE – PERNAMBUCO 23 A 25 DE ABRIL DE 2014 R$ 580,00</a:t>
            </a:r>
          </a:p>
          <a:p>
            <a:pPr algn="ctr"/>
            <a:r>
              <a:rPr lang="pt-BR" sz="1000" b="0" dirty="0" smtClean="0"/>
              <a:t>SEMINÁRIO NACIONAL ABED DE EDUCAÇÃO A DISTÂNCIA 24 H/A SÃO PAULO – SP 24 A 26 DE ABRIL DE 2014 R$ 450,00</a:t>
            </a:r>
          </a:p>
          <a:p>
            <a:pPr algn="ctr"/>
            <a:r>
              <a:rPr lang="pt-BR" sz="1000" b="0" dirty="0" smtClean="0"/>
              <a:t>GESTÃO E FISCALIZAÇÃO DE CONTRATOS 24 H/A BRASÍLIA – DF 19 A 21 DE MAIO DE 2014 R$ 510,00</a:t>
            </a:r>
          </a:p>
          <a:p>
            <a:pPr algn="ctr"/>
            <a:r>
              <a:rPr lang="pt-BR" sz="1000" b="0" dirty="0" smtClean="0"/>
              <a:t>SIAFI OPERACIONAL E NOVO CPR 20 H/A BRASÍLIA – DF 14 A 16 DE MAIO DE 2014 R$ 360,00</a:t>
            </a:r>
          </a:p>
          <a:p>
            <a:pPr algn="ctr"/>
            <a:r>
              <a:rPr lang="pt-BR" sz="1000" b="0" dirty="0" smtClean="0"/>
              <a:t>LICITAÇÕES, CONTRATOS ADMINISTRATIVOS E FORMAÇÃO DE PREGOEIROS 28 H/A SÃO LUÍS – MA 21 A 24 DE JULHO DE 2014 R$ 1.500,00</a:t>
            </a:r>
          </a:p>
          <a:p>
            <a:pPr algn="ctr"/>
            <a:r>
              <a:rPr lang="pt-BR" sz="1000" b="0" dirty="0" smtClean="0"/>
              <a:t>LICITAÇÕES, CONTRATOS ADMINISTRATIVOS E FORMAÇÃO DE PREGOEIROS 28 H/A SÃO LUÍS – MA 21 A 24 DE JULHO DE 2014 R$ 1.500,00</a:t>
            </a:r>
          </a:p>
          <a:p>
            <a:pPr algn="ctr"/>
            <a:r>
              <a:rPr lang="pt-BR" sz="1000" b="0" dirty="0" smtClean="0"/>
              <a:t>LICITAÇÕES, CONTRATOS ADMINISTRATIVOS E FORMAÇÃO DE PREGOEIROS 28 H/A SÃO LUÍS – MA 21 A 24 DE JULHO DE 2014 R$ 1.500,00</a:t>
            </a:r>
          </a:p>
          <a:p>
            <a:pPr algn="ctr"/>
            <a:r>
              <a:rPr lang="pt-BR" sz="1000" b="0" dirty="0" smtClean="0"/>
              <a:t>HIDRÁULICA INDUSTRIAL REXROTH 35 H/A GUARULHOS – SP 04 A 08 DE AGOSTO DE 2014 R$ 1.000,00</a:t>
            </a:r>
          </a:p>
          <a:p>
            <a:pPr algn="ctr"/>
            <a:r>
              <a:rPr lang="pt-BR" sz="1000" b="0" dirty="0" smtClean="0"/>
              <a:t>JAVA E ORIENTAÇÃO A OBJETOS 40 H/A SÃO PAULO – SP 18 A 22 DE AGOSTO DE 2014 R$ 2.090,00</a:t>
            </a:r>
          </a:p>
          <a:p>
            <a:pPr algn="ctr"/>
            <a:r>
              <a:rPr lang="pt-BR" sz="1000" b="0" dirty="0" smtClean="0"/>
              <a:t>OFICINA DE ELABORAÇÃO DE PROJETO BÁSICO E TERMO DE REFERÊNCIA 24 H/A MANAUS – AM 25 A 27 DE AGOSTO DE 2014 R$ 2.390,00</a:t>
            </a:r>
          </a:p>
          <a:p>
            <a:pPr algn="ctr"/>
            <a:r>
              <a:rPr lang="pt-BR" sz="1000" b="0" dirty="0" smtClean="0"/>
              <a:t>OFICINA DE ELABORAÇÃO DE PROJETO BÁSICO E TERMO DE REFERÊNCIA 24 H/A MANAUS – AM 25 A 27 DE AGOSTO DE 2014 R$ 2.390,00</a:t>
            </a:r>
          </a:p>
          <a:p>
            <a:pPr algn="ctr"/>
            <a:r>
              <a:rPr lang="pt-BR" sz="1000" b="0" dirty="0" smtClean="0"/>
              <a:t>OFICINA DE ELABORAÇÃO DE PROJETO BÁSICO E TERMO DE REFERÊNCIA 24 H/A MANAUS – AM 25 A 27 DE AGOSTO DE 2014 R$ 2.390,00</a:t>
            </a:r>
          </a:p>
          <a:p>
            <a:pPr algn="ctr"/>
            <a:r>
              <a:rPr lang="pt-BR" sz="1000" b="0" dirty="0" smtClean="0"/>
              <a:t>PROCESSAMENTO DE PESCADO 24 H/A SÃO PAULO – SP 26 A 28 DE AGOSTO DE 2014 R$ 1.920,00</a:t>
            </a:r>
          </a:p>
          <a:p>
            <a:pPr algn="ctr"/>
            <a:r>
              <a:rPr lang="pt-BR" sz="1000" b="0" dirty="0" smtClean="0"/>
              <a:t>PROCESSAMENTO DE PESCADO 24 H/A SÃO PAULO – SP 26 A 28 DE AGOSTO DE 2014 R$ 1.920,00</a:t>
            </a:r>
          </a:p>
          <a:p>
            <a:pPr algn="ctr"/>
            <a:r>
              <a:rPr lang="pt-BR" sz="1000" b="0" dirty="0" smtClean="0"/>
              <a:t> OPERAÇÃO PRÁTICA DE INSTRUMENTO 50 H/A BELO HORIZONTE – MG 10 A 14 DE NOVEMBRO DE 2014 R$ 2.500,00</a:t>
            </a:r>
          </a:p>
          <a:p>
            <a:pPr algn="ctr"/>
            <a:r>
              <a:rPr lang="pt-BR" sz="1600" dirty="0" smtClean="0"/>
              <a:t>TOTAL: R$ 120.000,00</a:t>
            </a:r>
          </a:p>
          <a:p>
            <a:pPr marL="342900" indent="-342900" algn="just">
              <a:buAutoNum type="arabicPeriod"/>
            </a:pPr>
            <a:endParaRPr lang="pt-BR" sz="1400" b="0" dirty="0" smtClean="0"/>
          </a:p>
          <a:p>
            <a:pPr algn="just" eaLnBrk="1" hangingPunct="1"/>
            <a:endParaRPr lang="pt-BR" sz="1400" b="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erlison\Desktop\avaliacao-institucional\slides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1403350" y="1989138"/>
            <a:ext cx="712946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DEPARTAMENTO DE ADMINISTRAÇÃO E PLANEJAMENTO</a:t>
            </a:r>
          </a:p>
          <a:p>
            <a:r>
              <a:rPr lang="pt-BR" b="0" dirty="0" smtClean="0"/>
              <a:t>2.1 Construção do Muro</a:t>
            </a:r>
            <a:endParaRPr lang="pt-BR" sz="2000" b="0" dirty="0" smtClean="0"/>
          </a:p>
          <a:p>
            <a:r>
              <a:rPr lang="pt-BR" b="0" dirty="0" smtClean="0"/>
              <a:t>2.2 Ginásio</a:t>
            </a:r>
            <a:endParaRPr lang="pt-BR" sz="2000" b="0" dirty="0" smtClean="0"/>
          </a:p>
          <a:p>
            <a:r>
              <a:rPr lang="pt-BR" b="0" dirty="0" smtClean="0"/>
              <a:t>2.3 Garagem/ Estacionamento</a:t>
            </a:r>
            <a:endParaRPr lang="pt-BR" sz="2000" b="0" dirty="0" smtClean="0"/>
          </a:p>
          <a:p>
            <a:r>
              <a:rPr lang="pt-BR" b="0" dirty="0" smtClean="0"/>
              <a:t>2.4 Bloco de Laboratório</a:t>
            </a:r>
            <a:endParaRPr lang="pt-BR" sz="2000" b="0" dirty="0" smtClean="0"/>
          </a:p>
          <a:p>
            <a:r>
              <a:rPr lang="pt-BR" b="0" dirty="0" smtClean="0"/>
              <a:t>2.5 Aquisição de Equipamentos para os Laboratórios ( Licitação para início 2015)</a:t>
            </a:r>
            <a:endParaRPr lang="pt-BR" sz="2000" b="0" dirty="0" smtClean="0"/>
          </a:p>
          <a:p>
            <a:r>
              <a:rPr lang="pt-BR" b="0" dirty="0" smtClean="0"/>
              <a:t>2.5 Aquisição de Veículo Oficial Modelo: Passeio.</a:t>
            </a:r>
            <a:endParaRPr lang="pt-BR" sz="2000" b="0" dirty="0" smtClean="0"/>
          </a:p>
          <a:p>
            <a:r>
              <a:rPr lang="pt-BR" b="0" dirty="0" smtClean="0"/>
              <a:t>2.6 Aquisição de Livros para Biblioteca</a:t>
            </a:r>
            <a:endParaRPr lang="pt-BR" sz="2000" b="0" dirty="0" smtClean="0"/>
          </a:p>
          <a:p>
            <a:r>
              <a:rPr lang="pt-BR" b="0" dirty="0" smtClean="0"/>
              <a:t>2.7 Implantação da Merenda Escolar</a:t>
            </a:r>
            <a:endParaRPr lang="pt-BR" sz="2000" b="0" dirty="0" smtClean="0"/>
          </a:p>
          <a:p>
            <a:r>
              <a:rPr lang="pt-BR" b="0" dirty="0" smtClean="0"/>
              <a:t>2.8 Instalação do Grupo Gerador ( Inicio de 2015)</a:t>
            </a:r>
            <a:endParaRPr lang="pt-BR" sz="2000" b="0" dirty="0" smtClean="0"/>
          </a:p>
          <a:p>
            <a:r>
              <a:rPr lang="pt-BR" b="0" dirty="0" smtClean="0"/>
              <a:t>2.9 Piscina</a:t>
            </a:r>
            <a:endParaRPr lang="pt-BR" sz="2000" b="0" dirty="0" smtClean="0"/>
          </a:p>
          <a:p>
            <a:r>
              <a:rPr lang="pt-BR" b="0" dirty="0" smtClean="0"/>
              <a:t>2.10 Instalação de Data show e sonorização das salas de aula. ( Em processo Licitatório para 2015)</a:t>
            </a:r>
            <a:endParaRPr lang="pt-BR" sz="2000" b="0" dirty="0" smtClean="0"/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rlison\Desktop\avaliacao-institucional\slid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14438" y="17859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DIRETORIA GERAL IFAM / CAMPUS PRESIDENTE FIGUEIREDO</a:t>
            </a: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14438" y="2746375"/>
            <a:ext cx="74295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buFontTx/>
              <a:buAutoNum type="arabicPeriod"/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2746375"/>
          <a:ext cx="8715436" cy="47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706"/>
                <a:gridCol w="4776730"/>
              </a:tblGrid>
              <a:tr h="616595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Nome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Função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</a:tr>
              <a:tr h="30486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João Batista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de Integração Escola-Empresa CIEE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337503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Marcelo</a:t>
                      </a:r>
                      <a:r>
                        <a:rPr lang="pt-BR" sz="1400" baseline="0" dirty="0" smtClean="0"/>
                        <a:t> Duarte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Geral de Cursos Técnicos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44725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Alysson</a:t>
                      </a:r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de Ensino Médio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Adriano 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do Curso de Recursos Pesqueiros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Luciane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Coordenadora</a:t>
                      </a:r>
                      <a:r>
                        <a:rPr lang="pt-BR" sz="1400" baseline="0" dirty="0" smtClean="0"/>
                        <a:t> do Curso de Administração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Paulino 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de Eventos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João</a:t>
                      </a:r>
                      <a:r>
                        <a:rPr lang="pt-BR" sz="1400" baseline="0" dirty="0" smtClean="0"/>
                        <a:t> Damasceno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Chefe da Comissão Permanente de Licitação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14367" name="Retângulo de cantos arredondados 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erlison\Desktop\avaliacao-institucional\slides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1403350" y="1989138"/>
            <a:ext cx="71294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eaLnBrk="1" hangingPunct="1"/>
            <a:r>
              <a:rPr lang="pt-BR" dirty="0" smtClean="0"/>
              <a:t>Licitação de contratação de uma nova empresa de Serviços reprográficos</a:t>
            </a:r>
          </a:p>
          <a:p>
            <a:endParaRPr lang="pt-BR" dirty="0" smtClean="0"/>
          </a:p>
          <a:p>
            <a:r>
              <a:rPr lang="pt-BR" dirty="0" smtClean="0"/>
              <a:t>	- O FLUXOGRAMA DA COORDENAÇÃO DE LICITAÇÕES-CPRF</a:t>
            </a:r>
          </a:p>
          <a:p>
            <a:r>
              <a:rPr lang="pt-BR" dirty="0" smtClean="0"/>
              <a:t>		AÇÕES/RESULTADOS:</a:t>
            </a:r>
          </a:p>
          <a:p>
            <a:pPr lvl="0"/>
            <a:r>
              <a:rPr lang="pt-BR" dirty="0" smtClean="0"/>
              <a:t>EM ELABORAÇÃO JUNTO AOS MEMBROS DA COMISSÃO E DEMAIS SETORES ENVOLVIDOS</a:t>
            </a: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388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C:\Users\erlison\Desktop\avaliacao-institucional\slides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2"/>
          <p:cNvSpPr txBox="1">
            <a:spLocks noChangeArrowheads="1"/>
          </p:cNvSpPr>
          <p:nvPr/>
        </p:nvSpPr>
        <p:spPr bwMode="auto">
          <a:xfrm>
            <a:off x="1214438" y="1884363"/>
            <a:ext cx="7429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/>
            <a:endParaRPr lang="pt-BR" altLang="pt-BR" b="0"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buFontTx/>
              <a:buAutoNum type="arabicPeriod"/>
            </a:pPr>
            <a:endParaRPr lang="pt-BR" altLang="pt-BR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2" name="Retângulo 3"/>
          <p:cNvSpPr>
            <a:spLocks noChangeArrowheads="1"/>
          </p:cNvSpPr>
          <p:nvPr/>
        </p:nvSpPr>
        <p:spPr bwMode="auto">
          <a:xfrm>
            <a:off x="1403350" y="1989138"/>
            <a:ext cx="712946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COMISSÃO PERMANENTE DE LICITAÇÃO</a:t>
            </a:r>
          </a:p>
          <a:p>
            <a:endParaRPr lang="pt-BR" sz="1400" dirty="0" smtClean="0"/>
          </a:p>
          <a:p>
            <a:r>
              <a:rPr lang="pt-BR" sz="1600" b="0" dirty="0" smtClean="0"/>
              <a:t>- </a:t>
            </a:r>
            <a:r>
              <a:rPr lang="pt-BR" sz="1600" dirty="0" smtClean="0"/>
              <a:t>LICITAÇÃO DE SERVIÇOS DE MANUTENÇÃO VEICULAR COM FORNECIMENTO DE PEÇAS, ACESSÓRIOS E PRESTAÇÃO DE SERVIÇOS.</a:t>
            </a:r>
          </a:p>
          <a:p>
            <a:r>
              <a:rPr lang="pt-BR" sz="1200" b="0" dirty="0" smtClean="0"/>
              <a:t>	AÇÕES/RESULTADOS: </a:t>
            </a:r>
          </a:p>
          <a:p>
            <a:r>
              <a:rPr lang="pt-BR" sz="1200" b="0" dirty="0" smtClean="0"/>
              <a:t>	PROCESSO LANÇADO NO COMPRASNET; </a:t>
            </a:r>
          </a:p>
          <a:p>
            <a:r>
              <a:rPr lang="pt-BR" sz="1200" b="0" dirty="0" smtClean="0"/>
              <a:t>	AGUARDANDO PUBLICAÇÃO DE AVISO DE LICITAÇÃO PARA DIA 16.12.2014</a:t>
            </a:r>
          </a:p>
          <a:p>
            <a:r>
              <a:rPr lang="pt-BR" sz="1200" b="0" dirty="0" smtClean="0"/>
              <a:t> </a:t>
            </a:r>
          </a:p>
          <a:p>
            <a:r>
              <a:rPr lang="pt-BR" sz="1600" b="0" dirty="0" smtClean="0"/>
              <a:t>- </a:t>
            </a:r>
            <a:r>
              <a:rPr lang="pt-BR" sz="1600" dirty="0" smtClean="0"/>
              <a:t>LICITAÇÃO PARA AQUISIÇÃO DE MATERIAIS, EQUIPAMENTOS E INFRAESTRUTURA PARA O LABORATÓRIO DE RECURSOS PESQUEIROS, </a:t>
            </a:r>
          </a:p>
          <a:p>
            <a:pPr lvl="0"/>
            <a:r>
              <a:rPr lang="pt-BR" sz="1200" b="0" dirty="0" smtClean="0"/>
              <a:t>	AÇÕES/RESULTADOS: PARCIALEMENTE REALIZADO.</a:t>
            </a:r>
          </a:p>
          <a:p>
            <a:pPr lvl="0"/>
            <a:r>
              <a:rPr lang="pt-BR" sz="1200" b="0" dirty="0" smtClean="0"/>
              <a:t>ELABORAÇÃO, EM CONJUNTO, COM O SETOR REQUISITANTE (PROFESORA DE RECURSOS PESQUEIROS) DO TERMO DE REFERENCIA, PARA QUE SEJA NORTEADO O DEVIDO EDITAL. </a:t>
            </a:r>
          </a:p>
          <a:p>
            <a:pPr lvl="0"/>
            <a:r>
              <a:rPr lang="pt-BR" sz="1200" b="0" dirty="0" smtClean="0"/>
              <a:t>LEVANTAMENTO DE PREÇO DE REFERENCIA CONCLUÍDO, DE 163 ITENS, ENVOLVENDO MATERIAL PERMANENTE, VIDRARIAS, DESCARTÁVEIS, SOLUÇÕES E REAGENTES, MEIOS DE CULTURA, </a:t>
            </a:r>
          </a:p>
          <a:p>
            <a:pPr lvl="1" algn="just" eaLnBrk="1" hangingPunct="1"/>
            <a:endParaRPr lang="pt-BR" altLang="pt-BR" b="0" dirty="0" smtClean="0">
              <a:latin typeface="Calibri" pitchFamily="34" charset="0"/>
              <a:cs typeface="Calibri" pitchFamily="34" charset="0"/>
            </a:endParaRPr>
          </a:p>
          <a:p>
            <a:pPr lvl="1" algn="just" eaLnBrk="1" hangingPunct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MERENDA ESCOLAR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lvl="1" algn="just" eaLnBrk="1" hangingPunct="1">
              <a:buFont typeface="Wingdings" pitchFamily="2" charset="2"/>
              <a:buChar char="ü"/>
            </a:pPr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3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C:\Users\erlison\Desktop\avaliacao-institucional\slides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58888" y="1989138"/>
            <a:ext cx="7345362" cy="20467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Busca pela eficiência, eficácia, comprometimento, excelência, resultados e números de participações em atividades de ensino, pesquisa e extensão e participação de todos os segmentos do Campus.</a:t>
            </a:r>
          </a:p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Reconhecimento da sociedade </a:t>
            </a:r>
            <a:r>
              <a:rPr lang="pt-BR" sz="1300" b="0" dirty="0" err="1" smtClean="0">
                <a:latin typeface="Calibri" pitchFamily="34" charset="0"/>
                <a:cs typeface="Calibri" pitchFamily="34" charset="0"/>
              </a:rPr>
              <a:t>figueiredense</a:t>
            </a: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Atividades de Pesquisa e Extensão – editais internos e externos.</a:t>
            </a:r>
          </a:p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Aprovação de alunos no ENEM.</a:t>
            </a:r>
          </a:p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Formação Continuada de servidores = R$ 130.000,00</a:t>
            </a:r>
          </a:p>
          <a:p>
            <a:pPr marL="342900" indent="-3429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pt-BR" sz="1300" b="0" dirty="0" smtClean="0">
                <a:latin typeface="Calibri" pitchFamily="34" charset="0"/>
                <a:cs typeface="Calibri" pitchFamily="34" charset="0"/>
              </a:rPr>
              <a:t>Gestão Participativa, Democrática e Humanizada.</a:t>
            </a:r>
            <a:endParaRPr lang="pt-BR" sz="1300" b="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58888" y="4438650"/>
            <a:ext cx="7345362" cy="20928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Maior compromisso de alguns professores;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Articulação com outros órgãos;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Interlocução com agências de fomento externas;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Busca por outras fontes de fomento;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Obras de </a:t>
            </a:r>
            <a:r>
              <a:rPr lang="pt-BR" sz="1600" b="0" dirty="0" err="1" smtClean="0">
                <a:latin typeface="Calibri" pitchFamily="34" charset="0"/>
                <a:cs typeface="Calibri" pitchFamily="34" charset="0"/>
              </a:rPr>
              <a:t>infraestrutura</a:t>
            </a: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Merenda escolar;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pt-BR" sz="1600" b="0" dirty="0" smtClean="0">
                <a:latin typeface="Calibri" pitchFamily="34" charset="0"/>
                <a:cs typeface="Calibri" pitchFamily="34" charset="0"/>
              </a:rPr>
              <a:t>Transporte para alunos</a:t>
            </a:r>
            <a:endParaRPr lang="pt-BR" b="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37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0" y="0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ea typeface="Times New Roman" pitchFamily="18" charset="0"/>
                <a:cs typeface="Arial" charset="0"/>
              </a:rPr>
              <a:t>   </a:t>
            </a:r>
            <a:endParaRPr lang="pt-BR" altLang="pt-BR" b="0">
              <a:ea typeface="Times New Roman" pitchFamily="18" charset="0"/>
              <a:cs typeface="Arial" charset="0"/>
            </a:endParaRPr>
          </a:p>
        </p:txBody>
      </p:sp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0" y="47307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ea typeface="Times New Roman" pitchFamily="18" charset="0"/>
                <a:cs typeface="Arial" charset="0"/>
              </a:rPr>
              <a:t>          </a:t>
            </a:r>
            <a:endParaRPr lang="pt-BR" altLang="pt-BR" b="0">
              <a:ea typeface="Times New Roman" pitchFamily="18" charset="0"/>
              <a:cs typeface="Arial" charset="0"/>
            </a:endParaRPr>
          </a:p>
        </p:txBody>
      </p:sp>
      <p:sp>
        <p:nvSpPr>
          <p:cNvPr id="19460" name="Rectangle 17"/>
          <p:cNvSpPr>
            <a:spLocks noChangeArrowheads="1"/>
          </p:cNvSpPr>
          <p:nvPr/>
        </p:nvSpPr>
        <p:spPr bwMode="auto">
          <a:xfrm>
            <a:off x="0" y="14192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ea typeface="Times New Roman" pitchFamily="18" charset="0"/>
                <a:cs typeface="Arial" charset="0"/>
              </a:rPr>
              <a:t>      </a:t>
            </a:r>
            <a:endParaRPr lang="pt-BR" altLang="pt-BR" b="0">
              <a:ea typeface="Times New Roman" pitchFamily="18" charset="0"/>
              <a:cs typeface="Arial" charset="0"/>
            </a:endParaRPr>
          </a:p>
        </p:txBody>
      </p:sp>
      <p:sp>
        <p:nvSpPr>
          <p:cNvPr id="19461" name="Rectangle 18"/>
          <p:cNvSpPr>
            <a:spLocks noChangeArrowheads="1"/>
          </p:cNvSpPr>
          <p:nvPr/>
        </p:nvSpPr>
        <p:spPr bwMode="auto">
          <a:xfrm>
            <a:off x="0" y="189230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ea typeface="Times New Roman" pitchFamily="18" charset="0"/>
                <a:cs typeface="Arial" charset="0"/>
              </a:rPr>
              <a:t>     </a:t>
            </a:r>
            <a:endParaRPr lang="pt-BR" altLang="pt-BR" b="0">
              <a:ea typeface="Times New Roman" pitchFamily="18" charset="0"/>
              <a:cs typeface="Arial" charset="0"/>
            </a:endParaRPr>
          </a:p>
        </p:txBody>
      </p:sp>
      <p:sp>
        <p:nvSpPr>
          <p:cNvPr id="1946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pt-BR" altLang="pt-BR"/>
          </a:p>
        </p:txBody>
      </p:sp>
      <p:sp>
        <p:nvSpPr>
          <p:cNvPr id="19463" name="Rectangle 25"/>
          <p:cNvSpPr>
            <a:spLocks noChangeArrowheads="1"/>
          </p:cNvSpPr>
          <p:nvPr/>
        </p:nvSpPr>
        <p:spPr bwMode="auto">
          <a:xfrm>
            <a:off x="0" y="473075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cs typeface="Times New Roman" pitchFamily="18" charset="0"/>
              </a:rPr>
              <a:t>          </a:t>
            </a:r>
            <a:r>
              <a:rPr lang="pt-BR" altLang="pt-BR" sz="900" b="0"/>
              <a:t> </a:t>
            </a:r>
            <a:endParaRPr lang="pt-BR" altLang="pt-BR" b="0"/>
          </a:p>
        </p:txBody>
      </p:sp>
      <p:sp>
        <p:nvSpPr>
          <p:cNvPr id="19464" name="Rectangle 27"/>
          <p:cNvSpPr>
            <a:spLocks noChangeArrowheads="1"/>
          </p:cNvSpPr>
          <p:nvPr/>
        </p:nvSpPr>
        <p:spPr bwMode="auto">
          <a:xfrm>
            <a:off x="4289425" y="3070225"/>
            <a:ext cx="28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cs typeface="Times New Roman" pitchFamily="18" charset="0"/>
              </a:rPr>
              <a:t>   </a:t>
            </a:r>
            <a:endParaRPr lang="pt-BR" altLang="pt-BR" b="0"/>
          </a:p>
        </p:txBody>
      </p:sp>
      <p:sp>
        <p:nvSpPr>
          <p:cNvPr id="19465" name="Rectangle 28"/>
          <p:cNvSpPr>
            <a:spLocks noChangeArrowheads="1"/>
          </p:cNvSpPr>
          <p:nvPr/>
        </p:nvSpPr>
        <p:spPr bwMode="auto">
          <a:xfrm>
            <a:off x="4289425" y="3543300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t-BR" altLang="pt-BR" sz="1000" b="0">
                <a:cs typeface="Times New Roman" pitchFamily="18" charset="0"/>
              </a:rPr>
              <a:t>          </a:t>
            </a:r>
            <a:r>
              <a:rPr lang="pt-BR" altLang="pt-BR" sz="900" b="0"/>
              <a:t> </a:t>
            </a:r>
            <a:endParaRPr lang="pt-BR" altLang="pt-BR" b="0"/>
          </a:p>
        </p:txBody>
      </p:sp>
      <p:pic>
        <p:nvPicPr>
          <p:cNvPr id="19466" name="Picture 25" descr="C:\Users\erlison\Desktop\avaliacao-institucional\slides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Retângulo 12"/>
          <p:cNvSpPr>
            <a:spLocks noChangeArrowheads="1"/>
          </p:cNvSpPr>
          <p:nvPr/>
        </p:nvSpPr>
        <p:spPr bwMode="auto">
          <a:xfrm>
            <a:off x="1258888" y="1916113"/>
            <a:ext cx="7200900" cy="20928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0" dirty="0" smtClean="0"/>
              <a:t>Convênio e Interlocução com Prefeitura Municipal de Presidente Figueiredo;</a:t>
            </a:r>
          </a:p>
          <a:p>
            <a:pPr eaLnBrk="1" hangingPunct="1"/>
            <a:r>
              <a:rPr lang="pt-BR" altLang="pt-BR" sz="1600" b="0" dirty="0" smtClean="0"/>
              <a:t>Convênio e Interlocução com Câmara Municipal de Presidente Figueiredo;</a:t>
            </a:r>
          </a:p>
          <a:p>
            <a:pPr eaLnBrk="1" hangingPunct="1"/>
            <a:r>
              <a:rPr lang="pt-BR" altLang="pt-BR" sz="1600" b="0" dirty="0" smtClean="0"/>
              <a:t>Convênio e Interlocução com empresas locais e sociedade civil.</a:t>
            </a:r>
          </a:p>
          <a:p>
            <a:pPr eaLnBrk="1" hangingPunct="1"/>
            <a:r>
              <a:rPr lang="pt-BR" altLang="pt-BR" sz="1600" b="0" dirty="0" smtClean="0"/>
              <a:t>Aprovação em Editais Externos – FAPEAM; CNPq; outros.</a:t>
            </a:r>
          </a:p>
          <a:p>
            <a:pPr eaLnBrk="1" hangingPunct="1"/>
            <a:r>
              <a:rPr lang="pt-BR" altLang="pt-BR" sz="1600" b="0" dirty="0" smtClean="0"/>
              <a:t>Interlocução com UEA, Campus Presidente Figueiredo e Escolas </a:t>
            </a:r>
            <a:r>
              <a:rPr lang="pt-BR" altLang="pt-BR" sz="1600" b="0" dirty="0" smtClean="0"/>
              <a:t>Estaduais</a:t>
            </a:r>
          </a:p>
          <a:p>
            <a:pPr eaLnBrk="1" hangingPunct="1"/>
            <a:r>
              <a:rPr lang="pt-BR" altLang="pt-BR" sz="1600" b="0" dirty="0" smtClean="0"/>
              <a:t>Valorização do Curso de Recursos Pesqueiros com prestação de Serviços e Consultorias para Prefeitura </a:t>
            </a:r>
            <a:r>
              <a:rPr lang="pt-BR" altLang="pt-BR" sz="1600" b="0" smtClean="0"/>
              <a:t>e Produtores.</a:t>
            </a:r>
            <a:endParaRPr lang="pt-BR" altLang="pt-BR" sz="1600" b="0" dirty="0"/>
          </a:p>
          <a:p>
            <a:pPr eaLnBrk="1" hangingPunct="1"/>
            <a:endParaRPr lang="pt-BR" altLang="pt-BR" dirty="0"/>
          </a:p>
        </p:txBody>
      </p:sp>
      <p:sp>
        <p:nvSpPr>
          <p:cNvPr id="19468" name="Retângulo 13"/>
          <p:cNvSpPr>
            <a:spLocks noChangeArrowheads="1"/>
          </p:cNvSpPr>
          <p:nvPr/>
        </p:nvSpPr>
        <p:spPr bwMode="auto">
          <a:xfrm>
            <a:off x="1258888" y="4525963"/>
            <a:ext cx="7200900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1600" b="0" dirty="0" err="1" smtClean="0"/>
              <a:t>Descompromisso</a:t>
            </a:r>
            <a:r>
              <a:rPr lang="pt-BR" altLang="pt-BR" sz="1600" b="0" dirty="0" smtClean="0"/>
              <a:t> de alguns poucos professores;</a:t>
            </a:r>
          </a:p>
          <a:p>
            <a:pPr eaLnBrk="1" hangingPunct="1"/>
            <a:r>
              <a:rPr lang="pt-BR" altLang="pt-BR" sz="1600" b="0" dirty="0" smtClean="0"/>
              <a:t>Faltas e atrasos docentes;</a:t>
            </a:r>
          </a:p>
          <a:p>
            <a:pPr eaLnBrk="1" hangingPunct="1"/>
            <a:r>
              <a:rPr lang="pt-BR" altLang="pt-BR" sz="1600" b="0" dirty="0" smtClean="0"/>
              <a:t>Deficiência em espaços funcionais para estágio curricular;</a:t>
            </a:r>
          </a:p>
          <a:p>
            <a:pPr eaLnBrk="1" hangingPunct="1"/>
            <a:r>
              <a:rPr lang="pt-BR" altLang="pt-BR" sz="1600" b="0" dirty="0" smtClean="0"/>
              <a:t>Inauguração do CEI – Centro de Ensino Integrado do Governo do Estado;</a:t>
            </a:r>
          </a:p>
          <a:p>
            <a:pPr eaLnBrk="1" hangingPunct="1"/>
            <a:r>
              <a:rPr lang="pt-BR" altLang="pt-BR" sz="1600" b="0" dirty="0" smtClean="0"/>
              <a:t>Deficiência de alunos para o curso de Recursos Pesqueiros.</a:t>
            </a:r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19469" name="Retângulo de cantos arredondados 1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Imagens\Foto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215238" cy="5411429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 bwMode="auto">
          <a:xfrm>
            <a:off x="571472" y="285728"/>
            <a:ext cx="807249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ASFALTAMENTO</a:t>
            </a:r>
            <a:r>
              <a:rPr kumimoji="0" lang="pt-B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 ESTACIONAMENTO DO CAMPUS PELA PREFEITURA MUNICIPAL DE PRESIDENTE FIGUEIREDO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Imagens\Foto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119987" cy="533999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 bwMode="auto">
          <a:xfrm>
            <a:off x="571472" y="285728"/>
            <a:ext cx="8072494" cy="5715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ASFALTAMENTO</a:t>
            </a:r>
            <a:r>
              <a:rPr kumimoji="0" lang="pt-B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DO ESTACIONAMENTO DO CAMPUS PELA PREFEITURA MUNICIPAL DE PRESIDENTE FIGUEIREDO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erlison\Desktop\avaliacao-institucional\slides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6988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1214438" y="4398963"/>
            <a:ext cx="7429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“O mal triunfa sempre que os bons não fazem nada”</a:t>
            </a:r>
          </a:p>
          <a:p>
            <a:pPr eaLnBrk="1" hangingPunct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Edmund Burke (1729 – 1797)</a:t>
            </a:r>
          </a:p>
          <a:p>
            <a:pPr eaLnBrk="1" hangingPunct="1"/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Parafraseado por Winston Churchill na II Guerra Mundial.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4" name="Retângulo 4"/>
          <p:cNvSpPr>
            <a:spLocks noChangeArrowheads="1"/>
          </p:cNvSpPr>
          <p:nvPr/>
        </p:nvSpPr>
        <p:spPr bwMode="auto">
          <a:xfrm>
            <a:off x="1258888" y="1916113"/>
            <a:ext cx="72009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dirty="0" smtClean="0"/>
              <a:t>Razoável – considerando a deficiência de pessoal e os ritos burocráticos do serviço público.</a:t>
            </a:r>
            <a:endParaRPr lang="pt-BR" altLang="pt-BR" dirty="0"/>
          </a:p>
          <a:p>
            <a:pPr eaLnBrk="1" hangingPunct="1"/>
            <a:endParaRPr lang="pt-BR" altLang="pt-BR" dirty="0"/>
          </a:p>
        </p:txBody>
      </p:sp>
      <p:sp>
        <p:nvSpPr>
          <p:cNvPr id="20485" name="Retângulo de cantos arredondados 5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erlison\Desktop\avaliacao-institucional\slid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6988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04988" y="4416425"/>
            <a:ext cx="35718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b="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2863" y="4305300"/>
            <a:ext cx="357187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endParaRPr lang="pt-BR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772150" y="4346575"/>
            <a:ext cx="357188" cy="52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X</a:t>
            </a:r>
            <a:endParaRPr lang="pt-B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739063" y="4416425"/>
            <a:ext cx="35718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b="0" dirty="0">
                <a:latin typeface="Calibri" pitchFamily="34" charset="0"/>
                <a:cs typeface="Calibri" pitchFamily="34" charset="0"/>
              </a:rPr>
              <a:t>*</a:t>
            </a: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1571625" y="2151063"/>
            <a:ext cx="6786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 sz="1200" b="0">
                <a:latin typeface="Calibri" pitchFamily="34" charset="0"/>
                <a:cs typeface="Calibri" pitchFamily="34" charset="0"/>
              </a:rPr>
              <a:t>* Digite um </a:t>
            </a:r>
            <a:r>
              <a:rPr lang="pt-BR" altLang="pt-BR" sz="1200">
                <a:latin typeface="Calibri" pitchFamily="34" charset="0"/>
                <a:cs typeface="Calibri" pitchFamily="34" charset="0"/>
              </a:rPr>
              <a:t>X</a:t>
            </a:r>
            <a:r>
              <a:rPr lang="pt-BR" altLang="pt-BR" sz="1200" b="0">
                <a:latin typeface="Calibri" pitchFamily="34" charset="0"/>
                <a:cs typeface="Calibri" pitchFamily="34" charset="0"/>
              </a:rPr>
              <a:t> no parêntese que corresponde ao seu grau de satisfação com a gestão.</a:t>
            </a:r>
          </a:p>
        </p:txBody>
      </p:sp>
      <p:sp>
        <p:nvSpPr>
          <p:cNvPr id="21512" name="CaixaDeTexto 1"/>
          <p:cNvSpPr txBox="1">
            <a:spLocks noChangeArrowheads="1"/>
          </p:cNvSpPr>
          <p:nvPr/>
        </p:nvSpPr>
        <p:spPr bwMode="auto">
          <a:xfrm>
            <a:off x="3779838" y="4422775"/>
            <a:ext cx="503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/>
              <a:t>x</a:t>
            </a:r>
          </a:p>
        </p:txBody>
      </p:sp>
      <p:sp>
        <p:nvSpPr>
          <p:cNvPr id="21513" name="Retângulo de cantos arredondados 1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erlison\Desktop\avaliacao-institucional\slid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rlison\Desktop\avaliacao-institucional\slides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214438" y="1785938"/>
            <a:ext cx="742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t-BR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DIRETORIA GERAL IFAM / CAMPUS PRESIDENTE FIGUEIREDO</a:t>
            </a:r>
            <a:endParaRPr lang="pt-BR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214438" y="2746375"/>
            <a:ext cx="74295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buFontTx/>
              <a:buAutoNum type="arabicPeriod"/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 eaLnBrk="1" hangingPunct="1">
              <a:spcBef>
                <a:spcPts val="0"/>
              </a:spcBef>
              <a:defRPr/>
            </a:pPr>
            <a:endParaRPr lang="pt-BR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2746375"/>
          <a:ext cx="8715436" cy="478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8706"/>
                <a:gridCol w="4776730"/>
              </a:tblGrid>
              <a:tr h="616595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Nome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Função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/>
                </a:tc>
              </a:tr>
              <a:tr h="304867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Raimundo Nonato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 de Patrimônio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337503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Gilberto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de Gestão de Pessoas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44725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Flávio</a:t>
                      </a:r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Coordenador</a:t>
                      </a:r>
                      <a:r>
                        <a:rPr lang="pt-BR" sz="1400" baseline="0" dirty="0" smtClean="0"/>
                        <a:t> de Tecnologia da Informação</a:t>
                      </a:r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  <a:tr h="616595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14367" name="Retângulo de cantos arredondados 2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Abraão de Souza Silva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Musicalização dos alunos do Integrado e apresentação do Coral na 24ª Festa do Cupuaçu</a:t>
                      </a:r>
                      <a:endParaRPr lang="pt-BR" sz="1200" b="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1.630,00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Abraão de Souza Silva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monitoria de dança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3.030,00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alysson Brhian de Souza Muniz Silva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o uso ferramentas de uma proposta digital como uma proposta no rendimento de notas dos alunos 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2.150,00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alysson Brhian de /souza Muniz Silva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VIII Mostra de Foguetes e XVII Olimpiadas Brasileira de Astrounáutica e Astronomia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2.895,00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Adriano Teixiera de Oliveira 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monitoria em aulas práticas no laboratório multidisciplinar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1.800,00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Benjamim Batista de Oliveira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monitoria de mecânica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1.500,00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Diego Coelho de Souza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projeto de conclusão de curso técnico como atividade de formação técnica científica do discente </a:t>
                      </a:r>
                      <a:endParaRPr lang="pt-BR" sz="12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1.000,00</a:t>
                      </a:r>
                      <a:endParaRPr lang="pt-BR" sz="12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Giese Silva de Figueiredo Costa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festa do estudante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8.635,00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Gisele Feitosa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nivelamento de língua portuguesa e matemática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620,00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Jackson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Pantoja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Lima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projeto institucional - IFAM na 24ª Festa do Cupuaçu - 2014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2.370,00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Jadiele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Barbosa Mendonça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Promoção da Saúde e Prevenção de Doenças no Âmbito Escolar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1.548,00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João Batista Félix de Souza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noções de tratamento de água em laboratório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2.000,00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Luciani Andrade de Andrade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Visita Técnica dos Alunos SADMI 31 e oficina de empreendedorismo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1.590,00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Luciani Andrade de Andrade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visita técnica dos alunos SADMI 31 empresa MASA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500,00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295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Marcelo Duarte de Andrade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maquete física de tanques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1.800,00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Melissa Michelotti Veras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metodologia participativa para apoiar projetos de desenvolvimento local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2.199,50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Melissa Michelotti Veras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projeto institucional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699,50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Nereida da Costa Nogueira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semana interna de prevenção à saúde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1.870,00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Nereida da Costa Nogueira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visita técnica dos alunos SADM21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500,00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Nereida da Costa Nogueira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visita técnica dos alunos IELT 11 à empresa Ceras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Jhonson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LTDA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500,00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EXPOJIFAM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16.928,00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Paulino Pinheiro </a:t>
                      </a:r>
                      <a:r>
                        <a:rPr lang="pt-BR" sz="1200" b="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Gaia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IV JIFAM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17.970,00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JEAS estadual e GIFEN Norte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11.188,00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Desfile Cívico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3.000,00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Paulino Pinheiro Gaia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Semana da Pátria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6.370,00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Paulino Pinheiro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Gaia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jogos brasileiro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intercampi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do IFAM  JIFS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6.890,00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ação e cidadania 2014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1.600,00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projeto coral IFAM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489,66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 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Projeto de Educação Patrimonial no município de Presidente Figueiredo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180,00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erlison\Desktop\avaliacao-institucional\slides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tângulo 3"/>
          <p:cNvSpPr>
            <a:spLocks noChangeArrowheads="1"/>
          </p:cNvSpPr>
          <p:nvPr/>
        </p:nvSpPr>
        <p:spPr bwMode="auto">
          <a:xfrm>
            <a:off x="1214414" y="1989138"/>
            <a:ext cx="74295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0" dirty="0" smtClean="0">
                <a:latin typeface="+mn-lt"/>
              </a:rPr>
              <a:t>PROJETOS DE AÇÃO DE EXTENSÃO. EDITAL N</a:t>
            </a:r>
            <a:r>
              <a:rPr lang="pt-BR" sz="1400" b="0" baseline="30000" dirty="0" smtClean="0">
                <a:latin typeface="+mn-lt"/>
              </a:rPr>
              <a:t>o</a:t>
            </a:r>
            <a:r>
              <a:rPr lang="pt-BR" sz="1400" b="0" dirty="0" smtClean="0">
                <a:latin typeface="+mn-lt"/>
              </a:rPr>
              <a:t> 005, DE 11 DE MARÇO DE 2014;</a:t>
            </a:r>
          </a:p>
          <a:p>
            <a:pPr algn="just"/>
            <a:r>
              <a:rPr lang="pt-PT" sz="1400" b="0" dirty="0" smtClean="0">
                <a:latin typeface="+mn-lt"/>
              </a:rPr>
              <a:t>2. PROJETOS DOS PROGRAMAS INTEGRAIS .POLÍTICA DE ASSISTÊNCIA ESTUDANTIL DO IFAM 2014/2</a:t>
            </a:r>
            <a:r>
              <a:rPr lang="pt-BR" sz="1400" b="0" dirty="0" smtClean="0">
                <a:latin typeface="+mn-lt"/>
              </a:rPr>
              <a:t>. </a:t>
            </a:r>
            <a:r>
              <a:rPr lang="pt-PT" sz="1400" b="0" dirty="0" smtClean="0">
                <a:latin typeface="+mn-lt"/>
              </a:rPr>
              <a:t>EDITAL Nº 07/2014/IFAM/CAMPUS PRESIDENTE FIGUEIREDO, DE  30 DE ABRIL DE 2014</a:t>
            </a:r>
            <a:r>
              <a:rPr lang="pt-BR" sz="1400" b="0" dirty="0" smtClean="0">
                <a:latin typeface="+mn-lt"/>
              </a:rPr>
              <a:t>. </a:t>
            </a: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algn="just"/>
            <a:endParaRPr lang="pt-BR" altLang="pt-BR" sz="1400" b="0" dirty="0" smtClean="0">
              <a:latin typeface="+mn-lt"/>
              <a:cs typeface="Calibri" pitchFamily="34" charset="0"/>
            </a:endParaRPr>
          </a:p>
          <a:p>
            <a:pPr lvl="1" algn="just" eaLnBrk="1" hangingPunct="1"/>
            <a:endParaRPr lang="pt-BR" altLang="pt-BR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4" name="Retângulo de cantos arredondados 4"/>
          <p:cNvSpPr>
            <a:spLocks noChangeArrowheads="1"/>
          </p:cNvSpPr>
          <p:nvPr/>
        </p:nvSpPr>
        <p:spPr bwMode="auto">
          <a:xfrm>
            <a:off x="179388" y="260350"/>
            <a:ext cx="1035050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altLang="pt-BR" sz="1200"/>
              <a:t>PDA 2014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3143248"/>
          <a:ext cx="707236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3500462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Paulo </a:t>
                      </a:r>
                      <a:r>
                        <a:rPr lang="pt-BR" sz="1200" b="0" kern="50" dirty="0" err="1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Marreiro</a:t>
                      </a: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b="0" kern="50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Projeto de Educação Patrimonial no município de Presidente Figueiredo</a:t>
                      </a:r>
                      <a:endParaRPr lang="pt-BR" sz="1200" b="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180,00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paulo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marreiro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recurso para custeio monitoria de história IELT 11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690,00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Paulo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Marreiro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IFAM CPRF na Câmara Municipal de Presidente Figueiredo / Ação Mobiliza Figueiredo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300,00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paulo</a:t>
                      </a: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marreiro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desvendando a história indígena. Caverna </a:t>
                      </a:r>
                      <a:r>
                        <a:rPr lang="pt-BR" sz="1200" kern="50" dirty="0" err="1">
                          <a:latin typeface="Times New Roman"/>
                          <a:ea typeface="Arial"/>
                          <a:cs typeface="Times New Roman"/>
                        </a:rPr>
                        <a:t>maruágua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400,00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aula prática museu amazônico, centro cultural povos da amazônia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 smtClean="0">
                          <a:latin typeface="Times New Roman"/>
                          <a:ea typeface="Arial"/>
                          <a:cs typeface="Times New Roman"/>
                        </a:rPr>
                        <a:t>400,00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I MOSTRA DOC IFAM 2014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350,00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paulo marreiro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>
                          <a:latin typeface="Times New Roman"/>
                          <a:ea typeface="Arial"/>
                          <a:cs typeface="Times New Roman"/>
                        </a:rPr>
                        <a:t>suporte pedagógico de preparação ao vestibular/ENEM.</a:t>
                      </a:r>
                      <a:endParaRPr lang="pt-BR" sz="1200" kern="5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latin typeface="Times New Roman"/>
                          <a:ea typeface="Arial"/>
                          <a:cs typeface="Times New Roman"/>
                        </a:rPr>
                        <a:t>4.000,00</a:t>
                      </a:r>
                      <a:endParaRPr lang="pt-BR" sz="1200" kern="5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3026</Words>
  <Application>Microsoft Office PowerPoint</Application>
  <PresentationFormat>Apresentação na tela (4:3)</PresentationFormat>
  <Paragraphs>680</Paragraphs>
  <Slides>38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Design padrão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CEFET-AM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Michele</dc:creator>
  <cp:lastModifiedBy>IFAM</cp:lastModifiedBy>
  <cp:revision>293</cp:revision>
  <dcterms:created xsi:type="dcterms:W3CDTF">2008-12-18T20:33:33Z</dcterms:created>
  <dcterms:modified xsi:type="dcterms:W3CDTF">2014-12-22T17:16:07Z</dcterms:modified>
</cp:coreProperties>
</file>