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1B4E-ED55-4F43-9177-70CEBE0ED5E1}" type="datetimeFigureOut">
              <a:rPr lang="pt-BR" smtClean="0"/>
              <a:t>17/12/2014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D922-3FC0-4051-8971-CAE849B5A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1700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1B4E-ED55-4F43-9177-70CEBE0ED5E1}" type="datetimeFigureOut">
              <a:rPr lang="pt-BR" smtClean="0"/>
              <a:t>17/12/2014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D922-3FC0-4051-8971-CAE849B5A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9991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1B4E-ED55-4F43-9177-70CEBE0ED5E1}" type="datetimeFigureOut">
              <a:rPr lang="pt-BR" smtClean="0"/>
              <a:t>17/12/2014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D922-3FC0-4051-8971-CAE849B5A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943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1B4E-ED55-4F43-9177-70CEBE0ED5E1}" type="datetimeFigureOut">
              <a:rPr lang="pt-BR" smtClean="0"/>
              <a:t>17/12/2014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D922-3FC0-4051-8971-CAE849B5A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805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1B4E-ED55-4F43-9177-70CEBE0ED5E1}" type="datetimeFigureOut">
              <a:rPr lang="pt-BR" smtClean="0"/>
              <a:t>17/12/2014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D922-3FC0-4051-8971-CAE849B5A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4011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1B4E-ED55-4F43-9177-70CEBE0ED5E1}" type="datetimeFigureOut">
              <a:rPr lang="pt-BR" smtClean="0"/>
              <a:t>17/12/2014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D922-3FC0-4051-8971-CAE849B5A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3232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1B4E-ED55-4F43-9177-70CEBE0ED5E1}" type="datetimeFigureOut">
              <a:rPr lang="pt-BR" smtClean="0"/>
              <a:t>17/12/2014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D922-3FC0-4051-8971-CAE849B5A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1012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1B4E-ED55-4F43-9177-70CEBE0ED5E1}" type="datetimeFigureOut">
              <a:rPr lang="pt-BR" smtClean="0"/>
              <a:t>17/12/2014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D922-3FC0-4051-8971-CAE849B5A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437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1B4E-ED55-4F43-9177-70CEBE0ED5E1}" type="datetimeFigureOut">
              <a:rPr lang="pt-BR" smtClean="0"/>
              <a:t>17/12/2014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D922-3FC0-4051-8971-CAE849B5A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8869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1B4E-ED55-4F43-9177-70CEBE0ED5E1}" type="datetimeFigureOut">
              <a:rPr lang="pt-BR" smtClean="0"/>
              <a:t>17/12/2014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D922-3FC0-4051-8971-CAE849B5A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2933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1B4E-ED55-4F43-9177-70CEBE0ED5E1}" type="datetimeFigureOut">
              <a:rPr lang="pt-BR" smtClean="0"/>
              <a:t>17/12/2014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D922-3FC0-4051-8971-CAE849B5A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6711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81B4E-ED55-4F43-9177-70CEBE0ED5E1}" type="datetimeFigureOut">
              <a:rPr lang="pt-BR" smtClean="0"/>
              <a:t>17/12/2014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7D922-3FC0-4051-8971-CAE849B5A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5904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erlison\Desktop\avaliacao-institucional\slides\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-6337"/>
            <a:ext cx="91535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de cantos arredondados 4"/>
          <p:cNvSpPr>
            <a:spLocks noChangeArrowheads="1"/>
          </p:cNvSpPr>
          <p:nvPr/>
        </p:nvSpPr>
        <p:spPr bwMode="auto">
          <a:xfrm>
            <a:off x="179388" y="260350"/>
            <a:ext cx="1035050" cy="576263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PDA 2014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416389"/>
              </p:ext>
            </p:extLst>
          </p:nvPr>
        </p:nvGraphicFramePr>
        <p:xfrm>
          <a:off x="827584" y="2204864"/>
          <a:ext cx="7835528" cy="3313894"/>
        </p:xfrm>
        <a:graphic>
          <a:graphicData uri="http://schemas.openxmlformats.org/drawingml/2006/table">
            <a:tbl>
              <a:tblPr/>
              <a:tblGrid>
                <a:gridCol w="686473"/>
                <a:gridCol w="723622"/>
                <a:gridCol w="802767"/>
                <a:gridCol w="644478"/>
                <a:gridCol w="644478"/>
                <a:gridCol w="841531"/>
                <a:gridCol w="896448"/>
                <a:gridCol w="802767"/>
                <a:gridCol w="732640"/>
                <a:gridCol w="1060324"/>
              </a:tblGrid>
              <a:tr h="150193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Recurso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Recebido</a:t>
                      </a:r>
                      <a:r>
                        <a:rPr lang="pt-B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 Campus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para a Iniciação Científica / Bolsas - </a:t>
                      </a: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7152" marR="7152" marT="71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048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Campus</a:t>
                      </a: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IFAM</a:t>
                      </a: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CNPq</a:t>
                      </a: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FAPEAM*</a:t>
                      </a: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4304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PIBIC</a:t>
                      </a: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PIBIC-Jr</a:t>
                      </a: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PIBIC</a:t>
                      </a: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PIBITI</a:t>
                      </a: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PIBIC-EM **</a:t>
                      </a: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PIBIC-EM ***</a:t>
                      </a: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PAIC</a:t>
                      </a: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PIBIC-Jr</a:t>
                      </a: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647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Coari</a:t>
                      </a: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31.200,00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63.200,00 </a:t>
                      </a: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589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Lábrea </a:t>
                      </a: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21.600,00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57.600,00 </a:t>
                      </a: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589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Maués</a:t>
                      </a: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63.600,00 </a:t>
                      </a: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589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CMC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1.920,00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1.920,00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67.200,00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125.040,00 </a:t>
                      </a: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589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CMDI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33.600,00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45.760,00 </a:t>
                      </a: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589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CMZL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1.920,00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67.200,00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171.920,00 </a:t>
                      </a: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589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Parintins</a:t>
                      </a: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28.800,00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60.800,00 </a:t>
                      </a: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589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CPF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26.400,00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56.000,00 </a:t>
                      </a: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589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CSGC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3.600,00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3.600,00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125.200,00 </a:t>
                      </a: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589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Tabatinga</a:t>
                      </a: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36.000,00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70.400,00 </a:t>
                      </a: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589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84.000,00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204.000,00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3.840,00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2.880,00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48.000,00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48.000,00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168.000,00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280.800,00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2" marR="7152" marT="71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839.520,00 </a:t>
                      </a:r>
                    </a:p>
                  </a:txBody>
                  <a:tcPr marL="7152" marR="7152" marT="71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547664" y="5517232"/>
            <a:ext cx="1854995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/>
              <a:t>* Recurso pago pela FAPEAM</a:t>
            </a:r>
          </a:p>
          <a:p>
            <a:r>
              <a:rPr lang="pt-BR" sz="1100" dirty="0"/>
              <a:t>** Recurso CNPq</a:t>
            </a:r>
          </a:p>
          <a:p>
            <a:r>
              <a:rPr lang="pt-BR" sz="1100" dirty="0"/>
              <a:t>*** Recurso IFAM</a:t>
            </a:r>
          </a:p>
        </p:txBody>
      </p:sp>
    </p:spTree>
    <p:extLst>
      <p:ext uri="{BB962C8B-B14F-4D97-AF65-F5344CB8AC3E}">
        <p14:creationId xmlns:p14="http://schemas.microsoft.com/office/powerpoint/2010/main" val="384784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erlison\Desktop\avaliacao-institucional\slides\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-6337"/>
            <a:ext cx="91535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de cantos arredondados 4"/>
          <p:cNvSpPr>
            <a:spLocks noChangeArrowheads="1"/>
          </p:cNvSpPr>
          <p:nvPr/>
        </p:nvSpPr>
        <p:spPr bwMode="auto">
          <a:xfrm>
            <a:off x="179388" y="260350"/>
            <a:ext cx="1035050" cy="576263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PDA 2014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547664" y="5085184"/>
            <a:ext cx="185499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/>
              <a:t>* Recurso pago pela FAPEAM</a:t>
            </a:r>
          </a:p>
          <a:p>
            <a:r>
              <a:rPr lang="pt-BR" sz="1100" dirty="0" smtClean="0"/>
              <a:t>** </a:t>
            </a:r>
            <a:r>
              <a:rPr lang="pt-BR" sz="1100" dirty="0"/>
              <a:t>Recurso IFAM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55792"/>
              </p:ext>
            </p:extLst>
          </p:nvPr>
        </p:nvGraphicFramePr>
        <p:xfrm>
          <a:off x="1260473" y="2420888"/>
          <a:ext cx="7340211" cy="2667000"/>
        </p:xfrm>
        <a:graphic>
          <a:graphicData uri="http://schemas.openxmlformats.org/drawingml/2006/table">
            <a:tbl>
              <a:tblPr/>
              <a:tblGrid>
                <a:gridCol w="1648669"/>
                <a:gridCol w="988551"/>
                <a:gridCol w="1079601"/>
                <a:gridCol w="1079601"/>
                <a:gridCol w="715963"/>
                <a:gridCol w="793750"/>
                <a:gridCol w="1034076"/>
              </a:tblGrid>
              <a:tr h="19050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Recurso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Auxílio ao Projeto - 2014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Campus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IFAM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CNPq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FAPEAM*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PIBIC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PIBIC-Jr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PIBIC-EM**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PIBIC-Jr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Coari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12.480,00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26.880,00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Lábrea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11.520,00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5.760,00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8.640,00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</a:t>
                      </a: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25.920,00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Maués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14.400,00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3.840,00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27.840,00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CMC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5.760,00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13.440,00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3.840,00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42.240,00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CMDI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6.720,00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2.880,00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10.560,00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CMZL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14.400,00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1.920,00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13.440,00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19.200,00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53.760,00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Parintins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11.520,00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25.920,00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CPF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2.880,00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10.560,00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23.040,00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CSGC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14.400,00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2.880,00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19.200,00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46.080,00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Tabatinga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5.760,00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14.400,00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29.760,00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24.960,00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102.720,00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38.400,00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33.600,00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112.320,00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312.000,00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607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322</Words>
  <Application>Microsoft Office PowerPoint</Application>
  <PresentationFormat>Apresentação na tela (4:3)</PresentationFormat>
  <Paragraphs>219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Eduardo Alexandre de Melo Barreto</dc:creator>
  <cp:lastModifiedBy>Eduardo Alexandre de Melo Barreto</cp:lastModifiedBy>
  <cp:revision>9</cp:revision>
  <dcterms:created xsi:type="dcterms:W3CDTF">2014-12-17T15:07:27Z</dcterms:created>
  <dcterms:modified xsi:type="dcterms:W3CDTF">2014-12-17T17:51:34Z</dcterms:modified>
</cp:coreProperties>
</file>