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00822962276\Documents\Bolsas%20Gr&#225;ficos%20e%20Varia&#231;&#245;e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00822962276\Documents\Bolsas%20Gr&#225;ficos%20e%20Varia&#231;&#245;es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00822962276\Documents\Bolsas%20Gr&#225;ficos%20e%20Varia&#231;&#245;es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pt-BR" sz="1600" dirty="0" smtClean="0"/>
              <a:t>Variação de Bolsas </a:t>
            </a:r>
            <a:r>
              <a:rPr lang="pt-BR" sz="1600" dirty="0" smtClean="0"/>
              <a:t>– </a:t>
            </a:r>
            <a:r>
              <a:rPr lang="pt-BR" sz="1600" dirty="0" smtClean="0"/>
              <a:t>Ensino Técnico/ PIBIC-Jr</a:t>
            </a:r>
            <a:endParaRPr lang="pt-BR" sz="1600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Pesquisa!$O$2</c:f>
              <c:strCache>
                <c:ptCount val="1"/>
                <c:pt idx="0">
                  <c:v>2012/13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Pesquisa!$N$3:$N$12</c:f>
              <c:strCache>
                <c:ptCount val="10"/>
                <c:pt idx="0">
                  <c:v>Coari</c:v>
                </c:pt>
                <c:pt idx="1">
                  <c:v>Lábrea </c:v>
                </c:pt>
                <c:pt idx="2">
                  <c:v>Maués</c:v>
                </c:pt>
                <c:pt idx="3">
                  <c:v>Manaus Centro</c:v>
                </c:pt>
                <c:pt idx="4">
                  <c:v>Manaus Distrito Industrial</c:v>
                </c:pt>
                <c:pt idx="5">
                  <c:v>Manaus Zona Leste</c:v>
                </c:pt>
                <c:pt idx="6">
                  <c:v>Parintins</c:v>
                </c:pt>
                <c:pt idx="7">
                  <c:v>Presidente Figueiredo</c:v>
                </c:pt>
                <c:pt idx="8">
                  <c:v>São Gabriel da Cachoeira</c:v>
                </c:pt>
                <c:pt idx="9">
                  <c:v>Tabatinga</c:v>
                </c:pt>
              </c:strCache>
            </c:strRef>
          </c:cat>
          <c:val>
            <c:numRef>
              <c:f>Pesquisa!$O$3:$O$12</c:f>
              <c:numCache>
                <c:formatCode>General</c:formatCode>
                <c:ptCount val="10"/>
                <c:pt idx="0">
                  <c:v>17</c:v>
                </c:pt>
                <c:pt idx="1">
                  <c:v>21</c:v>
                </c:pt>
                <c:pt idx="2">
                  <c:v>31</c:v>
                </c:pt>
                <c:pt idx="3">
                  <c:v>7</c:v>
                </c:pt>
                <c:pt idx="4">
                  <c:v>7</c:v>
                </c:pt>
                <c:pt idx="5">
                  <c:v>32</c:v>
                </c:pt>
                <c:pt idx="6">
                  <c:v>12</c:v>
                </c:pt>
                <c:pt idx="7">
                  <c:v>9</c:v>
                </c:pt>
                <c:pt idx="8">
                  <c:v>20</c:v>
                </c:pt>
                <c:pt idx="9">
                  <c:v>9</c:v>
                </c:pt>
              </c:numCache>
            </c:numRef>
          </c:val>
        </c:ser>
        <c:ser>
          <c:idx val="1"/>
          <c:order val="1"/>
          <c:tx>
            <c:strRef>
              <c:f>Pesquisa!$P$2</c:f>
              <c:strCache>
                <c:ptCount val="1"/>
                <c:pt idx="0">
                  <c:v>2013/15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Pesquisa!$N$3:$N$12</c:f>
              <c:strCache>
                <c:ptCount val="10"/>
                <c:pt idx="0">
                  <c:v>Coari</c:v>
                </c:pt>
                <c:pt idx="1">
                  <c:v>Lábrea </c:v>
                </c:pt>
                <c:pt idx="2">
                  <c:v>Maués</c:v>
                </c:pt>
                <c:pt idx="3">
                  <c:v>Manaus Centro</c:v>
                </c:pt>
                <c:pt idx="4">
                  <c:v>Manaus Distrito Industrial</c:v>
                </c:pt>
                <c:pt idx="5">
                  <c:v>Manaus Zona Leste</c:v>
                </c:pt>
                <c:pt idx="6">
                  <c:v>Parintins</c:v>
                </c:pt>
                <c:pt idx="7">
                  <c:v>Presidente Figueiredo</c:v>
                </c:pt>
                <c:pt idx="8">
                  <c:v>São Gabriel da Cachoeira</c:v>
                </c:pt>
                <c:pt idx="9">
                  <c:v>Tabatinga</c:v>
                </c:pt>
              </c:strCache>
            </c:strRef>
          </c:cat>
          <c:val>
            <c:numRef>
              <c:f>Pesquisa!$P$3:$P$12</c:f>
              <c:numCache>
                <c:formatCode>General</c:formatCode>
                <c:ptCount val="10"/>
                <c:pt idx="0">
                  <c:v>28</c:v>
                </c:pt>
                <c:pt idx="1">
                  <c:v>26</c:v>
                </c:pt>
                <c:pt idx="2">
                  <c:v>29</c:v>
                </c:pt>
                <c:pt idx="3">
                  <c:v>20</c:v>
                </c:pt>
                <c:pt idx="4">
                  <c:v>3</c:v>
                </c:pt>
                <c:pt idx="5">
                  <c:v>37</c:v>
                </c:pt>
                <c:pt idx="6">
                  <c:v>27</c:v>
                </c:pt>
                <c:pt idx="7">
                  <c:v>25</c:v>
                </c:pt>
                <c:pt idx="8">
                  <c:v>38</c:v>
                </c:pt>
                <c:pt idx="9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05896120"/>
        <c:axId val="605889848"/>
        <c:axId val="0"/>
      </c:bar3DChart>
      <c:catAx>
        <c:axId val="605896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05889848"/>
        <c:crosses val="autoZero"/>
        <c:auto val="1"/>
        <c:lblAlgn val="ctr"/>
        <c:lblOffset val="100"/>
        <c:noMultiLvlLbl val="0"/>
      </c:catAx>
      <c:valAx>
        <c:axId val="605889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058961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pt-BR" dirty="0"/>
              <a:t>Variação </a:t>
            </a:r>
            <a:r>
              <a:rPr lang="pt-BR" dirty="0" smtClean="0"/>
              <a:t>de Bolsas </a:t>
            </a:r>
            <a:r>
              <a:rPr lang="pt-BR" sz="1800" b="1" i="0" u="none" strike="noStrike" baseline="0" dirty="0" smtClean="0">
                <a:effectLst/>
              </a:rPr>
              <a:t>(2012/2015)</a:t>
            </a:r>
            <a:r>
              <a:rPr lang="pt-BR" dirty="0" smtClean="0"/>
              <a:t> – Graduação / PIBIC / PAIC </a:t>
            </a:r>
            <a:endParaRPr lang="pt-BR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Pesquisa!$O$16</c:f>
              <c:strCache>
                <c:ptCount val="1"/>
                <c:pt idx="0">
                  <c:v>2012/13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Pesquisa!$N$17:$N$21</c:f>
              <c:strCache>
                <c:ptCount val="5"/>
                <c:pt idx="0">
                  <c:v>Manaus Centro</c:v>
                </c:pt>
                <c:pt idx="1">
                  <c:v>Manaus Distrito Industrial</c:v>
                </c:pt>
                <c:pt idx="2">
                  <c:v>Manaus Zona Leste</c:v>
                </c:pt>
                <c:pt idx="3">
                  <c:v>Parintins</c:v>
                </c:pt>
                <c:pt idx="4">
                  <c:v>São Gabriel da Cachoeira</c:v>
                </c:pt>
              </c:strCache>
            </c:strRef>
          </c:cat>
          <c:val>
            <c:numRef>
              <c:f>Pesquisa!$O$17:$O$21</c:f>
              <c:numCache>
                <c:formatCode>General</c:formatCode>
                <c:ptCount val="5"/>
                <c:pt idx="0">
                  <c:v>23</c:v>
                </c:pt>
                <c:pt idx="1">
                  <c:v>8</c:v>
                </c:pt>
                <c:pt idx="2">
                  <c:v>8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Pesquisa!$P$16</c:f>
              <c:strCache>
                <c:ptCount val="1"/>
                <c:pt idx="0">
                  <c:v>2013/15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Pesquisa!$N$17:$N$21</c:f>
              <c:strCache>
                <c:ptCount val="5"/>
                <c:pt idx="0">
                  <c:v>Manaus Centro</c:v>
                </c:pt>
                <c:pt idx="1">
                  <c:v>Manaus Distrito Industrial</c:v>
                </c:pt>
                <c:pt idx="2">
                  <c:v>Manaus Zona Leste</c:v>
                </c:pt>
                <c:pt idx="3">
                  <c:v>Parintins</c:v>
                </c:pt>
                <c:pt idx="4">
                  <c:v>São Gabriel da Cachoeira</c:v>
                </c:pt>
              </c:strCache>
            </c:strRef>
          </c:cat>
          <c:val>
            <c:numRef>
              <c:f>Pesquisa!$P$17:$P$21</c:f>
              <c:numCache>
                <c:formatCode>General</c:formatCode>
                <c:ptCount val="5"/>
                <c:pt idx="0">
                  <c:v>28</c:v>
                </c:pt>
                <c:pt idx="1">
                  <c:v>9</c:v>
                </c:pt>
                <c:pt idx="2">
                  <c:v>21</c:v>
                </c:pt>
                <c:pt idx="3">
                  <c:v>0</c:v>
                </c:pt>
                <c:pt idx="4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05879656"/>
        <c:axId val="605880048"/>
        <c:axId val="0"/>
      </c:bar3DChart>
      <c:catAx>
        <c:axId val="605879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05880048"/>
        <c:crosses val="autoZero"/>
        <c:auto val="1"/>
        <c:lblAlgn val="ctr"/>
        <c:lblOffset val="100"/>
        <c:noMultiLvlLbl val="0"/>
      </c:catAx>
      <c:valAx>
        <c:axId val="605880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0587965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pt-BR" dirty="0" smtClean="0"/>
              <a:t>Variação de Bolsas </a:t>
            </a:r>
            <a:r>
              <a:rPr lang="pt-BR" sz="1800" b="1" i="0" u="none" strike="noStrike" baseline="0" dirty="0" smtClean="0">
                <a:effectLst/>
              </a:rPr>
              <a:t>(2012/2015)</a:t>
            </a:r>
            <a:r>
              <a:rPr lang="pt-BR" dirty="0" smtClean="0"/>
              <a:t> – </a:t>
            </a:r>
            <a:r>
              <a:rPr lang="pt-BR" sz="1800" b="1" i="0" u="none" strike="noStrike" baseline="0" dirty="0" smtClean="0">
                <a:effectLst/>
              </a:rPr>
              <a:t>Total </a:t>
            </a:r>
            <a:r>
              <a:rPr lang="pt-BR" dirty="0" smtClean="0"/>
              <a:t> </a:t>
            </a:r>
            <a:endParaRPr lang="pt-BR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Pesquisa!$O$24</c:f>
              <c:strCache>
                <c:ptCount val="1"/>
                <c:pt idx="0">
                  <c:v>2012/13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Pesquisa!$N$25:$N$27</c:f>
              <c:strCache>
                <c:ptCount val="3"/>
                <c:pt idx="0">
                  <c:v>Graduação</c:v>
                </c:pt>
                <c:pt idx="1">
                  <c:v>Ensino Técnico</c:v>
                </c:pt>
                <c:pt idx="2">
                  <c:v>TOTAL</c:v>
                </c:pt>
              </c:strCache>
            </c:strRef>
          </c:cat>
          <c:val>
            <c:numRef>
              <c:f>Pesquisa!$O$25:$O$27</c:f>
              <c:numCache>
                <c:formatCode>General</c:formatCode>
                <c:ptCount val="3"/>
                <c:pt idx="0">
                  <c:v>41</c:v>
                </c:pt>
                <c:pt idx="1">
                  <c:v>165</c:v>
                </c:pt>
                <c:pt idx="2">
                  <c:v>206</c:v>
                </c:pt>
              </c:numCache>
            </c:numRef>
          </c:val>
        </c:ser>
        <c:ser>
          <c:idx val="1"/>
          <c:order val="1"/>
          <c:tx>
            <c:strRef>
              <c:f>Pesquisa!$P$24</c:f>
              <c:strCache>
                <c:ptCount val="1"/>
                <c:pt idx="0">
                  <c:v>2013/15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Pesquisa!$N$25:$N$27</c:f>
              <c:strCache>
                <c:ptCount val="3"/>
                <c:pt idx="0">
                  <c:v>Graduação</c:v>
                </c:pt>
                <c:pt idx="1">
                  <c:v>Ensino Técnico</c:v>
                </c:pt>
                <c:pt idx="2">
                  <c:v>TOTAL</c:v>
                </c:pt>
              </c:strCache>
            </c:strRef>
          </c:cat>
          <c:val>
            <c:numRef>
              <c:f>Pesquisa!$P$25:$P$27</c:f>
              <c:numCache>
                <c:formatCode>General</c:formatCode>
                <c:ptCount val="3"/>
                <c:pt idx="0">
                  <c:v>68</c:v>
                </c:pt>
                <c:pt idx="1">
                  <c:v>264</c:v>
                </c:pt>
                <c:pt idx="2">
                  <c:v>332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05872992"/>
        <c:axId val="605885536"/>
        <c:axId val="0"/>
      </c:bar3DChart>
      <c:catAx>
        <c:axId val="605872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05885536"/>
        <c:crosses val="autoZero"/>
        <c:auto val="1"/>
        <c:lblAlgn val="ctr"/>
        <c:lblOffset val="100"/>
        <c:noMultiLvlLbl val="0"/>
      </c:catAx>
      <c:valAx>
        <c:axId val="605885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0587299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E2A76-AAA3-4063-9FD0-08116FDA6B90}" type="datetimeFigureOut">
              <a:rPr lang="pt-BR" smtClean="0"/>
              <a:t>22/12/2014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6BBB-FA4E-40B6-B8C8-FE30216371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2572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E2A76-AAA3-4063-9FD0-08116FDA6B90}" type="datetimeFigureOut">
              <a:rPr lang="pt-BR" smtClean="0"/>
              <a:t>22/12/2014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6BBB-FA4E-40B6-B8C8-FE30216371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4160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E2A76-AAA3-4063-9FD0-08116FDA6B90}" type="datetimeFigureOut">
              <a:rPr lang="pt-BR" smtClean="0"/>
              <a:t>22/12/2014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6BBB-FA4E-40B6-B8C8-FE30216371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0789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E2A76-AAA3-4063-9FD0-08116FDA6B90}" type="datetimeFigureOut">
              <a:rPr lang="pt-BR" smtClean="0"/>
              <a:t>22/12/2014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6BBB-FA4E-40B6-B8C8-FE30216371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6577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E2A76-AAA3-4063-9FD0-08116FDA6B90}" type="datetimeFigureOut">
              <a:rPr lang="pt-BR" smtClean="0"/>
              <a:t>22/12/2014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6BBB-FA4E-40B6-B8C8-FE30216371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2144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E2A76-AAA3-4063-9FD0-08116FDA6B90}" type="datetimeFigureOut">
              <a:rPr lang="pt-BR" smtClean="0"/>
              <a:t>22/12/2014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6BBB-FA4E-40B6-B8C8-FE30216371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8647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E2A76-AAA3-4063-9FD0-08116FDA6B90}" type="datetimeFigureOut">
              <a:rPr lang="pt-BR" smtClean="0"/>
              <a:t>22/12/2014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6BBB-FA4E-40B6-B8C8-FE30216371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49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E2A76-AAA3-4063-9FD0-08116FDA6B90}" type="datetimeFigureOut">
              <a:rPr lang="pt-BR" smtClean="0"/>
              <a:t>22/12/2014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6BBB-FA4E-40B6-B8C8-FE30216371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833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E2A76-AAA3-4063-9FD0-08116FDA6B90}" type="datetimeFigureOut">
              <a:rPr lang="pt-BR" smtClean="0"/>
              <a:t>22/12/2014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6BBB-FA4E-40B6-B8C8-FE30216371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6380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E2A76-AAA3-4063-9FD0-08116FDA6B90}" type="datetimeFigureOut">
              <a:rPr lang="pt-BR" smtClean="0"/>
              <a:t>22/12/2014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6BBB-FA4E-40B6-B8C8-FE30216371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293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E2A76-AAA3-4063-9FD0-08116FDA6B90}" type="datetimeFigureOut">
              <a:rPr lang="pt-BR" smtClean="0"/>
              <a:t>22/12/2014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6BBB-FA4E-40B6-B8C8-FE30216371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232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E2A76-AAA3-4063-9FD0-08116FDA6B90}" type="datetimeFigureOut">
              <a:rPr lang="pt-BR" smtClean="0"/>
              <a:t>22/12/2014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06BBB-FA4E-40B6-B8C8-FE30216371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605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C:\Users\erlison\Desktop\avaliacao-institucional\slides\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35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tângulo de cantos arredondados 4"/>
          <p:cNvSpPr>
            <a:spLocks noChangeArrowheads="1"/>
          </p:cNvSpPr>
          <p:nvPr/>
        </p:nvSpPr>
        <p:spPr bwMode="auto">
          <a:xfrm>
            <a:off x="179388" y="260350"/>
            <a:ext cx="1035050" cy="5762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/>
              <a:t>PDA 2014</a:t>
            </a:r>
          </a:p>
        </p:txBody>
      </p:sp>
      <p:grpSp>
        <p:nvGrpSpPr>
          <p:cNvPr id="21508" name="Grupo 8"/>
          <p:cNvGrpSpPr>
            <a:grpSpLocks/>
          </p:cNvGrpSpPr>
          <p:nvPr/>
        </p:nvGrpSpPr>
        <p:grpSpPr bwMode="auto">
          <a:xfrm>
            <a:off x="1214438" y="1941513"/>
            <a:ext cx="7461250" cy="4440237"/>
            <a:chOff x="0" y="0"/>
            <a:chExt cx="6753225" cy="4614863"/>
          </a:xfrm>
        </p:grpSpPr>
        <p:grpSp>
          <p:nvGrpSpPr>
            <p:cNvPr id="21509" name="Grupo 9"/>
            <p:cNvGrpSpPr>
              <a:grpSpLocks/>
            </p:cNvGrpSpPr>
            <p:nvPr/>
          </p:nvGrpSpPr>
          <p:grpSpPr bwMode="auto">
            <a:xfrm>
              <a:off x="0" y="0"/>
              <a:ext cx="6753225" cy="4614863"/>
              <a:chOff x="0" y="0"/>
              <a:chExt cx="6737638" cy="4614863"/>
            </a:xfrm>
          </p:grpSpPr>
          <p:graphicFrame>
            <p:nvGraphicFramePr>
              <p:cNvPr id="20" name="Gráfico 19"/>
              <p:cNvGraphicFramePr/>
              <p:nvPr>
                <p:extLst>
                  <p:ext uri="{D42A27DB-BD31-4B8C-83A1-F6EECF244321}">
                    <p14:modId xmlns:p14="http://schemas.microsoft.com/office/powerpoint/2010/main" val="1136684124"/>
                  </p:ext>
                </p:extLst>
              </p:nvPr>
            </p:nvGraphicFramePr>
            <p:xfrm>
              <a:off x="0" y="0"/>
              <a:ext cx="6737638" cy="461486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21" name="CaixaDeTexto 10"/>
              <p:cNvSpPr txBox="1"/>
              <p:nvPr/>
            </p:nvSpPr>
            <p:spPr>
              <a:xfrm>
                <a:off x="517507" y="981710"/>
                <a:ext cx="457300" cy="204592"/>
              </a:xfrm>
              <a:prstGeom prst="rect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pt-BR" kern="0">
                    <a:solidFill>
                      <a:srgbClr val="9BBB59">
                        <a:lumMod val="50000"/>
                      </a:srgbClr>
                    </a:solidFill>
                    <a:latin typeface="Calibri"/>
                  </a:rPr>
                  <a:t>+64,7%</a:t>
                </a:r>
              </a:p>
            </p:txBody>
          </p:sp>
        </p:grpSp>
        <p:sp>
          <p:nvSpPr>
            <p:cNvPr id="11" name="CaixaDeTexto 25"/>
            <p:cNvSpPr txBox="1"/>
            <p:nvPr/>
          </p:nvSpPr>
          <p:spPr>
            <a:xfrm>
              <a:off x="1015857" y="1105455"/>
              <a:ext cx="456920" cy="204592"/>
            </a:xfrm>
            <a:prstGeom prst="rect">
              <a:avLst/>
            </a:prstGeom>
            <a:solidFill>
              <a:srgbClr val="9BBB59">
                <a:lumMod val="60000"/>
                <a:lumOff val="40000"/>
              </a:srgbClr>
            </a:solidFill>
            <a:ln>
              <a:noFill/>
            </a:ln>
            <a:effectLst/>
          </p:spPr>
          <p:txBody>
            <a:bodyPr wrap="none" anchor="ctr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kern="0">
                  <a:solidFill>
                    <a:srgbClr val="9BBB59">
                      <a:lumMod val="50000"/>
                    </a:srgbClr>
                  </a:solidFill>
                  <a:latin typeface="Calibri"/>
                </a:rPr>
                <a:t>+23,8%</a:t>
              </a:r>
            </a:p>
          </p:txBody>
        </p:sp>
        <p:sp>
          <p:nvSpPr>
            <p:cNvPr id="12" name="CaixaDeTexto 26"/>
            <p:cNvSpPr txBox="1"/>
            <p:nvPr/>
          </p:nvSpPr>
          <p:spPr>
            <a:xfrm>
              <a:off x="2132295" y="1446991"/>
              <a:ext cx="514395" cy="222742"/>
            </a:xfrm>
            <a:prstGeom prst="rect">
              <a:avLst/>
            </a:prstGeom>
            <a:solidFill>
              <a:srgbClr val="9BBB59">
                <a:lumMod val="60000"/>
                <a:lumOff val="40000"/>
              </a:srgbClr>
            </a:solidFill>
            <a:ln>
              <a:noFill/>
            </a:ln>
            <a:effectLst/>
          </p:spPr>
          <p:txBody>
            <a:bodyPr wrap="none" anchor="ctr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kern="0">
                  <a:solidFill>
                    <a:srgbClr val="9BBB59">
                      <a:lumMod val="50000"/>
                    </a:srgbClr>
                  </a:solidFill>
                  <a:latin typeface="Calibri"/>
                </a:rPr>
                <a:t>+185,7%</a:t>
              </a:r>
            </a:p>
          </p:txBody>
        </p:sp>
        <p:sp>
          <p:nvSpPr>
            <p:cNvPr id="13" name="CaixaDeTexto 27"/>
            <p:cNvSpPr txBox="1"/>
            <p:nvPr/>
          </p:nvSpPr>
          <p:spPr>
            <a:xfrm>
              <a:off x="3133783" y="414133"/>
              <a:ext cx="456920" cy="204592"/>
            </a:xfrm>
            <a:prstGeom prst="rect">
              <a:avLst/>
            </a:prstGeom>
            <a:solidFill>
              <a:srgbClr val="9BBB59">
                <a:lumMod val="60000"/>
                <a:lumOff val="40000"/>
              </a:srgbClr>
            </a:solidFill>
            <a:ln>
              <a:noFill/>
            </a:ln>
            <a:effectLst/>
          </p:spPr>
          <p:txBody>
            <a:bodyPr wrap="none" anchor="ctr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kern="0">
                  <a:solidFill>
                    <a:srgbClr val="9BBB59">
                      <a:lumMod val="50000"/>
                    </a:srgbClr>
                  </a:solidFill>
                  <a:latin typeface="Calibri"/>
                </a:rPr>
                <a:t>+15,6%</a:t>
              </a:r>
            </a:p>
          </p:txBody>
        </p:sp>
        <p:sp>
          <p:nvSpPr>
            <p:cNvPr id="14" name="CaixaDeTexto 28"/>
            <p:cNvSpPr txBox="1"/>
            <p:nvPr/>
          </p:nvSpPr>
          <p:spPr>
            <a:xfrm>
              <a:off x="3665420" y="994909"/>
              <a:ext cx="514395" cy="222742"/>
            </a:xfrm>
            <a:prstGeom prst="rect">
              <a:avLst/>
            </a:prstGeom>
            <a:solidFill>
              <a:srgbClr val="9BBB59">
                <a:lumMod val="60000"/>
                <a:lumOff val="40000"/>
              </a:srgbClr>
            </a:solidFill>
            <a:ln>
              <a:noFill/>
            </a:ln>
            <a:effectLst/>
          </p:spPr>
          <p:txBody>
            <a:bodyPr wrap="none" anchor="ctr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kern="0">
                  <a:solidFill>
                    <a:srgbClr val="9BBB59">
                      <a:lumMod val="50000"/>
                    </a:srgbClr>
                  </a:solidFill>
                  <a:latin typeface="Calibri"/>
                </a:rPr>
                <a:t>+125,0%</a:t>
              </a:r>
            </a:p>
          </p:txBody>
        </p:sp>
        <p:sp>
          <p:nvSpPr>
            <p:cNvPr id="15" name="CaixaDeTexto 29"/>
            <p:cNvSpPr txBox="1"/>
            <p:nvPr/>
          </p:nvSpPr>
          <p:spPr>
            <a:xfrm>
              <a:off x="4145330" y="1178052"/>
              <a:ext cx="518706" cy="222740"/>
            </a:xfrm>
            <a:prstGeom prst="rect">
              <a:avLst/>
            </a:prstGeom>
            <a:solidFill>
              <a:srgbClr val="9BBB59">
                <a:lumMod val="60000"/>
                <a:lumOff val="40000"/>
              </a:srgbClr>
            </a:solidFill>
            <a:ln>
              <a:noFill/>
            </a:ln>
            <a:effectLst/>
          </p:spPr>
          <p:txBody>
            <a:bodyPr wrap="none" anchor="ctr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kern="0">
                  <a:solidFill>
                    <a:srgbClr val="9BBB59">
                      <a:lumMod val="50000"/>
                    </a:srgbClr>
                  </a:solidFill>
                  <a:latin typeface="Calibri"/>
                </a:rPr>
                <a:t>+177,8%</a:t>
              </a:r>
            </a:p>
          </p:txBody>
        </p:sp>
        <p:sp>
          <p:nvSpPr>
            <p:cNvPr id="16" name="CaixaDeTexto 30"/>
            <p:cNvSpPr txBox="1"/>
            <p:nvPr/>
          </p:nvSpPr>
          <p:spPr>
            <a:xfrm>
              <a:off x="4724384" y="348135"/>
              <a:ext cx="456920" cy="202942"/>
            </a:xfrm>
            <a:prstGeom prst="rect">
              <a:avLst/>
            </a:prstGeom>
            <a:solidFill>
              <a:srgbClr val="9BBB59">
                <a:lumMod val="60000"/>
                <a:lumOff val="40000"/>
              </a:srgbClr>
            </a:solidFill>
            <a:ln>
              <a:noFill/>
            </a:ln>
            <a:effectLst/>
          </p:spPr>
          <p:txBody>
            <a:bodyPr wrap="none" anchor="ctr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kern="0">
                  <a:solidFill>
                    <a:srgbClr val="9BBB59">
                      <a:lumMod val="50000"/>
                    </a:srgbClr>
                  </a:solidFill>
                  <a:latin typeface="Calibri"/>
                </a:rPr>
                <a:t>+90,0%</a:t>
              </a:r>
            </a:p>
          </p:txBody>
        </p:sp>
        <p:sp>
          <p:nvSpPr>
            <p:cNvPr id="17" name="CaixaDeTexto 31"/>
            <p:cNvSpPr txBox="1"/>
            <p:nvPr/>
          </p:nvSpPr>
          <p:spPr>
            <a:xfrm>
              <a:off x="5245962" y="734220"/>
              <a:ext cx="523016" cy="272240"/>
            </a:xfrm>
            <a:prstGeom prst="rect">
              <a:avLst/>
            </a:prstGeom>
            <a:solidFill>
              <a:srgbClr val="9BBB59">
                <a:lumMod val="60000"/>
                <a:lumOff val="40000"/>
              </a:srgbClr>
            </a:solidFill>
            <a:ln>
              <a:noFill/>
            </a:ln>
            <a:effectLst/>
          </p:spPr>
          <p:txBody>
            <a:bodyPr wrap="none" anchor="ctr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kern="0">
                  <a:solidFill>
                    <a:srgbClr val="9BBB59">
                      <a:lumMod val="50000"/>
                    </a:srgbClr>
                  </a:solidFill>
                  <a:latin typeface="Calibri"/>
                </a:rPr>
                <a:t>+244,4%</a:t>
              </a:r>
            </a:p>
          </p:txBody>
        </p:sp>
        <p:sp>
          <p:nvSpPr>
            <p:cNvPr id="18" name="CaixaDeTexto 33"/>
            <p:cNvSpPr txBox="1"/>
            <p:nvPr/>
          </p:nvSpPr>
          <p:spPr>
            <a:xfrm>
              <a:off x="2658184" y="2422102"/>
              <a:ext cx="456920" cy="202941"/>
            </a:xfrm>
            <a:prstGeom prst="rect">
              <a:avLst/>
            </a:prstGeom>
            <a:solidFill>
              <a:srgbClr val="C0504D">
                <a:lumMod val="60000"/>
                <a:lumOff val="40000"/>
              </a:srgbClr>
            </a:solidFill>
            <a:ln>
              <a:noFill/>
            </a:ln>
            <a:effectLst/>
          </p:spPr>
          <p:txBody>
            <a:bodyPr wrap="none" anchor="ctr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kern="0">
                  <a:solidFill>
                    <a:srgbClr val="C0504D">
                      <a:lumMod val="50000"/>
                    </a:srgbClr>
                  </a:solidFill>
                  <a:latin typeface="Calibri"/>
                </a:rPr>
                <a:t>-57,1%</a:t>
              </a:r>
            </a:p>
          </p:txBody>
        </p:sp>
        <p:sp>
          <p:nvSpPr>
            <p:cNvPr id="19" name="CaixaDeTexto 54"/>
            <p:cNvSpPr txBox="1"/>
            <p:nvPr/>
          </p:nvSpPr>
          <p:spPr>
            <a:xfrm>
              <a:off x="1600658" y="732570"/>
              <a:ext cx="452609" cy="202941"/>
            </a:xfrm>
            <a:prstGeom prst="rect">
              <a:avLst/>
            </a:prstGeom>
            <a:solidFill>
              <a:srgbClr val="C0504D">
                <a:lumMod val="60000"/>
                <a:lumOff val="40000"/>
              </a:srgbClr>
            </a:solidFill>
            <a:ln>
              <a:noFill/>
            </a:ln>
            <a:effectLst/>
          </p:spPr>
          <p:txBody>
            <a:bodyPr wrap="none" anchor="ctr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kern="0">
                  <a:solidFill>
                    <a:srgbClr val="C0504D">
                      <a:lumMod val="50000"/>
                    </a:srgbClr>
                  </a:solidFill>
                  <a:latin typeface="Calibri"/>
                </a:rPr>
                <a:t>-6,5%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925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5" descr="C:\Users\erlison\Desktop\avaliacao-institucional\slides\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35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Retângulo de cantos arredondados 4"/>
          <p:cNvSpPr>
            <a:spLocks noChangeArrowheads="1"/>
          </p:cNvSpPr>
          <p:nvPr/>
        </p:nvSpPr>
        <p:spPr bwMode="auto">
          <a:xfrm>
            <a:off x="179388" y="260350"/>
            <a:ext cx="1035050" cy="5762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/>
              <a:t>PDA 2014</a:t>
            </a:r>
          </a:p>
        </p:txBody>
      </p:sp>
      <p:graphicFrame>
        <p:nvGraphicFramePr>
          <p:cNvPr id="27" name="Gráfico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9045338"/>
              </p:ext>
            </p:extLst>
          </p:nvPr>
        </p:nvGraphicFramePr>
        <p:xfrm>
          <a:off x="1214439" y="1916832"/>
          <a:ext cx="7391400" cy="4648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" name="CaixaDeTexto 19"/>
          <p:cNvSpPr txBox="1"/>
          <p:nvPr/>
        </p:nvSpPr>
        <p:spPr>
          <a:xfrm>
            <a:off x="1979613" y="2349500"/>
            <a:ext cx="708025" cy="280988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>
            <a:noFill/>
          </a:ln>
          <a:effectLst/>
        </p:spPr>
        <p:txBody>
          <a:bodyPr wrap="none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kern="0" dirty="0">
                <a:solidFill>
                  <a:srgbClr val="9BBB59">
                    <a:lumMod val="50000"/>
                  </a:srgbClr>
                </a:solidFill>
                <a:latin typeface="Calibri"/>
              </a:rPr>
              <a:t>+21,7%</a:t>
            </a:r>
          </a:p>
        </p:txBody>
      </p:sp>
      <p:sp>
        <p:nvSpPr>
          <p:cNvPr id="29" name="CaixaDeTexto 20"/>
          <p:cNvSpPr txBox="1"/>
          <p:nvPr/>
        </p:nvSpPr>
        <p:spPr>
          <a:xfrm>
            <a:off x="3132138" y="4435475"/>
            <a:ext cx="708025" cy="280988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>
            <a:noFill/>
          </a:ln>
          <a:effectLst/>
        </p:spPr>
        <p:txBody>
          <a:bodyPr wrap="none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kern="0">
                <a:solidFill>
                  <a:srgbClr val="9BBB59">
                    <a:lumMod val="50000"/>
                  </a:srgbClr>
                </a:solidFill>
                <a:latin typeface="Calibri"/>
              </a:rPr>
              <a:t>+12,5%</a:t>
            </a:r>
          </a:p>
        </p:txBody>
      </p:sp>
      <p:sp>
        <p:nvSpPr>
          <p:cNvPr id="30" name="CaixaDeTexto 21"/>
          <p:cNvSpPr txBox="1"/>
          <p:nvPr/>
        </p:nvSpPr>
        <p:spPr>
          <a:xfrm>
            <a:off x="6642100" y="4294188"/>
            <a:ext cx="352425" cy="282575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>
            <a:noFill/>
          </a:ln>
          <a:effectLst/>
        </p:spPr>
        <p:txBody>
          <a:bodyPr wrap="none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kern="0" dirty="0" smtClean="0">
                <a:solidFill>
                  <a:srgbClr val="9BBB59">
                    <a:lumMod val="50000"/>
                  </a:srgbClr>
                </a:solidFill>
                <a:latin typeface="Calibri"/>
                <a:sym typeface="Wingdings"/>
              </a:rPr>
              <a:t></a:t>
            </a:r>
            <a:endParaRPr lang="pt-BR" sz="1200" kern="0" dirty="0">
              <a:solidFill>
                <a:srgbClr val="9BBB59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31" name="CaixaDeTexto 22"/>
          <p:cNvSpPr txBox="1"/>
          <p:nvPr/>
        </p:nvSpPr>
        <p:spPr>
          <a:xfrm>
            <a:off x="4179888" y="3068638"/>
            <a:ext cx="793750" cy="282575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>
            <a:noFill/>
          </a:ln>
          <a:effectLst/>
        </p:spPr>
        <p:txBody>
          <a:bodyPr wrap="none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kern="0">
                <a:solidFill>
                  <a:srgbClr val="9BBB59">
                    <a:lumMod val="50000"/>
                  </a:srgbClr>
                </a:solidFill>
                <a:latin typeface="Calibri"/>
              </a:rPr>
              <a:t>+162,5%</a:t>
            </a:r>
          </a:p>
        </p:txBody>
      </p:sp>
      <p:sp>
        <p:nvSpPr>
          <p:cNvPr id="32" name="CaixaDeTexto 24"/>
          <p:cNvSpPr txBox="1"/>
          <p:nvPr/>
        </p:nvSpPr>
        <p:spPr>
          <a:xfrm>
            <a:off x="5364163" y="5148263"/>
            <a:ext cx="762000" cy="282575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>
            <a:noFill/>
          </a:ln>
          <a:effectLst/>
        </p:spPr>
        <p:txBody>
          <a:bodyPr wrap="none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kern="0">
                <a:solidFill>
                  <a:srgbClr val="C0504D">
                    <a:lumMod val="50000"/>
                  </a:srgbClr>
                </a:solidFill>
                <a:latin typeface="Calibri"/>
              </a:rPr>
              <a:t>-100,0%</a:t>
            </a:r>
          </a:p>
        </p:txBody>
      </p:sp>
    </p:spTree>
    <p:extLst>
      <p:ext uri="{BB962C8B-B14F-4D97-AF65-F5344CB8AC3E}">
        <p14:creationId xmlns:p14="http://schemas.microsoft.com/office/powerpoint/2010/main" val="205755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5" descr="C:\Users\erlison\Desktop\avaliacao-institucional\slides\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35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tângulo de cantos arredondados 4"/>
          <p:cNvSpPr>
            <a:spLocks noChangeArrowheads="1"/>
          </p:cNvSpPr>
          <p:nvPr/>
        </p:nvSpPr>
        <p:spPr bwMode="auto">
          <a:xfrm>
            <a:off x="179388" y="260350"/>
            <a:ext cx="1035050" cy="5762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/>
              <a:t>PDA 2014</a:t>
            </a:r>
          </a:p>
        </p:txBody>
      </p:sp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869701"/>
              </p:ext>
            </p:extLst>
          </p:nvPr>
        </p:nvGraphicFramePr>
        <p:xfrm>
          <a:off x="1259632" y="1916831"/>
          <a:ext cx="7413104" cy="4450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CaixaDeTexto 36"/>
          <p:cNvSpPr txBox="1"/>
          <p:nvPr/>
        </p:nvSpPr>
        <p:spPr>
          <a:xfrm>
            <a:off x="2411413" y="4768850"/>
            <a:ext cx="828675" cy="295275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>
            <a:noFill/>
          </a:ln>
          <a:effectLst/>
        </p:spPr>
        <p:txBody>
          <a:bodyPr wrap="none" anchor="ctr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kern="0" dirty="0">
                <a:solidFill>
                  <a:srgbClr val="9BBB59">
                    <a:lumMod val="50000"/>
                  </a:srgbClr>
                </a:solidFill>
                <a:latin typeface="Calibri"/>
              </a:rPr>
              <a:t>+65,9%</a:t>
            </a:r>
          </a:p>
        </p:txBody>
      </p:sp>
      <p:sp>
        <p:nvSpPr>
          <p:cNvPr id="15" name="CaixaDeTexto 37"/>
          <p:cNvSpPr txBox="1"/>
          <p:nvPr/>
        </p:nvSpPr>
        <p:spPr>
          <a:xfrm>
            <a:off x="4284663" y="2890838"/>
            <a:ext cx="828675" cy="293687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>
            <a:noFill/>
          </a:ln>
          <a:effectLst/>
        </p:spPr>
        <p:txBody>
          <a:bodyPr wrap="none" anchor="ctr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kern="0" dirty="0">
                <a:solidFill>
                  <a:srgbClr val="9BBB59">
                    <a:lumMod val="50000"/>
                  </a:srgbClr>
                </a:solidFill>
                <a:latin typeface="Calibri"/>
              </a:rPr>
              <a:t>+60,0%</a:t>
            </a:r>
          </a:p>
        </p:txBody>
      </p:sp>
      <p:sp>
        <p:nvSpPr>
          <p:cNvPr id="16" name="CaixaDeTexto 38"/>
          <p:cNvSpPr txBox="1"/>
          <p:nvPr/>
        </p:nvSpPr>
        <p:spPr>
          <a:xfrm>
            <a:off x="6084888" y="2344738"/>
            <a:ext cx="828675" cy="295275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>
            <a:noFill/>
          </a:ln>
          <a:effectLst/>
        </p:spPr>
        <p:txBody>
          <a:bodyPr wrap="none" anchor="ctr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kern="0" dirty="0">
                <a:solidFill>
                  <a:srgbClr val="9BBB59">
                    <a:lumMod val="50000"/>
                  </a:srgbClr>
                </a:solidFill>
                <a:latin typeface="Calibri"/>
              </a:rPr>
              <a:t>+61,2%</a:t>
            </a:r>
          </a:p>
        </p:txBody>
      </p:sp>
    </p:spTree>
    <p:extLst>
      <p:ext uri="{BB962C8B-B14F-4D97-AF65-F5344CB8AC3E}">
        <p14:creationId xmlns:p14="http://schemas.microsoft.com/office/powerpoint/2010/main" val="123424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86</Words>
  <Application>Microsoft Office PowerPoint</Application>
  <PresentationFormat>Apresentação na tela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Tema do Office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Eduardo Alexandre de Melo Barreto</dc:creator>
  <cp:lastModifiedBy>Ana Mena</cp:lastModifiedBy>
  <cp:revision>3</cp:revision>
  <dcterms:created xsi:type="dcterms:W3CDTF">2014-12-17T15:25:49Z</dcterms:created>
  <dcterms:modified xsi:type="dcterms:W3CDTF">2014-12-22T08:40:37Z</dcterms:modified>
</cp:coreProperties>
</file>