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8" r:id="rId4"/>
    <p:sldId id="273" r:id="rId5"/>
    <p:sldId id="259" r:id="rId6"/>
    <p:sldId id="260" r:id="rId7"/>
    <p:sldId id="269" r:id="rId8"/>
    <p:sldId id="270" r:id="rId9"/>
    <p:sldId id="261" r:id="rId10"/>
    <p:sldId id="271" r:id="rId11"/>
    <p:sldId id="272" r:id="rId12"/>
    <p:sldId id="262" r:id="rId13"/>
    <p:sldId id="263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>
      <p:cViewPr varScale="1">
        <p:scale>
          <a:sx n="62" d="100"/>
          <a:sy n="62" d="100"/>
        </p:scale>
        <p:origin x="78" y="10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6038-67D8-49BF-B36F-6FC6BF2D215F}" type="datetimeFigureOut">
              <a:rPr lang="pt-BR" smtClean="0"/>
              <a:pPr/>
              <a:t>13/02/2015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54476-8901-44A0-8BB7-8756B3E2A8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9593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6038-67D8-49BF-B36F-6FC6BF2D215F}" type="datetimeFigureOut">
              <a:rPr lang="pt-BR" smtClean="0"/>
              <a:pPr/>
              <a:t>13/02/2015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54476-8901-44A0-8BB7-8756B3E2A8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9691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6038-67D8-49BF-B36F-6FC6BF2D215F}" type="datetimeFigureOut">
              <a:rPr lang="pt-BR" smtClean="0"/>
              <a:pPr/>
              <a:t>13/02/2015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54476-8901-44A0-8BB7-8756B3E2A8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0971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6038-67D8-49BF-B36F-6FC6BF2D215F}" type="datetimeFigureOut">
              <a:rPr lang="pt-BR" smtClean="0"/>
              <a:pPr/>
              <a:t>13/02/2015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54476-8901-44A0-8BB7-8756B3E2A8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6969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6038-67D8-49BF-B36F-6FC6BF2D215F}" type="datetimeFigureOut">
              <a:rPr lang="pt-BR" smtClean="0"/>
              <a:pPr/>
              <a:t>13/02/2015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54476-8901-44A0-8BB7-8756B3E2A8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4455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6038-67D8-49BF-B36F-6FC6BF2D215F}" type="datetimeFigureOut">
              <a:rPr lang="pt-BR" smtClean="0"/>
              <a:pPr/>
              <a:t>13/02/2015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54476-8901-44A0-8BB7-8756B3E2A8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7273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6038-67D8-49BF-B36F-6FC6BF2D215F}" type="datetimeFigureOut">
              <a:rPr lang="pt-BR" smtClean="0"/>
              <a:pPr/>
              <a:t>13/02/2015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54476-8901-44A0-8BB7-8756B3E2A8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6679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6038-67D8-49BF-B36F-6FC6BF2D215F}" type="datetimeFigureOut">
              <a:rPr lang="pt-BR" smtClean="0"/>
              <a:pPr/>
              <a:t>13/02/2015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54476-8901-44A0-8BB7-8756B3E2A8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1162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6038-67D8-49BF-B36F-6FC6BF2D215F}" type="datetimeFigureOut">
              <a:rPr lang="pt-BR" smtClean="0"/>
              <a:pPr/>
              <a:t>13/02/2015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54476-8901-44A0-8BB7-8756B3E2A8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7885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6038-67D8-49BF-B36F-6FC6BF2D215F}" type="datetimeFigureOut">
              <a:rPr lang="pt-BR" smtClean="0"/>
              <a:pPr/>
              <a:t>13/02/2015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54476-8901-44A0-8BB7-8756B3E2A8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0498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6038-67D8-49BF-B36F-6FC6BF2D215F}" type="datetimeFigureOut">
              <a:rPr lang="pt-BR" smtClean="0"/>
              <a:pPr/>
              <a:t>13/02/2015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54476-8901-44A0-8BB7-8756B3E2A8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9311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E6038-67D8-49BF-B36F-6FC6BF2D215F}" type="datetimeFigureOut">
              <a:rPr lang="pt-BR" smtClean="0"/>
              <a:pPr/>
              <a:t>13/02/2015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54476-8901-44A0-8BB7-8756B3E2A8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443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2" descr="C:\Users\erlison\Desktop\avaliacao-institucional\slides\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tângulo 1"/>
          <p:cNvSpPr>
            <a:spLocks noChangeArrowheads="1"/>
          </p:cNvSpPr>
          <p:nvPr/>
        </p:nvSpPr>
        <p:spPr bwMode="auto">
          <a:xfrm>
            <a:off x="971550" y="3395663"/>
            <a:ext cx="45720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Missão do IFAM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800" b="0"/>
              <a:t>Promover com excelência a educação,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800" b="0"/>
              <a:t>ciência e tecnologia para o desenvolvimento sustentável da Amazônia.</a:t>
            </a:r>
          </a:p>
        </p:txBody>
      </p:sp>
      <p:sp>
        <p:nvSpPr>
          <p:cNvPr id="13316" name="Retângulo de cantos arredondados 1"/>
          <p:cNvSpPr>
            <a:spLocks noChangeArrowheads="1"/>
          </p:cNvSpPr>
          <p:nvPr/>
        </p:nvSpPr>
        <p:spPr bwMode="auto">
          <a:xfrm>
            <a:off x="6732588" y="5805488"/>
            <a:ext cx="1584325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2014</a:t>
            </a:r>
          </a:p>
        </p:txBody>
      </p:sp>
      <p:sp>
        <p:nvSpPr>
          <p:cNvPr id="3" name="Retângulo de cantos arredondados 2"/>
          <p:cNvSpPr/>
          <p:nvPr/>
        </p:nvSpPr>
        <p:spPr bwMode="auto">
          <a:xfrm>
            <a:off x="6372225" y="4292600"/>
            <a:ext cx="2232025" cy="115252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pt-BR" dirty="0"/>
              <a:t>Plano de Desenvolvimento Anual</a:t>
            </a:r>
          </a:p>
        </p:txBody>
      </p:sp>
    </p:spTree>
    <p:extLst>
      <p:ext uri="{BB962C8B-B14F-4D97-AF65-F5344CB8AC3E}">
        <p14:creationId xmlns:p14="http://schemas.microsoft.com/office/powerpoint/2010/main" val="426732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8" descr="C:\Users\erlison\Desktop\avaliacao-institucional\slides\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5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 Box 12"/>
          <p:cNvSpPr txBox="1">
            <a:spLocks noChangeArrowheads="1"/>
          </p:cNvSpPr>
          <p:nvPr/>
        </p:nvSpPr>
        <p:spPr bwMode="auto">
          <a:xfrm>
            <a:off x="1214438" y="1884363"/>
            <a:ext cx="74295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AutoNum type="arabicPeriod"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7412" name="Retângulo 3"/>
          <p:cNvSpPr>
            <a:spLocks noChangeArrowheads="1"/>
          </p:cNvSpPr>
          <p:nvPr/>
        </p:nvSpPr>
        <p:spPr bwMode="auto">
          <a:xfrm>
            <a:off x="1403350" y="1989138"/>
            <a:ext cx="71294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just" eaLnBrk="1" hangingPunct="1">
              <a:spcBef>
                <a:spcPct val="0"/>
              </a:spcBef>
              <a:buFont typeface="Wingdings" pitchFamily="2" charset="2"/>
              <a:buChar char="ü"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7413" name="Retângulo de cantos arredondados 4"/>
          <p:cNvSpPr>
            <a:spLocks noChangeArrowheads="1"/>
          </p:cNvSpPr>
          <p:nvPr/>
        </p:nvSpPr>
        <p:spPr bwMode="auto">
          <a:xfrm>
            <a:off x="179388" y="260350"/>
            <a:ext cx="1035050" cy="576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/>
              <a:t>PDA 2014</a:t>
            </a:r>
          </a:p>
        </p:txBody>
      </p:sp>
      <p:sp>
        <p:nvSpPr>
          <p:cNvPr id="17414" name="Retângulo 3"/>
          <p:cNvSpPr>
            <a:spLocks noChangeArrowheads="1"/>
          </p:cNvSpPr>
          <p:nvPr/>
        </p:nvSpPr>
        <p:spPr bwMode="auto">
          <a:xfrm>
            <a:off x="1403350" y="1989138"/>
            <a:ext cx="7129463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lvl="1" indent="0" algn="ctr">
              <a:spcBef>
                <a:spcPct val="0"/>
              </a:spcBef>
              <a:buNone/>
            </a:pPr>
            <a:r>
              <a:rPr lang="en-US" altLang="pt-BR" sz="18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DEPARTAMENTO DE ADMINISTRAÇÃO E PLANEJAMENTO</a:t>
            </a:r>
          </a:p>
          <a:p>
            <a:pPr lvl="1" algn="just">
              <a:spcBef>
                <a:spcPct val="0"/>
              </a:spcBef>
            </a:pPr>
            <a:r>
              <a:rPr lang="pt-BR" altLang="pt-B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Disponibilizar o Boletim Informativo Digital com todas as atividades do Campus;</a:t>
            </a:r>
          </a:p>
          <a:p>
            <a:pPr marL="457200" lvl="1" indent="0" algn="just">
              <a:spcBef>
                <a:spcPct val="0"/>
              </a:spcBef>
              <a:buNone/>
            </a:pPr>
            <a:endParaRPr lang="en-US" altLang="pt-BR" sz="1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>
              <a:spcBef>
                <a:spcPct val="0"/>
              </a:spcBef>
            </a:pPr>
            <a:r>
              <a:rPr lang="pt-BR" altLang="pt-B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Disponibilizar um espaço físico adequado e equipado para funcionamento do Protocolo do Campus;</a:t>
            </a:r>
          </a:p>
          <a:p>
            <a:pPr lvl="1" algn="just">
              <a:spcBef>
                <a:spcPct val="0"/>
              </a:spcBef>
            </a:pPr>
            <a:endParaRPr lang="pt-BR" altLang="pt-BR" sz="1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>
              <a:spcBef>
                <a:spcPct val="0"/>
              </a:spcBef>
            </a:pPr>
            <a:r>
              <a:rPr lang="pt-BR" altLang="pt-B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Realizar procedimento para contratação de pessoa jurídica especializada na lavagem e lubrificação dos veículos institucionais;</a:t>
            </a:r>
          </a:p>
          <a:p>
            <a:pPr lvl="1" algn="just">
              <a:spcBef>
                <a:spcPct val="0"/>
              </a:spcBef>
            </a:pPr>
            <a:endParaRPr lang="pt-BR" altLang="pt-BR" sz="1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>
              <a:spcBef>
                <a:spcPct val="0"/>
              </a:spcBef>
            </a:pPr>
            <a:r>
              <a:rPr lang="pt-BR" altLang="pt-B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Ampliar o acervo de livros da biblioteca;</a:t>
            </a:r>
          </a:p>
          <a:p>
            <a:pPr marL="457200" lvl="1" indent="0" algn="just">
              <a:spcBef>
                <a:spcPct val="0"/>
              </a:spcBef>
              <a:buNone/>
            </a:pPr>
            <a:endParaRPr lang="pt-BR" altLang="pt-BR" sz="1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>
              <a:spcBef>
                <a:spcPct val="0"/>
              </a:spcBef>
            </a:pPr>
            <a:r>
              <a:rPr lang="pt-BR" altLang="pt-B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Aquisição de materiais de apoio ao trabalho administrativo na biblioteca;</a:t>
            </a:r>
          </a:p>
          <a:p>
            <a:pPr lvl="1" algn="just">
              <a:spcBef>
                <a:spcPct val="0"/>
              </a:spcBef>
              <a:buNone/>
            </a:pPr>
            <a:endParaRPr lang="en-US" altLang="pt-BR" sz="1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>
              <a:spcBef>
                <a:spcPct val="0"/>
              </a:spcBef>
            </a:pPr>
            <a:r>
              <a:rPr lang="pt-BR" altLang="pt-B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Contratação de empresa especializada na recarga e/ou manutenção dos extintores do Campus.</a:t>
            </a:r>
          </a:p>
          <a:p>
            <a:pPr lvl="1" algn="just">
              <a:spcBef>
                <a:spcPct val="0"/>
              </a:spcBef>
              <a:buNone/>
            </a:pPr>
            <a:endParaRPr lang="pt-BR" altLang="pt-BR" sz="300" b="1" i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>
              <a:spcBef>
                <a:spcPct val="0"/>
              </a:spcBef>
              <a:buNone/>
            </a:pPr>
            <a:endParaRPr lang="pt-BR" altLang="pt-BR" sz="300" b="1" i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>
              <a:spcBef>
                <a:spcPct val="0"/>
              </a:spcBef>
              <a:buNone/>
            </a:pPr>
            <a:endParaRPr lang="pt-BR" altLang="pt-BR" sz="300" b="1" i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>
              <a:spcBef>
                <a:spcPct val="0"/>
              </a:spcBef>
              <a:buNone/>
            </a:pPr>
            <a:r>
              <a:rPr lang="pt-BR" altLang="pt-BR" sz="12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Obs.: </a:t>
            </a:r>
            <a:r>
              <a:rPr lang="pt-BR" altLang="pt-BR" sz="12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pt-BR" altLang="pt-BR" sz="14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lgumas das atividades planejadas, conforme acima especificadas, não foram realizadas em virtude do Campus Eirunepé estar funcionando (provisoriamente) em espaço físico cedido pela</a:t>
            </a:r>
            <a:r>
              <a:rPr lang="pt-BR" altLang="pt-BR" sz="14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UEA </a:t>
            </a:r>
            <a:r>
              <a:rPr lang="pt-BR" altLang="pt-BR" sz="14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e compartilhado com o</a:t>
            </a:r>
            <a:r>
              <a:rPr lang="pt-BR" altLang="pt-BR" sz="14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Núcleo de Ensino Superior de Eirunepé.  </a:t>
            </a:r>
          </a:p>
          <a:p>
            <a:pPr lvl="1" algn="just">
              <a:spcBef>
                <a:spcPct val="0"/>
              </a:spcBef>
              <a:buNone/>
            </a:pPr>
            <a:endParaRPr lang="pt-BR" altLang="pt-BR" sz="300" b="1" i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>
              <a:spcBef>
                <a:spcPct val="0"/>
              </a:spcBef>
              <a:buNone/>
            </a:pPr>
            <a:endParaRPr lang="pt-BR" altLang="pt-BR" sz="300" b="1" i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>
              <a:spcBef>
                <a:spcPct val="0"/>
              </a:spcBef>
              <a:buNone/>
            </a:pPr>
            <a:endParaRPr lang="pt-BR" altLang="pt-BR" sz="300" b="1" i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1" hangingPunct="1">
              <a:spcBef>
                <a:spcPct val="0"/>
              </a:spcBef>
            </a:pPr>
            <a:endParaRPr lang="pt-BR" altLang="pt-B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1" hangingPunct="1">
              <a:spcBef>
                <a:spcPct val="0"/>
              </a:spcBef>
            </a:pPr>
            <a:endParaRPr lang="pt-BR" altLang="pt-B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53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8" descr="C:\Users\erlison\Desktop\avaliacao-institucional\slides\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5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 Box 12"/>
          <p:cNvSpPr txBox="1">
            <a:spLocks noChangeArrowheads="1"/>
          </p:cNvSpPr>
          <p:nvPr/>
        </p:nvSpPr>
        <p:spPr bwMode="auto">
          <a:xfrm>
            <a:off x="1214438" y="1884363"/>
            <a:ext cx="74295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AutoNum type="arabicPeriod"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7412" name="Retângulo 3"/>
          <p:cNvSpPr>
            <a:spLocks noChangeArrowheads="1"/>
          </p:cNvSpPr>
          <p:nvPr/>
        </p:nvSpPr>
        <p:spPr bwMode="auto">
          <a:xfrm>
            <a:off x="1403350" y="1989138"/>
            <a:ext cx="71294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just" eaLnBrk="1" hangingPunct="1">
              <a:spcBef>
                <a:spcPct val="0"/>
              </a:spcBef>
              <a:buFont typeface="Wingdings" pitchFamily="2" charset="2"/>
              <a:buChar char="ü"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7413" name="Retângulo de cantos arredondados 4"/>
          <p:cNvSpPr>
            <a:spLocks noChangeArrowheads="1"/>
          </p:cNvSpPr>
          <p:nvPr/>
        </p:nvSpPr>
        <p:spPr bwMode="auto">
          <a:xfrm>
            <a:off x="179388" y="260350"/>
            <a:ext cx="1035050" cy="576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/>
              <a:t>PDA 2014</a:t>
            </a:r>
          </a:p>
        </p:txBody>
      </p:sp>
      <p:sp>
        <p:nvSpPr>
          <p:cNvPr id="17414" name="Retângulo 3"/>
          <p:cNvSpPr>
            <a:spLocks noChangeArrowheads="1"/>
          </p:cNvSpPr>
          <p:nvPr/>
        </p:nvSpPr>
        <p:spPr bwMode="auto">
          <a:xfrm>
            <a:off x="1403350" y="1989138"/>
            <a:ext cx="7129463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lvl="1" indent="0" algn="ctr">
              <a:spcBef>
                <a:spcPct val="0"/>
              </a:spcBef>
              <a:buNone/>
            </a:pPr>
            <a:r>
              <a:rPr lang="en-US" altLang="pt-BR" sz="18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DEPARTAMENTO DE ENSINO, PESQUISA E EXTENSÃO</a:t>
            </a:r>
          </a:p>
          <a:p>
            <a:pPr marL="457200" lvl="1" indent="0" algn="just">
              <a:spcBef>
                <a:spcPct val="0"/>
              </a:spcBef>
              <a:buNone/>
            </a:pPr>
            <a:endParaRPr lang="en-US" altLang="pt-BR" sz="1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>
              <a:spcBef>
                <a:spcPct val="0"/>
              </a:spcBef>
              <a:defRPr/>
            </a:pPr>
            <a:endParaRPr lang="en-US" altLang="pt-BR" sz="1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>
              <a:spcBef>
                <a:spcPct val="0"/>
              </a:spcBef>
            </a:pPr>
            <a:r>
              <a:rPr lang="pt-BR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Processo Seletivo para ingresso de discentes (2014/2015);</a:t>
            </a:r>
          </a:p>
          <a:p>
            <a:pPr lvl="1" algn="just">
              <a:spcBef>
                <a:spcPct val="0"/>
              </a:spcBef>
            </a:pPr>
            <a:endParaRPr lang="en-US" altLang="pt-BR" sz="1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>
              <a:spcBef>
                <a:spcPct val="0"/>
              </a:spcBef>
            </a:pPr>
            <a:r>
              <a:rPr lang="en-US" altLang="pt-BR" sz="1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Implantação</a:t>
            </a:r>
            <a:r>
              <a:rPr lang="en-US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de </a:t>
            </a:r>
            <a:r>
              <a:rPr lang="en-US" altLang="pt-BR" sz="1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programas</a:t>
            </a:r>
            <a:r>
              <a:rPr lang="en-US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e </a:t>
            </a:r>
            <a:r>
              <a:rPr lang="en-US" altLang="pt-BR" sz="1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projetos</a:t>
            </a:r>
            <a:r>
              <a:rPr lang="en-US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pt-BR" sz="1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pedagógicos</a:t>
            </a:r>
            <a:r>
              <a:rPr lang="en-US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</a:p>
          <a:p>
            <a:pPr lvl="1" algn="just">
              <a:spcBef>
                <a:spcPct val="0"/>
              </a:spcBef>
            </a:pPr>
            <a:endParaRPr lang="en-US" altLang="pt-BR" sz="1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>
              <a:spcBef>
                <a:spcPct val="0"/>
              </a:spcBef>
            </a:pPr>
            <a:r>
              <a:rPr lang="en-US" altLang="pt-BR" sz="1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Aquisição</a:t>
            </a:r>
            <a:r>
              <a:rPr lang="en-US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de </a:t>
            </a:r>
            <a:r>
              <a:rPr lang="en-US" altLang="pt-BR" sz="1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equipamentos</a:t>
            </a:r>
            <a:r>
              <a:rPr lang="en-US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pt-BR" sz="1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audiovisuais</a:t>
            </a:r>
            <a:r>
              <a:rPr lang="en-US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  <a:p>
            <a:pPr lvl="1" algn="just" eaLnBrk="1" hangingPunct="1">
              <a:spcBef>
                <a:spcPct val="0"/>
              </a:spcBef>
              <a:buNone/>
            </a:pPr>
            <a:endParaRPr lang="pt-BR" altLang="pt-BR" sz="1800" b="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1" hangingPunct="1">
              <a:spcBef>
                <a:spcPct val="0"/>
              </a:spcBef>
              <a:buNone/>
            </a:pPr>
            <a:endParaRPr lang="pt-BR" altLang="pt-BR" sz="1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1" hangingPunct="1">
              <a:spcBef>
                <a:spcPct val="0"/>
              </a:spcBef>
              <a:buNone/>
            </a:pPr>
            <a:endParaRPr lang="pt-BR" altLang="pt-BR" sz="1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>
              <a:spcBef>
                <a:spcPct val="0"/>
              </a:spcBef>
              <a:buNone/>
            </a:pPr>
            <a:endParaRPr lang="pt-BR" altLang="pt-BR" sz="1600" b="1" i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>
              <a:spcBef>
                <a:spcPct val="0"/>
              </a:spcBef>
              <a:buNone/>
            </a:pPr>
            <a:endParaRPr lang="pt-BR" altLang="pt-BR" sz="1600" b="1" i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>
              <a:spcBef>
                <a:spcPct val="0"/>
              </a:spcBef>
              <a:buNone/>
            </a:pPr>
            <a:endParaRPr lang="pt-BR" altLang="pt-BR" sz="1600" b="1" i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53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0" descr="C:\Users\erlison\Desktop\avaliacao-institucional\slides\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258888" y="1989138"/>
            <a:ext cx="7345362" cy="2031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just"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</a:t>
            </a:r>
            <a:r>
              <a:rPr lang="en-US" b="0" dirty="0" err="1" smtClean="0">
                <a:latin typeface="Calibri" pitchFamily="34" charset="0"/>
                <a:cs typeface="Calibri" pitchFamily="34" charset="0"/>
              </a:rPr>
              <a:t>mpenho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 e </a:t>
            </a:r>
            <a:r>
              <a:rPr lang="en-US" b="0" dirty="0" err="1" smtClean="0">
                <a:latin typeface="Calibri" pitchFamily="34" charset="0"/>
                <a:cs typeface="Calibri" pitchFamily="34" charset="0"/>
              </a:rPr>
              <a:t>interação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 entre </a:t>
            </a:r>
            <a:r>
              <a:rPr lang="en-US" b="0" dirty="0" err="1" smtClean="0">
                <a:latin typeface="Calibri" pitchFamily="34" charset="0"/>
                <a:cs typeface="Calibri" pitchFamily="34" charset="0"/>
              </a:rPr>
              <a:t>os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</a:t>
            </a:r>
            <a:r>
              <a:rPr lang="en-US" b="0" dirty="0" err="1" smtClean="0">
                <a:latin typeface="Calibri" pitchFamily="34" charset="0"/>
                <a:cs typeface="Calibri" pitchFamily="34" charset="0"/>
              </a:rPr>
              <a:t>iretores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b="0" dirty="0" err="1" smtClean="0">
                <a:latin typeface="Calibri" pitchFamily="34" charset="0"/>
                <a:cs typeface="Calibri" pitchFamily="34" charset="0"/>
              </a:rPr>
              <a:t>docentes</a:t>
            </a:r>
            <a:r>
              <a:rPr lang="en-US" dirty="0">
                <a:latin typeface="Calibri" pitchFamily="34" charset="0"/>
                <a:cs typeface="Calibri" pitchFamily="34" charset="0"/>
              </a:rPr>
              <a:t>,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0" dirty="0" err="1" smtClean="0">
                <a:latin typeface="Calibri" pitchFamily="34" charset="0"/>
                <a:cs typeface="Calibri" pitchFamily="34" charset="0"/>
              </a:rPr>
              <a:t>técnicos-administrativos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 e </a:t>
            </a:r>
            <a:r>
              <a:rPr lang="en-US" b="0" dirty="0" err="1" smtClean="0">
                <a:latin typeface="Calibri" pitchFamily="34" charset="0"/>
                <a:cs typeface="Calibri" pitchFamily="34" charset="0"/>
              </a:rPr>
              <a:t>prestadores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 de </a:t>
            </a:r>
            <a:r>
              <a:rPr lang="en-US" b="0" dirty="0" err="1" smtClean="0">
                <a:latin typeface="Calibri" pitchFamily="34" charset="0"/>
                <a:cs typeface="Calibri" pitchFamily="34" charset="0"/>
              </a:rPr>
              <a:t>serviços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; </a:t>
            </a:r>
          </a:p>
          <a:p>
            <a:pPr algn="just"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Continuidade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estratégica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das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atividades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letivas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administrativas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Parceria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estabelecida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com a UEA 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Prefeitura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Municipal de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Eirunepé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; 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Relação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mútua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de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respeito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entre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servidores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discentes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; 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Zelo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pelo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patrimônio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público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  <a:endParaRPr lang="pt-BR" b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ts val="0"/>
              </a:spcBef>
              <a:defRPr/>
            </a:pPr>
            <a:endParaRPr lang="pt-BR" b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1258888" y="4438650"/>
            <a:ext cx="7345362" cy="1600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just"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9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900" dirty="0" err="1" smtClean="0">
                <a:latin typeface="Calibri" pitchFamily="34" charset="0"/>
                <a:cs typeface="Calibri" pitchFamily="34" charset="0"/>
              </a:rPr>
              <a:t>Quantitativo</a:t>
            </a:r>
            <a:r>
              <a:rPr lang="en-US" sz="19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900" dirty="0" err="1" smtClean="0">
                <a:latin typeface="Calibri" pitchFamily="34" charset="0"/>
                <a:cs typeface="Calibri" pitchFamily="34" charset="0"/>
              </a:rPr>
              <a:t>da</a:t>
            </a:r>
            <a:r>
              <a:rPr lang="en-US" sz="19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900" dirty="0" err="1" smtClean="0">
                <a:latin typeface="Calibri" pitchFamily="34" charset="0"/>
                <a:cs typeface="Calibri" pitchFamily="34" charset="0"/>
              </a:rPr>
              <a:t>equipe</a:t>
            </a:r>
            <a:r>
              <a:rPr lang="en-US" sz="1900" dirty="0" smtClean="0">
                <a:latin typeface="Calibri" pitchFamily="34" charset="0"/>
                <a:cs typeface="Calibri" pitchFamily="34" charset="0"/>
              </a:rPr>
              <a:t> de </a:t>
            </a:r>
            <a:r>
              <a:rPr lang="en-US" sz="1900" dirty="0" err="1" smtClean="0">
                <a:latin typeface="Calibri" pitchFamily="34" charset="0"/>
                <a:cs typeface="Calibri" pitchFamily="34" charset="0"/>
              </a:rPr>
              <a:t>trabalho</a:t>
            </a:r>
            <a:r>
              <a:rPr lang="en-US" sz="19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pPr marL="180975" indent="-180975" algn="just"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900" dirty="0" err="1" smtClean="0">
                <a:latin typeface="Calibri" pitchFamily="34" charset="0"/>
                <a:cs typeface="Calibri" pitchFamily="34" charset="0"/>
              </a:rPr>
              <a:t>Tramitação</a:t>
            </a:r>
            <a:r>
              <a:rPr lang="en-US" sz="1900" dirty="0" smtClean="0">
                <a:latin typeface="Calibri" pitchFamily="34" charset="0"/>
                <a:cs typeface="Calibri" pitchFamily="34" charset="0"/>
              </a:rPr>
              <a:t> de </a:t>
            </a:r>
            <a:r>
              <a:rPr lang="en-US" sz="1900" dirty="0" err="1" smtClean="0">
                <a:latin typeface="Calibri" pitchFamily="34" charset="0"/>
                <a:cs typeface="Calibri" pitchFamily="34" charset="0"/>
              </a:rPr>
              <a:t>documentos</a:t>
            </a:r>
            <a:r>
              <a:rPr lang="en-US" sz="1900" dirty="0" smtClean="0">
                <a:latin typeface="Calibri" pitchFamily="34" charset="0"/>
                <a:cs typeface="Calibri" pitchFamily="34" charset="0"/>
              </a:rPr>
              <a:t> entre o Campus e </a:t>
            </a:r>
            <a:r>
              <a:rPr lang="en-US" sz="1900" dirty="0" err="1" smtClean="0">
                <a:latin typeface="Calibri" pitchFamily="34" charset="0"/>
                <a:cs typeface="Calibri" pitchFamily="34" charset="0"/>
              </a:rPr>
              <a:t>Reitoria</a:t>
            </a:r>
            <a:r>
              <a:rPr lang="en-US" sz="1900" dirty="0" smtClean="0">
                <a:latin typeface="Calibri" pitchFamily="34" charset="0"/>
                <a:cs typeface="Calibri" pitchFamily="34" charset="0"/>
              </a:rPr>
              <a:t>;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Acesso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aos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sistemas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integrados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de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informação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(Ex.: SIAFI);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Realização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de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Projetos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de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Pesquisa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e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Extensão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Qualificação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de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servidores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18437" name="Retângulo de cantos arredondados 4"/>
          <p:cNvSpPr>
            <a:spLocks noChangeArrowheads="1"/>
          </p:cNvSpPr>
          <p:nvPr/>
        </p:nvSpPr>
        <p:spPr bwMode="auto">
          <a:xfrm>
            <a:off x="179388" y="260350"/>
            <a:ext cx="1035050" cy="576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/>
              <a:t>PDA 2014</a:t>
            </a:r>
          </a:p>
        </p:txBody>
      </p:sp>
    </p:spTree>
    <p:extLst>
      <p:ext uri="{BB962C8B-B14F-4D97-AF65-F5344CB8AC3E}">
        <p14:creationId xmlns:p14="http://schemas.microsoft.com/office/powerpoint/2010/main" val="344975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4"/>
          <p:cNvSpPr>
            <a:spLocks noChangeArrowheads="1"/>
          </p:cNvSpPr>
          <p:nvPr/>
        </p:nvSpPr>
        <p:spPr bwMode="auto">
          <a:xfrm>
            <a:off x="0" y="0"/>
            <a:ext cx="2889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000" b="0">
                <a:ea typeface="Times New Roman" pitchFamily="18" charset="0"/>
                <a:cs typeface="Arial" charset="0"/>
              </a:rPr>
              <a:t>   </a:t>
            </a:r>
            <a:endParaRPr lang="pt-BR" altLang="pt-BR" sz="1800" b="0">
              <a:ea typeface="Times New Roman" pitchFamily="18" charset="0"/>
              <a:cs typeface="Arial" charset="0"/>
            </a:endParaRPr>
          </a:p>
        </p:txBody>
      </p:sp>
      <p:sp>
        <p:nvSpPr>
          <p:cNvPr id="19459" name="Rectangle 15"/>
          <p:cNvSpPr>
            <a:spLocks noChangeArrowheads="1"/>
          </p:cNvSpPr>
          <p:nvPr/>
        </p:nvSpPr>
        <p:spPr bwMode="auto">
          <a:xfrm>
            <a:off x="0" y="473075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000" b="0">
                <a:ea typeface="Times New Roman" pitchFamily="18" charset="0"/>
                <a:cs typeface="Arial" charset="0"/>
              </a:rPr>
              <a:t>          </a:t>
            </a:r>
            <a:endParaRPr lang="pt-BR" altLang="pt-BR" sz="1800" b="0">
              <a:ea typeface="Times New Roman" pitchFamily="18" charset="0"/>
              <a:cs typeface="Arial" charset="0"/>
            </a:endParaRPr>
          </a:p>
        </p:txBody>
      </p:sp>
      <p:sp>
        <p:nvSpPr>
          <p:cNvPr id="19460" name="Rectangle 17"/>
          <p:cNvSpPr>
            <a:spLocks noChangeArrowheads="1"/>
          </p:cNvSpPr>
          <p:nvPr/>
        </p:nvSpPr>
        <p:spPr bwMode="auto">
          <a:xfrm>
            <a:off x="0" y="1419225"/>
            <a:ext cx="3937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000" b="0">
                <a:ea typeface="Times New Roman" pitchFamily="18" charset="0"/>
                <a:cs typeface="Arial" charset="0"/>
              </a:rPr>
              <a:t>      </a:t>
            </a:r>
            <a:endParaRPr lang="pt-BR" altLang="pt-BR" sz="1800" b="0">
              <a:ea typeface="Times New Roman" pitchFamily="18" charset="0"/>
              <a:cs typeface="Arial" charset="0"/>
            </a:endParaRPr>
          </a:p>
        </p:txBody>
      </p:sp>
      <p:sp>
        <p:nvSpPr>
          <p:cNvPr id="19461" name="Rectangle 18"/>
          <p:cNvSpPr>
            <a:spLocks noChangeArrowheads="1"/>
          </p:cNvSpPr>
          <p:nvPr/>
        </p:nvSpPr>
        <p:spPr bwMode="auto">
          <a:xfrm>
            <a:off x="0" y="1892300"/>
            <a:ext cx="3587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000" b="0">
                <a:ea typeface="Times New Roman" pitchFamily="18" charset="0"/>
                <a:cs typeface="Arial" charset="0"/>
              </a:rPr>
              <a:t>     </a:t>
            </a:r>
            <a:endParaRPr lang="pt-BR" altLang="pt-BR" sz="1800" b="0">
              <a:ea typeface="Times New Roman" pitchFamily="18" charset="0"/>
              <a:cs typeface="Arial" charset="0"/>
            </a:endParaRPr>
          </a:p>
        </p:txBody>
      </p:sp>
      <p:sp>
        <p:nvSpPr>
          <p:cNvPr id="19462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sp>
        <p:nvSpPr>
          <p:cNvPr id="19463" name="Rectangle 25"/>
          <p:cNvSpPr>
            <a:spLocks noChangeArrowheads="1"/>
          </p:cNvSpPr>
          <p:nvPr/>
        </p:nvSpPr>
        <p:spPr bwMode="auto">
          <a:xfrm>
            <a:off x="0" y="473075"/>
            <a:ext cx="565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000" b="0">
                <a:cs typeface="Times New Roman" pitchFamily="18" charset="0"/>
              </a:rPr>
              <a:t>          </a:t>
            </a:r>
            <a:r>
              <a:rPr lang="pt-BR" altLang="pt-BR" sz="900" b="0"/>
              <a:t> </a:t>
            </a:r>
            <a:endParaRPr lang="pt-BR" altLang="pt-BR" sz="1800" b="0"/>
          </a:p>
        </p:txBody>
      </p:sp>
      <p:sp>
        <p:nvSpPr>
          <p:cNvPr id="19464" name="Rectangle 27"/>
          <p:cNvSpPr>
            <a:spLocks noChangeArrowheads="1"/>
          </p:cNvSpPr>
          <p:nvPr/>
        </p:nvSpPr>
        <p:spPr bwMode="auto">
          <a:xfrm>
            <a:off x="4289425" y="3070225"/>
            <a:ext cx="2889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000" b="0">
                <a:cs typeface="Times New Roman" pitchFamily="18" charset="0"/>
              </a:rPr>
              <a:t>   </a:t>
            </a:r>
            <a:endParaRPr lang="pt-BR" altLang="pt-BR" sz="1800" b="0"/>
          </a:p>
        </p:txBody>
      </p:sp>
      <p:sp>
        <p:nvSpPr>
          <p:cNvPr id="19465" name="Rectangle 28"/>
          <p:cNvSpPr>
            <a:spLocks noChangeArrowheads="1"/>
          </p:cNvSpPr>
          <p:nvPr/>
        </p:nvSpPr>
        <p:spPr bwMode="auto">
          <a:xfrm>
            <a:off x="4289425" y="3543300"/>
            <a:ext cx="565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000" b="0">
                <a:cs typeface="Times New Roman" pitchFamily="18" charset="0"/>
              </a:rPr>
              <a:t>          </a:t>
            </a:r>
            <a:r>
              <a:rPr lang="pt-BR" altLang="pt-BR" sz="900" b="0"/>
              <a:t> </a:t>
            </a:r>
            <a:endParaRPr lang="pt-BR" altLang="pt-BR" sz="1800" b="0"/>
          </a:p>
        </p:txBody>
      </p:sp>
      <p:pic>
        <p:nvPicPr>
          <p:cNvPr id="19466" name="Picture 25" descr="C:\Users\erlison\Desktop\avaliacao-institucional\slides\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5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7" name="Retângulo 12"/>
          <p:cNvSpPr>
            <a:spLocks noChangeArrowheads="1"/>
          </p:cNvSpPr>
          <p:nvPr/>
        </p:nvSpPr>
        <p:spPr bwMode="auto">
          <a:xfrm>
            <a:off x="1258888" y="1916113"/>
            <a:ext cx="7200900" cy="218521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 dirty="0" smtClean="0"/>
          </a:p>
          <a:p>
            <a:pPr algn="just">
              <a:spcBef>
                <a:spcPct val="0"/>
              </a:spcBef>
              <a:buNone/>
            </a:pPr>
            <a:r>
              <a:rPr lang="pt-BR" altLang="pt-BR" sz="1600" dirty="0" smtClean="0"/>
              <a:t>Com </a:t>
            </a:r>
            <a:r>
              <a:rPr lang="pt-BR" altLang="pt-BR" sz="1600" dirty="0"/>
              <a:t>a expectativa de preenchimento das vagas </a:t>
            </a:r>
            <a:r>
              <a:rPr lang="pt-BR" altLang="pt-BR" sz="1600" dirty="0" smtClean="0"/>
              <a:t>ofertadas ao Campus através do </a:t>
            </a:r>
            <a:r>
              <a:rPr lang="pt-BR" altLang="pt-BR" sz="1600" dirty="0"/>
              <a:t>concurso </a:t>
            </a:r>
            <a:r>
              <a:rPr lang="pt-BR" altLang="pt-BR" sz="1600" dirty="0" smtClean="0"/>
              <a:t>público de provas e  títulos (em andamento), vislumbra-se a possibilidade de ampliação de vagas nos cursos ofertados, da equipe docente e técnica, favorecendo positivamente a atuação dessa Unidade de Ensino para alcançar excelentes níveis de eficiência no atendimento das demandas do Campus. </a:t>
            </a:r>
          </a:p>
          <a:p>
            <a:pPr algn="just">
              <a:spcBef>
                <a:spcPct val="0"/>
              </a:spcBef>
              <a:buNone/>
            </a:pPr>
            <a:endParaRPr lang="pt-BR" altLang="pt-BR" sz="1200" dirty="0" smtClean="0"/>
          </a:p>
          <a:p>
            <a:pPr algn="just">
              <a:spcBef>
                <a:spcPct val="0"/>
              </a:spcBef>
              <a:buNone/>
            </a:pPr>
            <a:endParaRPr lang="pt-BR" altLang="pt-BR" sz="1000" dirty="0" smtClean="0"/>
          </a:p>
        </p:txBody>
      </p:sp>
      <p:sp>
        <p:nvSpPr>
          <p:cNvPr id="19468" name="Retângulo 13"/>
          <p:cNvSpPr>
            <a:spLocks noChangeArrowheads="1"/>
          </p:cNvSpPr>
          <p:nvPr/>
        </p:nvSpPr>
        <p:spPr bwMode="auto">
          <a:xfrm>
            <a:off x="1277938" y="4505325"/>
            <a:ext cx="7200900" cy="1902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</a:pPr>
            <a:r>
              <a:rPr lang="pt-BR" altLang="pt-BR" sz="1470" dirty="0" smtClean="0"/>
              <a:t> Não realização da reforma do prédio cedido pela Prefeitura Municipal de Eirunepé;</a:t>
            </a:r>
          </a:p>
          <a:p>
            <a:pPr algn="just">
              <a:spcBef>
                <a:spcPct val="0"/>
              </a:spcBef>
            </a:pPr>
            <a:r>
              <a:rPr lang="pt-BR" altLang="pt-BR" sz="1470" dirty="0" smtClean="0"/>
              <a:t> Atraso </a:t>
            </a:r>
            <a:r>
              <a:rPr lang="pt-BR" altLang="pt-BR" sz="1470" dirty="0"/>
              <a:t>na construção </a:t>
            </a:r>
            <a:r>
              <a:rPr lang="pt-BR" altLang="pt-BR" sz="1470" dirty="0" smtClean="0"/>
              <a:t>da Sede do IFAM </a:t>
            </a:r>
            <a:r>
              <a:rPr lang="pt-BR" altLang="pt-BR" sz="1470" i="1" dirty="0"/>
              <a:t>Campus </a:t>
            </a:r>
            <a:r>
              <a:rPr lang="pt-BR" altLang="pt-BR" sz="1470" dirty="0"/>
              <a:t>Eirunepé;</a:t>
            </a:r>
          </a:p>
          <a:p>
            <a:pPr algn="just">
              <a:spcBef>
                <a:spcPct val="0"/>
              </a:spcBef>
            </a:pPr>
            <a:r>
              <a:rPr lang="en-US" altLang="pt-BR" sz="1470" dirty="0" err="1" smtClean="0"/>
              <a:t>Indisponibilidade</a:t>
            </a:r>
            <a:r>
              <a:rPr lang="en-US" altLang="pt-BR" sz="1470" dirty="0" smtClean="0"/>
              <a:t> de </a:t>
            </a:r>
            <a:r>
              <a:rPr lang="en-US" altLang="pt-BR" sz="1470" dirty="0" err="1" smtClean="0"/>
              <a:t>ponto</a:t>
            </a:r>
            <a:r>
              <a:rPr lang="en-US" altLang="pt-BR" sz="1470" dirty="0" smtClean="0"/>
              <a:t> de </a:t>
            </a:r>
            <a:r>
              <a:rPr lang="en-US" altLang="pt-BR" sz="1470" dirty="0" err="1" smtClean="0"/>
              <a:t>acesso</a:t>
            </a:r>
            <a:r>
              <a:rPr lang="en-US" altLang="pt-BR" sz="1470" dirty="0" smtClean="0"/>
              <a:t> a internet para </a:t>
            </a:r>
            <a:r>
              <a:rPr lang="en-US" altLang="pt-BR" sz="1470" dirty="0" err="1" smtClean="0"/>
              <a:t>realização</a:t>
            </a:r>
            <a:r>
              <a:rPr lang="en-US" altLang="pt-BR" sz="1470" dirty="0" smtClean="0"/>
              <a:t> dos </a:t>
            </a:r>
            <a:r>
              <a:rPr lang="en-US" altLang="pt-BR" sz="1470" dirty="0" err="1" smtClean="0"/>
              <a:t>serviços</a:t>
            </a:r>
            <a:r>
              <a:rPr lang="en-US" altLang="pt-BR" sz="1470" dirty="0" smtClean="0"/>
              <a:t> </a:t>
            </a:r>
            <a:r>
              <a:rPr lang="en-US" altLang="pt-BR" sz="1470" dirty="0" err="1" smtClean="0"/>
              <a:t>que</a:t>
            </a:r>
            <a:r>
              <a:rPr lang="en-US" altLang="pt-BR" sz="1470" dirty="0" smtClean="0"/>
              <a:t> </a:t>
            </a:r>
            <a:r>
              <a:rPr lang="en-US" altLang="pt-BR" sz="1470" dirty="0" err="1" smtClean="0"/>
              <a:t>necessitam</a:t>
            </a:r>
            <a:r>
              <a:rPr lang="en-US" altLang="pt-BR" sz="1470" dirty="0" smtClean="0"/>
              <a:t> </a:t>
            </a:r>
            <a:r>
              <a:rPr lang="en-US" altLang="pt-BR" sz="1470" dirty="0" err="1" smtClean="0"/>
              <a:t>desta</a:t>
            </a:r>
            <a:r>
              <a:rPr lang="en-US" altLang="pt-BR" sz="1470" dirty="0" smtClean="0"/>
              <a:t> </a:t>
            </a:r>
            <a:r>
              <a:rPr lang="en-US" altLang="pt-BR" sz="1470" dirty="0" err="1" smtClean="0"/>
              <a:t>ferramenta</a:t>
            </a:r>
            <a:r>
              <a:rPr lang="en-US" altLang="pt-BR" sz="1470" dirty="0" smtClean="0"/>
              <a:t>;</a:t>
            </a:r>
          </a:p>
          <a:p>
            <a:pPr algn="just">
              <a:spcBef>
                <a:spcPct val="0"/>
              </a:spcBef>
            </a:pPr>
            <a:r>
              <a:rPr lang="pt-BR" altLang="pt-BR" sz="147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A não realização do Processo </a:t>
            </a:r>
            <a:r>
              <a:rPr lang="pt-BR" altLang="pt-BR" sz="147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seletivo para ingresso de discentes (</a:t>
            </a:r>
            <a:r>
              <a:rPr lang="pt-BR" altLang="pt-BR" sz="147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2014/2015);</a:t>
            </a:r>
          </a:p>
          <a:p>
            <a:pPr algn="just">
              <a:spcBef>
                <a:spcPct val="0"/>
              </a:spcBef>
              <a:buFont typeface="Arial" pitchFamily="34" charset="0"/>
              <a:buChar char="•"/>
            </a:pPr>
            <a:r>
              <a:rPr lang="pt-BR" altLang="pt-BR" sz="1470" dirty="0" smtClean="0"/>
              <a:t> Falta de instalações e acervo para pesquisa (Biblioteca);</a:t>
            </a:r>
          </a:p>
          <a:p>
            <a:pPr algn="just">
              <a:spcBef>
                <a:spcPct val="0"/>
              </a:spcBef>
            </a:pPr>
            <a:r>
              <a:rPr lang="en-US" altLang="pt-BR" sz="1470" dirty="0" smtClean="0"/>
              <a:t> </a:t>
            </a:r>
            <a:r>
              <a:rPr lang="en-US" altLang="pt-BR" sz="1470" dirty="0" err="1" smtClean="0"/>
              <a:t>Indisponibilidade</a:t>
            </a:r>
            <a:r>
              <a:rPr lang="en-US" altLang="pt-BR" sz="1470" dirty="0" smtClean="0"/>
              <a:t> de </a:t>
            </a:r>
            <a:r>
              <a:rPr lang="en-US" altLang="pt-BR" sz="1470" dirty="0" err="1" smtClean="0"/>
              <a:t>docentes</a:t>
            </a:r>
            <a:r>
              <a:rPr lang="en-US" altLang="pt-BR" sz="1470" dirty="0" smtClean="0"/>
              <a:t> </a:t>
            </a:r>
            <a:r>
              <a:rPr lang="en-US" altLang="pt-BR" sz="1470" dirty="0" err="1" smtClean="0"/>
              <a:t>locais</a:t>
            </a:r>
            <a:r>
              <a:rPr lang="en-US" altLang="pt-BR" sz="1470" dirty="0" smtClean="0"/>
              <a:t> com </a:t>
            </a:r>
            <a:r>
              <a:rPr lang="en-US" altLang="pt-BR" sz="1470" dirty="0" err="1" smtClean="0"/>
              <a:t>habilitação</a:t>
            </a:r>
            <a:r>
              <a:rPr lang="en-US" altLang="pt-BR" sz="1470" dirty="0" smtClean="0"/>
              <a:t> </a:t>
            </a:r>
            <a:r>
              <a:rPr lang="en-US" altLang="pt-BR" sz="1470" dirty="0" err="1" smtClean="0"/>
              <a:t>para</a:t>
            </a:r>
            <a:r>
              <a:rPr lang="en-US" altLang="pt-BR" sz="1470" dirty="0" smtClean="0"/>
              <a:t> </a:t>
            </a:r>
            <a:r>
              <a:rPr lang="en-US" altLang="pt-BR" sz="1470" dirty="0" err="1" smtClean="0"/>
              <a:t>atuarem</a:t>
            </a:r>
            <a:r>
              <a:rPr lang="en-US" altLang="pt-BR" sz="1470" dirty="0" smtClean="0"/>
              <a:t> </a:t>
            </a:r>
            <a:r>
              <a:rPr lang="en-US" altLang="pt-BR" sz="1470" dirty="0" err="1" smtClean="0"/>
              <a:t>em</a:t>
            </a:r>
            <a:r>
              <a:rPr lang="en-US" altLang="pt-BR" sz="1470" dirty="0" smtClean="0"/>
              <a:t> </a:t>
            </a:r>
            <a:r>
              <a:rPr lang="en-US" altLang="pt-BR" sz="1470" dirty="0" err="1" smtClean="0"/>
              <a:t>áreas</a:t>
            </a:r>
            <a:r>
              <a:rPr lang="en-US" altLang="pt-BR" sz="1470" dirty="0" smtClean="0"/>
              <a:t> </a:t>
            </a:r>
            <a:r>
              <a:rPr lang="en-US" altLang="pt-BR" sz="1470" dirty="0" err="1" smtClean="0"/>
              <a:t>específicas</a:t>
            </a:r>
            <a:r>
              <a:rPr lang="en-US" altLang="pt-BR" sz="1470" dirty="0" smtClean="0"/>
              <a:t>.</a:t>
            </a:r>
          </a:p>
        </p:txBody>
      </p:sp>
      <p:sp>
        <p:nvSpPr>
          <p:cNvPr id="19469" name="Retângulo de cantos arredondados 14"/>
          <p:cNvSpPr>
            <a:spLocks noChangeArrowheads="1"/>
          </p:cNvSpPr>
          <p:nvPr/>
        </p:nvSpPr>
        <p:spPr bwMode="auto">
          <a:xfrm>
            <a:off x="179388" y="260350"/>
            <a:ext cx="1035050" cy="576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/>
              <a:t>PDA 2014</a:t>
            </a:r>
          </a:p>
        </p:txBody>
      </p:sp>
    </p:spTree>
    <p:extLst>
      <p:ext uri="{BB962C8B-B14F-4D97-AF65-F5344CB8AC3E}">
        <p14:creationId xmlns:p14="http://schemas.microsoft.com/office/powerpoint/2010/main" val="416586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 descr="C:\Users\erlison\Desktop\avaliacao-institucional\slides\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2" y="26988"/>
            <a:ext cx="91535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 Box 12"/>
          <p:cNvSpPr txBox="1">
            <a:spLocks noChangeArrowheads="1"/>
          </p:cNvSpPr>
          <p:nvPr/>
        </p:nvSpPr>
        <p:spPr bwMode="auto">
          <a:xfrm>
            <a:off x="1214438" y="4398963"/>
            <a:ext cx="74295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pt-BR" sz="1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484" name="Retângulo 4"/>
          <p:cNvSpPr>
            <a:spLocks noChangeArrowheads="1"/>
          </p:cNvSpPr>
          <p:nvPr/>
        </p:nvSpPr>
        <p:spPr bwMode="auto">
          <a:xfrm>
            <a:off x="1258888" y="1916113"/>
            <a:ext cx="7200900" cy="210826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pt-BR" sz="1600" dirty="0" smtClean="0"/>
          </a:p>
          <a:p>
            <a:pPr algn="just">
              <a:spcBef>
                <a:spcPct val="0"/>
              </a:spcBef>
              <a:buNone/>
            </a:pPr>
            <a:r>
              <a:rPr lang="en-US" altLang="pt-BR" sz="2000" dirty="0" err="1" smtClean="0">
                <a:latin typeface="+mj-lt"/>
              </a:rPr>
              <a:t>Diante</a:t>
            </a:r>
            <a:r>
              <a:rPr lang="en-US" altLang="pt-BR" sz="2000" dirty="0" smtClean="0">
                <a:latin typeface="+mj-lt"/>
              </a:rPr>
              <a:t> </a:t>
            </a:r>
            <a:r>
              <a:rPr lang="en-US" altLang="pt-BR" sz="2000" dirty="0" err="1" smtClean="0">
                <a:latin typeface="+mj-lt"/>
              </a:rPr>
              <a:t>da</a:t>
            </a:r>
            <a:r>
              <a:rPr lang="en-US" altLang="pt-BR" sz="2000" dirty="0" smtClean="0">
                <a:latin typeface="+mj-lt"/>
              </a:rPr>
              <a:t> </a:t>
            </a:r>
            <a:r>
              <a:rPr lang="en-US" altLang="pt-BR" sz="2000" dirty="0" err="1" smtClean="0">
                <a:latin typeface="+mj-lt"/>
              </a:rPr>
              <a:t>responsabilidade</a:t>
            </a:r>
            <a:r>
              <a:rPr lang="en-US" altLang="pt-BR" sz="2000" dirty="0" smtClean="0">
                <a:latin typeface="+mj-lt"/>
              </a:rPr>
              <a:t> de </a:t>
            </a:r>
            <a:r>
              <a:rPr lang="en-US" altLang="pt-BR" sz="2000" dirty="0" err="1" smtClean="0">
                <a:latin typeface="+mj-lt"/>
              </a:rPr>
              <a:t>implantar</a:t>
            </a:r>
            <a:r>
              <a:rPr lang="en-US" altLang="pt-BR" sz="2000" dirty="0" smtClean="0">
                <a:latin typeface="+mj-lt"/>
              </a:rPr>
              <a:t> um </a:t>
            </a:r>
            <a:r>
              <a:rPr lang="en-US" altLang="pt-BR" sz="2000" dirty="0" err="1" smtClean="0">
                <a:latin typeface="+mj-lt"/>
              </a:rPr>
              <a:t>projeto</a:t>
            </a:r>
            <a:r>
              <a:rPr lang="en-US" altLang="pt-BR" sz="2000" dirty="0" smtClean="0">
                <a:latin typeface="+mj-lt"/>
              </a:rPr>
              <a:t> de </a:t>
            </a:r>
            <a:r>
              <a:rPr lang="en-US" altLang="pt-BR" sz="2000" dirty="0" err="1" smtClean="0">
                <a:latin typeface="+mj-lt"/>
              </a:rPr>
              <a:t>Expansão</a:t>
            </a:r>
            <a:r>
              <a:rPr lang="en-US" altLang="pt-BR" sz="2000" dirty="0" smtClean="0">
                <a:latin typeface="+mj-lt"/>
              </a:rPr>
              <a:t> </a:t>
            </a:r>
            <a:r>
              <a:rPr lang="en-US" altLang="pt-BR" sz="2000" dirty="0" err="1" smtClean="0">
                <a:latin typeface="+mj-lt"/>
              </a:rPr>
              <a:t>em</a:t>
            </a:r>
            <a:r>
              <a:rPr lang="en-US" altLang="pt-BR" sz="2000" dirty="0" smtClean="0">
                <a:latin typeface="+mj-lt"/>
              </a:rPr>
              <a:t> </a:t>
            </a:r>
            <a:r>
              <a:rPr lang="en-US" altLang="pt-BR" sz="2000" dirty="0" err="1" smtClean="0">
                <a:latin typeface="+mj-lt"/>
              </a:rPr>
              <a:t>uma</a:t>
            </a:r>
            <a:r>
              <a:rPr lang="en-US" altLang="pt-BR" sz="2000" dirty="0" smtClean="0">
                <a:latin typeface="+mj-lt"/>
              </a:rPr>
              <a:t> </a:t>
            </a:r>
            <a:r>
              <a:rPr lang="en-US" altLang="pt-BR" sz="2000" dirty="0" err="1" smtClean="0">
                <a:latin typeface="+mj-lt"/>
              </a:rPr>
              <a:t>localidade</a:t>
            </a:r>
            <a:r>
              <a:rPr lang="en-US" altLang="pt-BR" sz="2000" dirty="0" smtClean="0">
                <a:latin typeface="+mj-lt"/>
              </a:rPr>
              <a:t> de </a:t>
            </a:r>
            <a:r>
              <a:rPr lang="en-US" altLang="pt-BR" sz="2000" dirty="0" err="1" smtClean="0">
                <a:latin typeface="+mj-lt"/>
              </a:rPr>
              <a:t>difícil</a:t>
            </a:r>
            <a:r>
              <a:rPr lang="en-US" altLang="pt-BR" sz="2000" dirty="0" smtClean="0">
                <a:latin typeface="+mj-lt"/>
              </a:rPr>
              <a:t> </a:t>
            </a:r>
            <a:r>
              <a:rPr lang="en-US" altLang="pt-BR" sz="2000" dirty="0" err="1" smtClean="0">
                <a:latin typeface="+mj-lt"/>
              </a:rPr>
              <a:t>acesso</a:t>
            </a:r>
            <a:r>
              <a:rPr lang="en-US" altLang="pt-BR" sz="2000" dirty="0" smtClean="0">
                <a:latin typeface="+mj-lt"/>
              </a:rPr>
              <a:t> e as </a:t>
            </a:r>
            <a:r>
              <a:rPr lang="en-US" altLang="pt-BR" sz="2000" dirty="0" err="1" smtClean="0">
                <a:latin typeface="+mj-lt"/>
              </a:rPr>
              <a:t>limitações</a:t>
            </a:r>
            <a:r>
              <a:rPr lang="en-US" altLang="pt-BR" sz="2000" dirty="0" smtClean="0">
                <a:latin typeface="+mj-lt"/>
              </a:rPr>
              <a:t> </a:t>
            </a:r>
            <a:r>
              <a:rPr lang="en-US" altLang="pt-BR" sz="2000" dirty="0" err="1" smtClean="0">
                <a:latin typeface="+mj-lt"/>
              </a:rPr>
              <a:t>ali</a:t>
            </a:r>
            <a:r>
              <a:rPr lang="en-US" altLang="pt-BR" sz="2000" dirty="0" smtClean="0">
                <a:latin typeface="+mj-lt"/>
              </a:rPr>
              <a:t> </a:t>
            </a:r>
            <a:r>
              <a:rPr lang="en-US" altLang="pt-BR" sz="2000" dirty="0" err="1" smtClean="0">
                <a:latin typeface="+mj-lt"/>
              </a:rPr>
              <a:t>encontradas</a:t>
            </a:r>
            <a:r>
              <a:rPr lang="en-US" altLang="pt-BR" sz="2000" dirty="0" smtClean="0">
                <a:latin typeface="+mj-lt"/>
              </a:rPr>
              <a:t>, </a:t>
            </a:r>
            <a:r>
              <a:rPr lang="en-US" altLang="pt-BR" sz="2000" dirty="0" err="1" smtClean="0">
                <a:latin typeface="+mj-lt"/>
              </a:rPr>
              <a:t>podemos</a:t>
            </a:r>
            <a:r>
              <a:rPr lang="en-US" altLang="pt-BR" sz="2000" dirty="0" smtClean="0">
                <a:latin typeface="+mj-lt"/>
              </a:rPr>
              <a:t> </a:t>
            </a:r>
            <a:r>
              <a:rPr lang="en-US" altLang="pt-BR" sz="2000" dirty="0" err="1" smtClean="0">
                <a:latin typeface="+mj-lt"/>
              </a:rPr>
              <a:t>considerar</a:t>
            </a:r>
            <a:r>
              <a:rPr lang="en-US" altLang="pt-BR" sz="2000" dirty="0" smtClean="0">
                <a:latin typeface="+mj-lt"/>
              </a:rPr>
              <a:t> </a:t>
            </a:r>
            <a:r>
              <a:rPr lang="en-US" altLang="pt-BR" sz="2000" dirty="0" err="1" smtClean="0">
                <a:latin typeface="+mj-lt"/>
              </a:rPr>
              <a:t>que</a:t>
            </a:r>
            <a:r>
              <a:rPr lang="en-US" altLang="pt-BR" sz="2000" dirty="0" smtClean="0">
                <a:latin typeface="+mj-lt"/>
              </a:rPr>
              <a:t> a </a:t>
            </a:r>
            <a:r>
              <a:rPr lang="en-US" altLang="pt-BR" sz="2000" dirty="0" err="1" smtClean="0">
                <a:latin typeface="+mj-lt"/>
              </a:rPr>
              <a:t>maioria</a:t>
            </a:r>
            <a:r>
              <a:rPr lang="en-US" altLang="pt-BR" sz="2000" dirty="0" smtClean="0">
                <a:latin typeface="+mj-lt"/>
              </a:rPr>
              <a:t> das </a:t>
            </a:r>
            <a:r>
              <a:rPr lang="en-US" altLang="pt-BR" sz="2000" dirty="0" err="1" smtClean="0">
                <a:latin typeface="+mj-lt"/>
              </a:rPr>
              <a:t>atividades</a:t>
            </a:r>
            <a:r>
              <a:rPr lang="en-US" altLang="pt-BR" sz="2000" dirty="0" smtClean="0">
                <a:latin typeface="+mj-lt"/>
              </a:rPr>
              <a:t> </a:t>
            </a:r>
            <a:r>
              <a:rPr lang="en-US" altLang="pt-BR" sz="2000" dirty="0" err="1" smtClean="0">
                <a:latin typeface="+mj-lt"/>
              </a:rPr>
              <a:t>propostas</a:t>
            </a:r>
            <a:r>
              <a:rPr lang="en-US" altLang="pt-BR" sz="2000" dirty="0" smtClean="0">
                <a:latin typeface="+mj-lt"/>
              </a:rPr>
              <a:t> </a:t>
            </a:r>
            <a:r>
              <a:rPr lang="en-US" altLang="pt-BR" sz="2000" dirty="0" err="1" smtClean="0">
                <a:latin typeface="+mj-lt"/>
              </a:rPr>
              <a:t>foram</a:t>
            </a:r>
            <a:r>
              <a:rPr lang="en-US" altLang="pt-BR" sz="2000" dirty="0" smtClean="0">
                <a:latin typeface="+mj-lt"/>
              </a:rPr>
              <a:t> </a:t>
            </a:r>
            <a:r>
              <a:rPr lang="en-US" altLang="pt-BR" sz="2000" dirty="0" err="1" smtClean="0">
                <a:latin typeface="+mj-lt"/>
              </a:rPr>
              <a:t>concluídas</a:t>
            </a:r>
            <a:r>
              <a:rPr lang="en-US" altLang="pt-BR" sz="2000" dirty="0" smtClean="0">
                <a:latin typeface="+mj-lt"/>
              </a:rPr>
              <a:t> com </a:t>
            </a:r>
            <a:r>
              <a:rPr lang="en-US" altLang="pt-BR" sz="2000" dirty="0" err="1" smtClean="0">
                <a:latin typeface="+mj-lt"/>
              </a:rPr>
              <a:t>êxito</a:t>
            </a:r>
            <a:r>
              <a:rPr lang="en-US" altLang="pt-BR" sz="2000" dirty="0" smtClean="0">
                <a:latin typeface="+mj-lt"/>
              </a:rPr>
              <a:t>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pt-BR" sz="1700" dirty="0" smtClean="0">
                <a:solidFill>
                  <a:srgbClr val="C00000"/>
                </a:solidFill>
              </a:rPr>
              <a:t> </a:t>
            </a:r>
            <a:endParaRPr lang="pt-BR" altLang="pt-BR" sz="1700" dirty="0">
              <a:solidFill>
                <a:srgbClr val="C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 dirty="0"/>
          </a:p>
        </p:txBody>
      </p:sp>
      <p:sp>
        <p:nvSpPr>
          <p:cNvPr id="20485" name="Retângulo de cantos arredondados 5"/>
          <p:cNvSpPr>
            <a:spLocks noChangeArrowheads="1"/>
          </p:cNvSpPr>
          <p:nvPr/>
        </p:nvSpPr>
        <p:spPr bwMode="auto">
          <a:xfrm>
            <a:off x="179388" y="260350"/>
            <a:ext cx="1035050" cy="576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/>
              <a:t>PDA 2014</a:t>
            </a:r>
          </a:p>
        </p:txBody>
      </p:sp>
      <p:sp>
        <p:nvSpPr>
          <p:cNvPr id="6" name="Retângulo 5"/>
          <p:cNvSpPr/>
          <p:nvPr/>
        </p:nvSpPr>
        <p:spPr>
          <a:xfrm>
            <a:off x="1285852" y="4572008"/>
            <a:ext cx="728667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  <a:buNone/>
            </a:pPr>
            <a:endParaRPr lang="pt-BR" sz="200" dirty="0" smtClean="0"/>
          </a:p>
          <a:p>
            <a:r>
              <a:rPr lang="pt-BR" sz="2000" dirty="0" smtClean="0"/>
              <a:t>1. “A arte de vencer consiste na habilidade de conviver harmoniosamente com todos.” (Autor desconhecido) </a:t>
            </a:r>
          </a:p>
          <a:p>
            <a:endParaRPr lang="pt-BR" sz="2000" dirty="0" smtClean="0"/>
          </a:p>
          <a:p>
            <a:r>
              <a:rPr lang="pt-BR" sz="2000" dirty="0" smtClean="0"/>
              <a:t>2. “Nem sempre é verdade que em breve esquecerás a todos; Em breve todos te esquecerão.”</a:t>
            </a:r>
          </a:p>
          <a:p>
            <a:pPr algn="just">
              <a:spcBef>
                <a:spcPct val="0"/>
              </a:spcBef>
              <a:buNone/>
            </a:pPr>
            <a:endParaRPr lang="en-US" altLang="pt-BR" dirty="0" smtClean="0"/>
          </a:p>
          <a:p>
            <a:pPr algn="just">
              <a:spcBef>
                <a:spcPct val="0"/>
              </a:spcBef>
              <a:buNone/>
            </a:pPr>
            <a:endParaRPr lang="en-US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138554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erlison\Desktop\avaliacao-institucional\slides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988"/>
            <a:ext cx="91535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1804988" y="4416425"/>
            <a:ext cx="357187" cy="36988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ts val="0"/>
              </a:spcBef>
              <a:defRPr/>
            </a:pPr>
            <a:r>
              <a:rPr lang="pt-BR" b="0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852863" y="4305300"/>
            <a:ext cx="357187" cy="7080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ts val="0"/>
              </a:spcBef>
              <a:defRPr/>
            </a:pPr>
            <a:endParaRPr lang="pt-BR" sz="4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5772150" y="4346575"/>
            <a:ext cx="357188" cy="52228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ts val="0"/>
              </a:spcBef>
              <a:defRPr/>
            </a:pPr>
            <a:endParaRPr lang="pt-BR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7739063" y="4416425"/>
            <a:ext cx="357187" cy="36988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ts val="0"/>
              </a:spcBef>
              <a:defRPr/>
            </a:pPr>
            <a:endParaRPr lang="pt-BR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11" name="Text Box 12"/>
          <p:cNvSpPr txBox="1">
            <a:spLocks noChangeArrowheads="1"/>
          </p:cNvSpPr>
          <p:nvPr/>
        </p:nvSpPr>
        <p:spPr bwMode="auto">
          <a:xfrm>
            <a:off x="1571625" y="2151063"/>
            <a:ext cx="67865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* Digite um </a:t>
            </a:r>
            <a:r>
              <a:rPr lang="pt-BR" altLang="pt-BR" sz="1200" dirty="0">
                <a:latin typeface="Calibri" pitchFamily="34" charset="0"/>
                <a:ea typeface="Calibri" pitchFamily="34" charset="0"/>
                <a:cs typeface="Calibri" pitchFamily="34" charset="0"/>
              </a:rPr>
              <a:t>X</a:t>
            </a:r>
            <a:r>
              <a:rPr lang="pt-BR" altLang="pt-BR" sz="1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no parêntese que corresponde ao seu grau de satisfação com a gestão.</a:t>
            </a:r>
          </a:p>
        </p:txBody>
      </p:sp>
      <p:sp>
        <p:nvSpPr>
          <p:cNvPr id="21512" name="CaixaDeTexto 1"/>
          <p:cNvSpPr txBox="1">
            <a:spLocks noChangeArrowheads="1"/>
          </p:cNvSpPr>
          <p:nvPr/>
        </p:nvSpPr>
        <p:spPr bwMode="auto">
          <a:xfrm>
            <a:off x="3779838" y="442277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x</a:t>
            </a:r>
          </a:p>
        </p:txBody>
      </p:sp>
      <p:sp>
        <p:nvSpPr>
          <p:cNvPr id="21513" name="Retângulo de cantos arredondados 12"/>
          <p:cNvSpPr>
            <a:spLocks noChangeArrowheads="1"/>
          </p:cNvSpPr>
          <p:nvPr/>
        </p:nvSpPr>
        <p:spPr bwMode="auto">
          <a:xfrm>
            <a:off x="179388" y="260350"/>
            <a:ext cx="1035050" cy="576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/>
              <a:t>PDA 2014</a:t>
            </a:r>
          </a:p>
        </p:txBody>
      </p:sp>
    </p:spTree>
    <p:extLst>
      <p:ext uri="{BB962C8B-B14F-4D97-AF65-F5344CB8AC3E}">
        <p14:creationId xmlns:p14="http://schemas.microsoft.com/office/powerpoint/2010/main" val="351592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erlison\Desktop\avaliacao-institucional\slides\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093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erlison\Desktop\avaliacao-institucional\slides\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91535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214438" y="1785938"/>
            <a:ext cx="7429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ts val="0"/>
              </a:spcBef>
              <a:defRPr/>
            </a:pPr>
            <a:r>
              <a:rPr lang="en-US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CAMPUS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EIRUNEPÉ</a:t>
            </a:r>
            <a:endParaRPr lang="pt-BR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1214438" y="2746375"/>
            <a:ext cx="7429500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1" hangingPunct="1">
              <a:spcBef>
                <a:spcPts val="0"/>
              </a:spcBef>
              <a:buFontTx/>
              <a:buAutoNum type="arabicPeriod"/>
              <a:defRPr/>
            </a:pPr>
            <a:endParaRPr lang="pt-BR" b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 eaLnBrk="1" hangingPunct="1">
              <a:spcBef>
                <a:spcPts val="0"/>
              </a:spcBef>
              <a:defRPr/>
            </a:pPr>
            <a:endParaRPr lang="pt-BR" b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 eaLnBrk="1" hangingPunct="1">
              <a:spcBef>
                <a:spcPts val="0"/>
              </a:spcBef>
              <a:defRPr/>
            </a:pPr>
            <a:endParaRPr lang="pt-BR" b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 eaLnBrk="1" hangingPunct="1">
              <a:spcBef>
                <a:spcPts val="0"/>
              </a:spcBef>
              <a:defRPr/>
            </a:pPr>
            <a:endParaRPr lang="pt-BR" b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 eaLnBrk="1" hangingPunct="1">
              <a:spcBef>
                <a:spcPts val="0"/>
              </a:spcBef>
              <a:defRPr/>
            </a:pPr>
            <a:endParaRPr lang="pt-BR" b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 eaLnBrk="1" hangingPunct="1">
              <a:spcBef>
                <a:spcPts val="0"/>
              </a:spcBef>
              <a:defRPr/>
            </a:pPr>
            <a:endParaRPr lang="pt-BR" b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 eaLnBrk="1" hangingPunct="1">
              <a:spcBef>
                <a:spcPts val="0"/>
              </a:spcBef>
              <a:defRPr/>
            </a:pPr>
            <a:endParaRPr lang="pt-BR" b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 eaLnBrk="1" hangingPunct="1">
              <a:spcBef>
                <a:spcPts val="0"/>
              </a:spcBef>
              <a:defRPr/>
            </a:pPr>
            <a:endParaRPr lang="pt-BR" b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 eaLnBrk="1" hangingPunct="1">
              <a:spcBef>
                <a:spcPts val="0"/>
              </a:spcBef>
              <a:defRPr/>
            </a:pPr>
            <a:endParaRPr lang="pt-BR" b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 eaLnBrk="1" hangingPunct="1">
              <a:spcBef>
                <a:spcPts val="0"/>
              </a:spcBef>
              <a:defRPr/>
            </a:pPr>
            <a:endParaRPr lang="pt-BR" b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 eaLnBrk="1" hangingPunct="1">
              <a:spcBef>
                <a:spcPts val="0"/>
              </a:spcBef>
              <a:defRPr/>
            </a:pPr>
            <a:endParaRPr lang="pt-BR" b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 eaLnBrk="1" hangingPunct="1">
              <a:spcBef>
                <a:spcPts val="0"/>
              </a:spcBef>
              <a:defRPr/>
            </a:pPr>
            <a:endParaRPr lang="pt-BR" b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 eaLnBrk="1" hangingPunct="1">
              <a:spcBef>
                <a:spcPts val="0"/>
              </a:spcBef>
              <a:defRPr/>
            </a:pPr>
            <a:endParaRPr lang="pt-BR" b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058"/>
              </p:ext>
            </p:extLst>
          </p:nvPr>
        </p:nvGraphicFramePr>
        <p:xfrm>
          <a:off x="1214438" y="2746375"/>
          <a:ext cx="7429500" cy="3297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562"/>
                <a:gridCol w="4071938"/>
              </a:tblGrid>
              <a:tr h="523691"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Nome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9" marB="45739"/>
                </a:tc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Função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9" marB="45739"/>
                </a:tc>
              </a:tr>
              <a:tr h="304880">
                <a:tc>
                  <a:txBody>
                    <a:bodyPr/>
                    <a:lstStyle/>
                    <a:p>
                      <a:r>
                        <a:rPr lang="pt-BR" sz="1400" dirty="0" err="1" smtClean="0"/>
                        <a:t>Roquelane</a:t>
                      </a:r>
                      <a:r>
                        <a:rPr lang="pt-BR" sz="1400" dirty="0" smtClean="0"/>
                        <a:t> Batista de Siqueira</a:t>
                      </a:r>
                      <a:endParaRPr lang="pt-BR" sz="1400" dirty="0"/>
                    </a:p>
                  </a:txBody>
                  <a:tcPr marT="45739" marB="45739"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Diretor Geral</a:t>
                      </a:r>
                      <a:endParaRPr lang="pt-BR" sz="1400" dirty="0"/>
                    </a:p>
                  </a:txBody>
                  <a:tcPr marT="45739" marB="45739"/>
                </a:tc>
              </a:tr>
              <a:tr h="30488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Orlando Ferreira da Silva</a:t>
                      </a:r>
                      <a:endParaRPr lang="pt-BR" sz="1400" dirty="0"/>
                    </a:p>
                  </a:txBody>
                  <a:tcPr marT="45739" marB="45739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 smtClean="0"/>
                        <a:t>Chefe de </a:t>
                      </a:r>
                      <a:r>
                        <a:rPr lang="pt-BR" sz="1400" dirty="0" err="1" smtClean="0"/>
                        <a:t>Depart</a:t>
                      </a:r>
                      <a:r>
                        <a:rPr lang="pt-BR" sz="1400" dirty="0" smtClean="0"/>
                        <a:t>. de Ensino,</a:t>
                      </a:r>
                      <a:r>
                        <a:rPr lang="pt-BR" sz="1400" baseline="0" dirty="0" smtClean="0"/>
                        <a:t> Pesquisa Extensão</a:t>
                      </a:r>
                      <a:endParaRPr lang="pt-BR" sz="1400" dirty="0"/>
                    </a:p>
                  </a:txBody>
                  <a:tcPr marT="45739" marB="45739"/>
                </a:tc>
              </a:tr>
              <a:tr h="30488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Luiz Feitosa</a:t>
                      </a:r>
                      <a:r>
                        <a:rPr lang="pt-BR" sz="1400" baseline="0" dirty="0" smtClean="0"/>
                        <a:t> Gomes</a:t>
                      </a:r>
                      <a:endParaRPr lang="pt-BR" sz="1400" dirty="0"/>
                    </a:p>
                  </a:txBody>
                  <a:tcPr marT="45739" marB="45739"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Chefe de </a:t>
                      </a:r>
                      <a:r>
                        <a:rPr lang="pt-BR" sz="1400" dirty="0" err="1" smtClean="0"/>
                        <a:t>Depart</a:t>
                      </a:r>
                      <a:r>
                        <a:rPr lang="pt-BR" sz="1400" dirty="0" smtClean="0"/>
                        <a:t>. de Administração e Planejamento</a:t>
                      </a:r>
                      <a:endParaRPr lang="pt-BR" sz="1400" dirty="0"/>
                    </a:p>
                  </a:txBody>
                  <a:tcPr marT="45739" marB="45739"/>
                </a:tc>
              </a:tr>
              <a:tr h="304880">
                <a:tc>
                  <a:txBody>
                    <a:bodyPr/>
                    <a:lstStyle/>
                    <a:p>
                      <a:r>
                        <a:rPr lang="pt-BR" sz="1400" dirty="0" err="1" smtClean="0"/>
                        <a:t>Aurianny</a:t>
                      </a:r>
                      <a:r>
                        <a:rPr lang="pt-BR" sz="1400" baseline="0" dirty="0" smtClean="0"/>
                        <a:t> de Melo Araújo Souza</a:t>
                      </a:r>
                      <a:endParaRPr lang="pt-BR" sz="1400" dirty="0"/>
                    </a:p>
                  </a:txBody>
                  <a:tcPr marT="45739" marB="45739"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Chefe</a:t>
                      </a:r>
                      <a:r>
                        <a:rPr lang="pt-BR" sz="1400" baseline="0" dirty="0" smtClean="0"/>
                        <a:t> de Gabinete</a:t>
                      </a:r>
                      <a:endParaRPr lang="pt-BR" sz="1400" dirty="0"/>
                    </a:p>
                  </a:txBody>
                  <a:tcPr marT="45739" marB="45739"/>
                </a:tc>
              </a:tr>
              <a:tr h="304880">
                <a:tc>
                  <a:txBody>
                    <a:bodyPr/>
                    <a:lstStyle/>
                    <a:p>
                      <a:r>
                        <a:rPr lang="pt-BR" sz="1400" dirty="0" err="1" smtClean="0"/>
                        <a:t>Raimar</a:t>
                      </a:r>
                      <a:r>
                        <a:rPr lang="pt-BR" sz="1400" dirty="0" smtClean="0"/>
                        <a:t> </a:t>
                      </a:r>
                      <a:r>
                        <a:rPr lang="pt-BR" sz="1400" dirty="0" err="1" smtClean="0"/>
                        <a:t>Antonio</a:t>
                      </a:r>
                      <a:r>
                        <a:rPr lang="pt-BR" sz="1400" dirty="0" smtClean="0"/>
                        <a:t> Rodrigues Leitão</a:t>
                      </a:r>
                      <a:endParaRPr lang="pt-BR" sz="1400" dirty="0"/>
                    </a:p>
                  </a:txBody>
                  <a:tcPr marT="45739" marB="45739" anchor="ctr"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Coordenador da Formação Geral – Base</a:t>
                      </a:r>
                      <a:r>
                        <a:rPr lang="pt-BR" sz="1400" baseline="0" dirty="0" smtClean="0"/>
                        <a:t> Nacional Comum</a:t>
                      </a:r>
                      <a:endParaRPr lang="pt-BR" sz="1400" dirty="0"/>
                    </a:p>
                  </a:txBody>
                  <a:tcPr marT="45739" marB="45739" anchor="ctr"/>
                </a:tc>
              </a:tr>
              <a:tr h="30488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William Vieira de Lima</a:t>
                      </a:r>
                      <a:endParaRPr lang="pt-BR" sz="1400" dirty="0"/>
                    </a:p>
                  </a:txBody>
                  <a:tcPr marT="45739" marB="45739" anchor="ctr"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Coordenador dos</a:t>
                      </a:r>
                      <a:r>
                        <a:rPr lang="pt-BR" sz="1400" baseline="0" dirty="0" smtClean="0"/>
                        <a:t> Cursos Técnicos do Eixo Tecnológico de Informação e Comunicação</a:t>
                      </a:r>
                      <a:endParaRPr lang="pt-BR" sz="1400" dirty="0"/>
                    </a:p>
                  </a:txBody>
                  <a:tcPr marT="45739" marB="45739"/>
                </a:tc>
              </a:tr>
              <a:tr h="30488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Francisco</a:t>
                      </a:r>
                      <a:r>
                        <a:rPr lang="pt-BR" sz="1400" baseline="0" dirty="0" smtClean="0"/>
                        <a:t> </a:t>
                      </a:r>
                      <a:r>
                        <a:rPr lang="pt-BR" sz="1400" baseline="0" dirty="0" err="1" smtClean="0"/>
                        <a:t>Leugênio</a:t>
                      </a:r>
                      <a:r>
                        <a:rPr lang="pt-BR" sz="1400" baseline="0" dirty="0" smtClean="0"/>
                        <a:t> Gomes</a:t>
                      </a:r>
                      <a:endParaRPr lang="pt-BR" sz="1400" dirty="0"/>
                    </a:p>
                  </a:txBody>
                  <a:tcPr marT="45739" marB="45739" anchor="ctr"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Coordenador dos</a:t>
                      </a:r>
                      <a:r>
                        <a:rPr lang="pt-BR" sz="1400" baseline="0" dirty="0" smtClean="0"/>
                        <a:t> Cursos Técnicos do Eixo Tecnológico, Gestão e Negócios</a:t>
                      </a:r>
                      <a:endParaRPr lang="pt-BR" sz="1400" dirty="0"/>
                    </a:p>
                  </a:txBody>
                  <a:tcPr marT="45739" marB="45739"/>
                </a:tc>
              </a:tr>
            </a:tbl>
          </a:graphicData>
        </a:graphic>
      </p:graphicFrame>
      <p:sp>
        <p:nvSpPr>
          <p:cNvPr id="14370" name="Retângulo de cantos arredondados 2"/>
          <p:cNvSpPr>
            <a:spLocks noChangeArrowheads="1"/>
          </p:cNvSpPr>
          <p:nvPr/>
        </p:nvSpPr>
        <p:spPr bwMode="auto">
          <a:xfrm>
            <a:off x="179388" y="260350"/>
            <a:ext cx="1035050" cy="576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/>
              <a:t>PDA 2014</a:t>
            </a:r>
          </a:p>
        </p:txBody>
      </p:sp>
    </p:spTree>
    <p:extLst>
      <p:ext uri="{BB962C8B-B14F-4D97-AF65-F5344CB8AC3E}">
        <p14:creationId xmlns:p14="http://schemas.microsoft.com/office/powerpoint/2010/main" val="294553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erlison\Desktop\avaliacao-institucional\slides\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525" cy="6643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226289" y="1714488"/>
            <a:ext cx="7429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ts val="0"/>
              </a:spcBef>
              <a:defRPr/>
            </a:pPr>
            <a:r>
              <a:rPr lang="en-US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CAMPUS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EIRUNEPÉ</a:t>
            </a:r>
            <a:endParaRPr lang="pt-BR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1214438" y="2746375"/>
            <a:ext cx="7429500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1" hangingPunct="1">
              <a:spcBef>
                <a:spcPts val="0"/>
              </a:spcBef>
              <a:buFontTx/>
              <a:buAutoNum type="arabicPeriod"/>
              <a:defRPr/>
            </a:pPr>
            <a:endParaRPr lang="pt-BR" b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 eaLnBrk="1" hangingPunct="1">
              <a:spcBef>
                <a:spcPts val="0"/>
              </a:spcBef>
              <a:defRPr/>
            </a:pPr>
            <a:endParaRPr lang="pt-BR" b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 eaLnBrk="1" hangingPunct="1">
              <a:spcBef>
                <a:spcPts val="0"/>
              </a:spcBef>
              <a:defRPr/>
            </a:pPr>
            <a:endParaRPr lang="pt-BR" b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 eaLnBrk="1" hangingPunct="1">
              <a:spcBef>
                <a:spcPts val="0"/>
              </a:spcBef>
              <a:defRPr/>
            </a:pPr>
            <a:endParaRPr lang="pt-BR" b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 eaLnBrk="1" hangingPunct="1">
              <a:spcBef>
                <a:spcPts val="0"/>
              </a:spcBef>
              <a:defRPr/>
            </a:pPr>
            <a:endParaRPr lang="pt-BR" b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 eaLnBrk="1" hangingPunct="1">
              <a:spcBef>
                <a:spcPts val="0"/>
              </a:spcBef>
              <a:defRPr/>
            </a:pPr>
            <a:endParaRPr lang="pt-BR" b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 eaLnBrk="1" hangingPunct="1">
              <a:spcBef>
                <a:spcPts val="0"/>
              </a:spcBef>
              <a:defRPr/>
            </a:pPr>
            <a:endParaRPr lang="pt-BR" b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 eaLnBrk="1" hangingPunct="1">
              <a:spcBef>
                <a:spcPts val="0"/>
              </a:spcBef>
              <a:defRPr/>
            </a:pPr>
            <a:endParaRPr lang="pt-BR" b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 eaLnBrk="1" hangingPunct="1">
              <a:spcBef>
                <a:spcPts val="0"/>
              </a:spcBef>
              <a:defRPr/>
            </a:pPr>
            <a:endParaRPr lang="pt-BR" b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 eaLnBrk="1" hangingPunct="1">
              <a:spcBef>
                <a:spcPts val="0"/>
              </a:spcBef>
              <a:defRPr/>
            </a:pPr>
            <a:endParaRPr lang="pt-BR" b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 eaLnBrk="1" hangingPunct="1">
              <a:spcBef>
                <a:spcPts val="0"/>
              </a:spcBef>
              <a:defRPr/>
            </a:pPr>
            <a:endParaRPr lang="pt-BR" b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 eaLnBrk="1" hangingPunct="1">
              <a:spcBef>
                <a:spcPts val="0"/>
              </a:spcBef>
              <a:defRPr/>
            </a:pPr>
            <a:endParaRPr lang="pt-BR" b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 eaLnBrk="1" hangingPunct="1">
              <a:spcBef>
                <a:spcPts val="0"/>
              </a:spcBef>
              <a:defRPr/>
            </a:pPr>
            <a:endParaRPr lang="pt-BR" b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370" name="Retângulo de cantos arredondados 2"/>
          <p:cNvSpPr>
            <a:spLocks noChangeArrowheads="1"/>
          </p:cNvSpPr>
          <p:nvPr/>
        </p:nvSpPr>
        <p:spPr bwMode="auto">
          <a:xfrm>
            <a:off x="179388" y="260350"/>
            <a:ext cx="1035050" cy="576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/>
              <a:t>PDA 2014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1214414" y="2786058"/>
            <a:ext cx="742955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en-US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spcBef>
                <a:spcPts val="0"/>
              </a:spcBef>
              <a:defRPr/>
            </a:pPr>
            <a:endParaRPr lang="en-US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spcBef>
                <a:spcPts val="0"/>
              </a:spcBef>
              <a:defRPr/>
            </a:pPr>
            <a:endParaRPr lang="en-US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spcBef>
                <a:spcPts val="0"/>
              </a:spcBef>
              <a:defRPr/>
            </a:pPr>
            <a:endParaRPr lang="en-US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spcBef>
                <a:spcPts val="0"/>
              </a:spcBef>
              <a:defRPr/>
            </a:pPr>
            <a:endParaRPr lang="en-US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spcBef>
                <a:spcPts val="0"/>
              </a:spcBef>
              <a:defRPr/>
            </a:pPr>
            <a:endParaRPr lang="en-US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spcBef>
                <a:spcPts val="0"/>
              </a:spcBef>
              <a:defRPr/>
            </a:pPr>
            <a:endParaRPr lang="en-US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spcBef>
                <a:spcPts val="0"/>
              </a:spcBef>
              <a:defRPr/>
            </a:pPr>
            <a:endParaRPr lang="en-US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spcBef>
                <a:spcPts val="0"/>
              </a:spcBef>
              <a:defRPr/>
            </a:pPr>
            <a:endParaRPr lang="en-US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spcBef>
                <a:spcPts val="0"/>
              </a:spcBef>
              <a:defRPr/>
            </a:pPr>
            <a:endParaRPr lang="en-US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spcBef>
                <a:spcPts val="0"/>
              </a:spcBef>
              <a:defRPr/>
            </a:pPr>
            <a:endParaRPr lang="en-US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" name="Picture 2" descr="C:\Users\erlison\Desktop\avaliacao-institucional\slides\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258" b="65591"/>
          <a:stretch>
            <a:fillRect/>
          </a:stretch>
        </p:blipFill>
        <p:spPr bwMode="auto">
          <a:xfrm>
            <a:off x="2350" y="2214366"/>
            <a:ext cx="9153525" cy="142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C:\Users\erlison\Desktop\avaliacao-institucional\slides\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258" b="65591"/>
          <a:stretch>
            <a:fillRect/>
          </a:stretch>
        </p:blipFill>
        <p:spPr bwMode="auto">
          <a:xfrm>
            <a:off x="2350" y="2357430"/>
            <a:ext cx="9153525" cy="142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C:\Users\erlison\Desktop\avaliacao-institucional\slides\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258" b="65591"/>
          <a:stretch>
            <a:fillRect/>
          </a:stretch>
        </p:blipFill>
        <p:spPr bwMode="auto">
          <a:xfrm>
            <a:off x="0" y="2285992"/>
            <a:ext cx="9153525" cy="142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1214414" y="2786058"/>
            <a:ext cx="74295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Recursos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Humanos</a:t>
            </a:r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*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Docentes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Efetivos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02</a:t>
            </a:r>
          </a:p>
          <a:p>
            <a:pPr algn="ctr"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*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Docentes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PSS: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09</a:t>
            </a:r>
          </a:p>
          <a:p>
            <a:pPr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*TAE: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02</a:t>
            </a:r>
          </a:p>
          <a:p>
            <a:pPr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*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Prestadores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de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Serviços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: 06 Vigilantes, 02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Agentes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de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limpeza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01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Auxiliar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de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cozinha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01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Artífice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03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Recepcionistas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03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Agentes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de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portaria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01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Almoxarife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01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Motoboy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 Total =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18</a:t>
            </a:r>
          </a:p>
          <a:p>
            <a:pPr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*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Vagas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ofertadas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no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Concurso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Público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/2014 -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Docentes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19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; TAE: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19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spcBef>
                <a:spcPts val="0"/>
              </a:spcBef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spcBef>
                <a:spcPts val="0"/>
              </a:spcBef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endParaRPr lang="pt-BR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53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erlison\Desktop\avaliacao-institucional\slides\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525" cy="6643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226289" y="1714488"/>
            <a:ext cx="7429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ts val="0"/>
              </a:spcBef>
              <a:defRPr/>
            </a:pP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CAMPUS EIRUNEPÉ</a:t>
            </a:r>
            <a:endParaRPr lang="pt-BR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1214438" y="2746375"/>
            <a:ext cx="7429500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1" hangingPunct="1">
              <a:spcBef>
                <a:spcPts val="0"/>
              </a:spcBef>
              <a:buFontTx/>
              <a:buAutoNum type="arabicPeriod"/>
              <a:defRPr/>
            </a:pPr>
            <a:endParaRPr lang="pt-BR" b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 eaLnBrk="1" hangingPunct="1">
              <a:spcBef>
                <a:spcPts val="0"/>
              </a:spcBef>
              <a:defRPr/>
            </a:pPr>
            <a:endParaRPr lang="pt-BR" b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 eaLnBrk="1" hangingPunct="1">
              <a:spcBef>
                <a:spcPts val="0"/>
              </a:spcBef>
              <a:defRPr/>
            </a:pPr>
            <a:endParaRPr lang="pt-BR" b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 eaLnBrk="1" hangingPunct="1">
              <a:spcBef>
                <a:spcPts val="0"/>
              </a:spcBef>
              <a:defRPr/>
            </a:pPr>
            <a:endParaRPr lang="pt-BR" b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 eaLnBrk="1" hangingPunct="1">
              <a:spcBef>
                <a:spcPts val="0"/>
              </a:spcBef>
              <a:defRPr/>
            </a:pPr>
            <a:endParaRPr lang="pt-BR" b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 eaLnBrk="1" hangingPunct="1">
              <a:spcBef>
                <a:spcPts val="0"/>
              </a:spcBef>
              <a:defRPr/>
            </a:pPr>
            <a:endParaRPr lang="pt-BR" b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 eaLnBrk="1" hangingPunct="1">
              <a:spcBef>
                <a:spcPts val="0"/>
              </a:spcBef>
              <a:defRPr/>
            </a:pPr>
            <a:endParaRPr lang="pt-BR" b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 eaLnBrk="1" hangingPunct="1">
              <a:spcBef>
                <a:spcPts val="0"/>
              </a:spcBef>
              <a:defRPr/>
            </a:pPr>
            <a:endParaRPr lang="pt-BR" b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 eaLnBrk="1" hangingPunct="1">
              <a:spcBef>
                <a:spcPts val="0"/>
              </a:spcBef>
              <a:defRPr/>
            </a:pPr>
            <a:endParaRPr lang="pt-BR" b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 eaLnBrk="1" hangingPunct="1">
              <a:spcBef>
                <a:spcPts val="0"/>
              </a:spcBef>
              <a:defRPr/>
            </a:pPr>
            <a:endParaRPr lang="pt-BR" b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 eaLnBrk="1" hangingPunct="1">
              <a:spcBef>
                <a:spcPts val="0"/>
              </a:spcBef>
              <a:defRPr/>
            </a:pPr>
            <a:endParaRPr lang="pt-BR" b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 eaLnBrk="1" hangingPunct="1">
              <a:spcBef>
                <a:spcPts val="0"/>
              </a:spcBef>
              <a:defRPr/>
            </a:pPr>
            <a:endParaRPr lang="pt-BR" b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 eaLnBrk="1" hangingPunct="1">
              <a:spcBef>
                <a:spcPts val="0"/>
              </a:spcBef>
              <a:defRPr/>
            </a:pPr>
            <a:endParaRPr lang="pt-BR" b="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370" name="Retângulo de cantos arredondados 2"/>
          <p:cNvSpPr>
            <a:spLocks noChangeArrowheads="1"/>
          </p:cNvSpPr>
          <p:nvPr/>
        </p:nvSpPr>
        <p:spPr bwMode="auto">
          <a:xfrm>
            <a:off x="179388" y="260350"/>
            <a:ext cx="1035050" cy="576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/>
              <a:t>PDA 2014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1214414" y="2786058"/>
            <a:ext cx="742955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en-US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spcBef>
                <a:spcPts val="0"/>
              </a:spcBef>
              <a:defRPr/>
            </a:pPr>
            <a:endParaRPr lang="en-US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spcBef>
                <a:spcPts val="0"/>
              </a:spcBef>
              <a:defRPr/>
            </a:pPr>
            <a:endParaRPr lang="en-US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spcBef>
                <a:spcPts val="0"/>
              </a:spcBef>
              <a:defRPr/>
            </a:pPr>
            <a:endParaRPr lang="en-US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spcBef>
                <a:spcPts val="0"/>
              </a:spcBef>
              <a:defRPr/>
            </a:pPr>
            <a:endParaRPr lang="en-US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spcBef>
                <a:spcPts val="0"/>
              </a:spcBef>
              <a:defRPr/>
            </a:pPr>
            <a:endParaRPr lang="en-US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spcBef>
                <a:spcPts val="0"/>
              </a:spcBef>
              <a:defRPr/>
            </a:pPr>
            <a:endParaRPr lang="en-US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spcBef>
                <a:spcPts val="0"/>
              </a:spcBef>
              <a:defRPr/>
            </a:pPr>
            <a:endParaRPr lang="en-US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spcBef>
                <a:spcPts val="0"/>
              </a:spcBef>
              <a:defRPr/>
            </a:pPr>
            <a:endParaRPr lang="en-US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spcBef>
                <a:spcPts val="0"/>
              </a:spcBef>
              <a:defRPr/>
            </a:pPr>
            <a:endParaRPr lang="en-US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spcBef>
                <a:spcPts val="0"/>
              </a:spcBef>
              <a:defRPr/>
            </a:pPr>
            <a:endParaRPr lang="en-US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" name="Picture 2" descr="C:\Users\erlison\Desktop\avaliacao-institucional\slides\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258" b="65591"/>
          <a:stretch>
            <a:fillRect/>
          </a:stretch>
        </p:blipFill>
        <p:spPr bwMode="auto">
          <a:xfrm>
            <a:off x="2350" y="2214366"/>
            <a:ext cx="9153525" cy="142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C:\Users\erlison\Desktop\avaliacao-institucional\slides\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258" b="65591"/>
          <a:stretch>
            <a:fillRect/>
          </a:stretch>
        </p:blipFill>
        <p:spPr bwMode="auto">
          <a:xfrm>
            <a:off x="2350" y="2357430"/>
            <a:ext cx="9153525" cy="142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C:\Users\erlison\Desktop\avaliacao-institucional\slides\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258" b="65591"/>
          <a:stretch>
            <a:fillRect/>
          </a:stretch>
        </p:blipFill>
        <p:spPr bwMode="auto">
          <a:xfrm>
            <a:off x="0" y="2285992"/>
            <a:ext cx="9153525" cy="142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1214414" y="2786058"/>
            <a:ext cx="74295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ts val="0"/>
              </a:spcBef>
              <a:defRPr/>
            </a:pP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Quantitativo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de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Alunos</a:t>
            </a:r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Número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de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alunos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matriculados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2014: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160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Curso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Técnico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Administração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Integrado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): 40</a:t>
            </a:r>
          </a:p>
          <a:p>
            <a:pPr>
              <a:defRPr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Curso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Técnico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Informática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Integrado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): 40</a:t>
            </a:r>
          </a:p>
          <a:p>
            <a:pPr>
              <a:defRPr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Curso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Técnico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Administração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Subsequente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): 40</a:t>
            </a:r>
          </a:p>
          <a:p>
            <a:pPr>
              <a:defRPr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Curso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Técnico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Informática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Subsequente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): 40</a:t>
            </a:r>
          </a:p>
          <a:p>
            <a:pPr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Número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de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alunos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frequentando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as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aulas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regularmente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/2014: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121</a:t>
            </a:r>
          </a:p>
          <a:p>
            <a:pPr>
              <a:defRPr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Curso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Técnico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Administração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Integrado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): 32</a:t>
            </a:r>
          </a:p>
          <a:p>
            <a:pPr>
              <a:defRPr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Curso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Técnico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Informática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Integrado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): 29</a:t>
            </a:r>
          </a:p>
          <a:p>
            <a:pPr>
              <a:defRPr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Curso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Técnico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Administração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Subsequente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): 29</a:t>
            </a:r>
          </a:p>
          <a:p>
            <a:pPr>
              <a:defRPr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Curso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Técnico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Informática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Subsequente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): 31</a:t>
            </a:r>
          </a:p>
          <a:p>
            <a:pPr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spcBef>
                <a:spcPts val="0"/>
              </a:spcBef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spcBef>
                <a:spcPts val="0"/>
              </a:spcBef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endParaRPr lang="pt-BR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53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C:\Users\erlison\Desktop\avaliacao-institucional\slides\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5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tângulo 3"/>
          <p:cNvSpPr>
            <a:spLocks noChangeArrowheads="1"/>
          </p:cNvSpPr>
          <p:nvPr/>
        </p:nvSpPr>
        <p:spPr bwMode="auto">
          <a:xfrm>
            <a:off x="1142976" y="1571612"/>
            <a:ext cx="7129463" cy="606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just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pt-BR" altLang="pt-BR" sz="1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pt-BR" altLang="pt-BR" sz="165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Aquisição </a:t>
            </a:r>
            <a:r>
              <a:rPr lang="pt-BR" altLang="pt-BR" sz="1650" dirty="0">
                <a:latin typeface="Calibri" pitchFamily="34" charset="0"/>
                <a:ea typeface="Calibri" pitchFamily="34" charset="0"/>
                <a:cs typeface="Calibri" pitchFamily="34" charset="0"/>
              </a:rPr>
              <a:t>de passagens e </a:t>
            </a:r>
            <a:r>
              <a:rPr lang="pt-BR" altLang="pt-BR" sz="165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pagamento </a:t>
            </a:r>
            <a:r>
              <a:rPr lang="pt-BR" altLang="pt-BR" sz="1650" dirty="0">
                <a:latin typeface="Calibri" pitchFamily="34" charset="0"/>
                <a:ea typeface="Calibri" pitchFamily="34" charset="0"/>
                <a:cs typeface="Calibri" pitchFamily="34" charset="0"/>
              </a:rPr>
              <a:t>de </a:t>
            </a:r>
            <a:r>
              <a:rPr lang="pt-BR" altLang="pt-BR" sz="165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diárias para participação dos servidores em cursos e eventos;</a:t>
            </a:r>
            <a:endParaRPr lang="pt-BR" altLang="pt-BR" sz="1650" b="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pt-BR" altLang="pt-BR" sz="1650" dirty="0">
                <a:latin typeface="Calibri" pitchFamily="34" charset="0"/>
                <a:ea typeface="Calibri" pitchFamily="34" charset="0"/>
                <a:cs typeface="Calibri" pitchFamily="34" charset="0"/>
              </a:rPr>
              <a:t>Elaboração da demanda </a:t>
            </a:r>
            <a:r>
              <a:rPr lang="pt-BR" altLang="pt-BR" sz="165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institucional;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pt-BR" altLang="pt-BR" sz="165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Contratação de empresa especializada na prestação de serviços contínuos de apoio administrativo do Campus;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pt-BR" altLang="pt-BR" sz="165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Contratação de empresa especializada na prestação de serviços de Segurança Armada e Patrimonial;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pt-BR" altLang="pt-BR" sz="165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Contratação de empresa especializada na prestação de serviços contínuos de Limpeza e Conservação do Campus;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pt-BR" altLang="pt-BR" sz="165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Visitas técnicas e atividades de campo com discentes;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pt-BR" altLang="pt-BR" sz="165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Seleção de alunos para atuarem como monitores, auxiliando no processo de ensino aprendizagem;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pt-BR" altLang="pt-BR" sz="165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Instalação do Laboratório de Informática.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endParaRPr lang="pt-BR" altLang="pt-BR" sz="1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>
              <a:spcBef>
                <a:spcPct val="0"/>
              </a:spcBef>
            </a:pPr>
            <a:endParaRPr lang="pt-BR" altLang="pt-B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1" hangingPunct="1">
              <a:spcBef>
                <a:spcPct val="0"/>
              </a:spcBef>
            </a:pPr>
            <a:endParaRPr lang="pt-BR" altLang="pt-B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5364" name="Retângulo de cantos arredondados 4"/>
          <p:cNvSpPr>
            <a:spLocks noChangeArrowheads="1"/>
          </p:cNvSpPr>
          <p:nvPr/>
        </p:nvSpPr>
        <p:spPr bwMode="auto">
          <a:xfrm>
            <a:off x="179388" y="260350"/>
            <a:ext cx="1035050" cy="576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/>
              <a:t>PDA 2014</a:t>
            </a:r>
          </a:p>
        </p:txBody>
      </p:sp>
    </p:spTree>
    <p:extLst>
      <p:ext uri="{BB962C8B-B14F-4D97-AF65-F5344CB8AC3E}">
        <p14:creationId xmlns:p14="http://schemas.microsoft.com/office/powerpoint/2010/main" val="60042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C:\Users\erlison\Desktop\avaliacao-institucional\slides\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91535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tângulo 3"/>
          <p:cNvSpPr>
            <a:spLocks noChangeArrowheads="1"/>
          </p:cNvSpPr>
          <p:nvPr/>
        </p:nvSpPr>
        <p:spPr bwMode="auto">
          <a:xfrm>
            <a:off x="1403350" y="1989138"/>
            <a:ext cx="7129463" cy="5955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742950" lvl="1" indent="-285750" algn="ctr">
              <a:spcBef>
                <a:spcPct val="0"/>
              </a:spcBef>
              <a:buNone/>
              <a:defRPr/>
            </a:pPr>
            <a:r>
              <a:rPr lang="en-US" altLang="pt-BR" sz="18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DIRETORIA GERAL</a:t>
            </a:r>
          </a:p>
          <a:p>
            <a:pPr marL="742950" lvl="1" indent="-285750" algn="ctr">
              <a:spcBef>
                <a:spcPct val="0"/>
              </a:spcBef>
              <a:buNone/>
              <a:defRPr/>
            </a:pPr>
            <a:endParaRPr lang="en-US" altLang="pt-BR" sz="18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>
              <a:spcBef>
                <a:spcPct val="0"/>
              </a:spcBef>
            </a:pPr>
            <a:r>
              <a:rPr lang="pt-BR" altLang="pt-BR" sz="17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Viagens para atender convocações, participação em eventos e tratar de assuntos pertinentes ao processo de implantação do Campus Eirunepé junto a Reitoria e </a:t>
            </a:r>
            <a:r>
              <a:rPr lang="pt-BR" altLang="pt-BR" sz="17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Pró-Reitorias</a:t>
            </a:r>
            <a:r>
              <a:rPr lang="pt-BR" altLang="pt-BR" sz="17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do IFAM;</a:t>
            </a:r>
          </a:p>
          <a:p>
            <a:pPr lvl="1" algn="just">
              <a:spcBef>
                <a:spcPct val="0"/>
              </a:spcBef>
              <a:buNone/>
            </a:pPr>
            <a:endParaRPr lang="pt-BR" altLang="pt-BR" sz="17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>
              <a:spcBef>
                <a:spcPct val="0"/>
              </a:spcBef>
            </a:pPr>
            <a:r>
              <a:rPr lang="pt-BR" altLang="pt-BR" sz="17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Limpeza e adequações na rede elétrica e hidráulica do prédio cedido pela Prefeitura Municipal de Eirunepé;</a:t>
            </a:r>
          </a:p>
          <a:p>
            <a:pPr lvl="1" algn="just">
              <a:spcBef>
                <a:spcPct val="0"/>
              </a:spcBef>
            </a:pPr>
            <a:endParaRPr lang="en-US" altLang="pt-BR" sz="17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>
              <a:spcBef>
                <a:spcPct val="0"/>
              </a:spcBef>
            </a:pPr>
            <a:r>
              <a:rPr lang="en-US" altLang="pt-BR" sz="17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altLang="pt-BR" sz="17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Reuniões</a:t>
            </a:r>
            <a:r>
              <a:rPr lang="en-US" altLang="pt-BR" sz="17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com </a:t>
            </a:r>
            <a:r>
              <a:rPr lang="en-US" altLang="pt-BR" sz="17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instituições</a:t>
            </a:r>
            <a:r>
              <a:rPr lang="en-US" altLang="pt-BR" sz="17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pt-BR" sz="17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parceiras</a:t>
            </a:r>
            <a:r>
              <a:rPr lang="en-US" altLang="pt-BR" sz="17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altLang="pt-BR" sz="17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Prefeitura</a:t>
            </a:r>
            <a:r>
              <a:rPr lang="en-US" altLang="pt-BR" sz="1700" dirty="0">
                <a:latin typeface="Calibri" pitchFamily="34" charset="0"/>
                <a:ea typeface="Calibri" pitchFamily="34" charset="0"/>
                <a:cs typeface="Calibri" pitchFamily="34" charset="0"/>
              </a:rPr>
              <a:t> e UEA) </a:t>
            </a:r>
            <a:r>
              <a:rPr lang="en-US" altLang="pt-BR" sz="17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do Campus;</a:t>
            </a:r>
          </a:p>
          <a:p>
            <a:pPr lvl="1" algn="just">
              <a:spcBef>
                <a:spcPct val="0"/>
              </a:spcBef>
            </a:pPr>
            <a:endParaRPr lang="en-US" altLang="pt-BR" sz="17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>
              <a:spcBef>
                <a:spcPct val="0"/>
              </a:spcBef>
            </a:pPr>
            <a:r>
              <a:rPr lang="en-US" altLang="pt-BR" sz="17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altLang="pt-BR" sz="17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Reunião</a:t>
            </a:r>
            <a:r>
              <a:rPr lang="en-US" altLang="pt-BR" sz="17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com </a:t>
            </a:r>
            <a:r>
              <a:rPr lang="en-US" altLang="pt-BR" sz="17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os</a:t>
            </a:r>
            <a:r>
              <a:rPr lang="en-US" altLang="pt-BR" sz="17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pt-BR" sz="17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representantes</a:t>
            </a:r>
            <a:r>
              <a:rPr lang="en-US" altLang="pt-BR" sz="17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pt-BR" sz="17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locais</a:t>
            </a:r>
            <a:r>
              <a:rPr lang="en-US" altLang="pt-BR" sz="17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da </a:t>
            </a:r>
            <a:r>
              <a:rPr lang="en-US" altLang="pt-BR" sz="17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Empresa</a:t>
            </a:r>
            <a:r>
              <a:rPr lang="en-US" altLang="pt-BR" sz="17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pt-BR" sz="17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Selt</a:t>
            </a:r>
            <a:r>
              <a:rPr lang="en-US" altLang="pt-BR" sz="17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altLang="pt-BR" sz="17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responsável</a:t>
            </a:r>
            <a:r>
              <a:rPr lang="en-US" altLang="pt-BR" sz="17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pela </a:t>
            </a:r>
            <a:r>
              <a:rPr lang="en-US" altLang="pt-BR" sz="17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</a:t>
            </a:r>
            <a:r>
              <a:rPr lang="en-US" altLang="pt-BR" sz="17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bra</a:t>
            </a:r>
            <a:r>
              <a:rPr lang="en-US" altLang="pt-BR" sz="17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de </a:t>
            </a:r>
            <a:r>
              <a:rPr lang="en-US" altLang="pt-BR" sz="17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Construção</a:t>
            </a:r>
            <a:r>
              <a:rPr lang="en-US" altLang="pt-BR" sz="17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do Campus);</a:t>
            </a:r>
          </a:p>
          <a:p>
            <a:pPr lvl="1" algn="just">
              <a:spcBef>
                <a:spcPct val="0"/>
              </a:spcBef>
            </a:pPr>
            <a:endParaRPr lang="en-US" altLang="pt-BR" sz="17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>
              <a:spcBef>
                <a:spcPct val="0"/>
              </a:spcBef>
            </a:pPr>
            <a:r>
              <a:rPr lang="pt-BR" altLang="pt-BR" sz="17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Acompanhamento </a:t>
            </a:r>
            <a:r>
              <a:rPr lang="pt-BR" altLang="pt-BR" sz="1700" dirty="0">
                <a:latin typeface="Calibri" pitchFamily="34" charset="0"/>
                <a:ea typeface="Calibri" pitchFamily="34" charset="0"/>
                <a:cs typeface="Calibri" pitchFamily="34" charset="0"/>
              </a:rPr>
              <a:t>da construção do </a:t>
            </a:r>
            <a:r>
              <a:rPr lang="pt-BR" altLang="pt-BR" sz="17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Campus</a:t>
            </a:r>
            <a:r>
              <a:rPr lang="pt-BR" altLang="pt-BR" sz="1700" dirty="0">
                <a:latin typeface="Calibri" pitchFamily="34" charset="0"/>
                <a:ea typeface="Calibri" pitchFamily="34" charset="0"/>
                <a:cs typeface="Calibri" pitchFamily="34" charset="0"/>
              </a:rPr>
              <a:t> através de visitas periódicas  com realização de relatório </a:t>
            </a:r>
            <a:r>
              <a:rPr lang="pt-BR" altLang="pt-BR" sz="17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fotográfico.</a:t>
            </a:r>
            <a:endParaRPr lang="pt-BR" altLang="pt-BR" sz="17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>
              <a:spcBef>
                <a:spcPct val="0"/>
              </a:spcBef>
              <a:buNone/>
            </a:pPr>
            <a:endParaRPr lang="pt-BR" altLang="pt-BR" sz="17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>
              <a:spcBef>
                <a:spcPct val="0"/>
              </a:spcBef>
            </a:pPr>
            <a:endParaRPr lang="pt-BR" altLang="pt-BR" sz="1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>
              <a:spcBef>
                <a:spcPct val="0"/>
              </a:spcBef>
            </a:pPr>
            <a:endParaRPr lang="pt-BR" altLang="pt-BR" sz="1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>
              <a:spcBef>
                <a:spcPct val="0"/>
              </a:spcBef>
              <a:buNone/>
            </a:pPr>
            <a:endParaRPr lang="pt-BR" altLang="pt-BR" sz="1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1" hangingPunct="1">
              <a:spcBef>
                <a:spcPct val="0"/>
              </a:spcBef>
              <a:buFontTx/>
              <a:buNone/>
              <a:defRPr/>
            </a:pPr>
            <a:endParaRPr lang="pt-BR" altLang="pt-BR" sz="1800" b="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pt-BR" altLang="pt-BR" sz="1800" b="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6388" name="Retângulo de cantos arredondados 4"/>
          <p:cNvSpPr>
            <a:spLocks noChangeArrowheads="1"/>
          </p:cNvSpPr>
          <p:nvPr/>
        </p:nvSpPr>
        <p:spPr bwMode="auto">
          <a:xfrm>
            <a:off x="179388" y="260350"/>
            <a:ext cx="1035050" cy="576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/>
              <a:t>PDA 2014</a:t>
            </a:r>
          </a:p>
        </p:txBody>
      </p:sp>
    </p:spTree>
    <p:extLst>
      <p:ext uri="{BB962C8B-B14F-4D97-AF65-F5344CB8AC3E}">
        <p14:creationId xmlns:p14="http://schemas.microsoft.com/office/powerpoint/2010/main" val="20925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C:\Users\erlison\Desktop\avaliacao-institucional\slides\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91535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tângulo 3"/>
          <p:cNvSpPr>
            <a:spLocks noChangeArrowheads="1"/>
          </p:cNvSpPr>
          <p:nvPr/>
        </p:nvSpPr>
        <p:spPr bwMode="auto">
          <a:xfrm>
            <a:off x="1403350" y="1989138"/>
            <a:ext cx="7129463" cy="6263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742950" lvl="1" indent="-285750" algn="ctr">
              <a:spcBef>
                <a:spcPct val="0"/>
              </a:spcBef>
              <a:buNone/>
              <a:defRPr/>
            </a:pPr>
            <a:r>
              <a:rPr lang="en-US" altLang="pt-BR" sz="18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DEPARTAMENTO DE ADMINISTRAÇÃO E PLANEJAMENTO</a:t>
            </a:r>
          </a:p>
          <a:p>
            <a:pPr marL="742950" lvl="1" indent="-285750" algn="ctr">
              <a:spcBef>
                <a:spcPct val="0"/>
              </a:spcBef>
              <a:buNone/>
              <a:defRPr/>
            </a:pPr>
            <a:endParaRPr lang="pt-BR" altLang="pt-BR" sz="2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742950" lvl="1" indent="-285750" algn="ctr">
              <a:spcBef>
                <a:spcPct val="0"/>
              </a:spcBef>
              <a:buNone/>
              <a:defRPr/>
            </a:pPr>
            <a:endParaRPr lang="pt-BR" altLang="pt-BR" sz="2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742950" lvl="1" indent="-285750" algn="ctr">
              <a:spcBef>
                <a:spcPct val="0"/>
              </a:spcBef>
              <a:buNone/>
              <a:defRPr/>
            </a:pPr>
            <a:endParaRPr lang="pt-BR" altLang="pt-BR" sz="2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742950" lvl="1" indent="-285750" algn="ctr">
              <a:spcBef>
                <a:spcPct val="0"/>
              </a:spcBef>
              <a:buNone/>
              <a:defRPr/>
            </a:pPr>
            <a:endParaRPr lang="pt-BR" altLang="pt-BR" sz="2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742950" lvl="1" indent="-285750" algn="just">
              <a:spcBef>
                <a:spcPct val="0"/>
              </a:spcBef>
              <a:defRPr/>
            </a:pPr>
            <a:r>
              <a:rPr lang="en-US" altLang="pt-BR" sz="1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Inserção</a:t>
            </a:r>
            <a:r>
              <a:rPr lang="en-US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de </a:t>
            </a:r>
            <a:r>
              <a:rPr lang="en-US" altLang="pt-BR" sz="1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discentes</a:t>
            </a:r>
            <a:r>
              <a:rPr lang="en-US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no </a:t>
            </a:r>
            <a:r>
              <a:rPr lang="en-US" altLang="pt-BR" sz="1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Sistema</a:t>
            </a:r>
            <a:r>
              <a:rPr lang="en-US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SIAFI </a:t>
            </a:r>
            <a:r>
              <a:rPr lang="en-US" altLang="pt-BR" sz="1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para</a:t>
            </a:r>
            <a:r>
              <a:rPr lang="en-US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pt-BR" sz="1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pagamento</a:t>
            </a:r>
            <a:r>
              <a:rPr lang="en-US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de </a:t>
            </a:r>
            <a:r>
              <a:rPr lang="en-US" altLang="pt-BR" sz="1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Auxílio</a:t>
            </a:r>
            <a:r>
              <a:rPr lang="en-US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pt-BR" sz="1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Sócio</a:t>
            </a:r>
            <a:r>
              <a:rPr lang="en-US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pt-BR" sz="1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Assistencial</a:t>
            </a:r>
            <a:r>
              <a:rPr lang="en-US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altLang="pt-BR" sz="1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bolsas</a:t>
            </a:r>
            <a:r>
              <a:rPr lang="en-US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);</a:t>
            </a:r>
          </a:p>
          <a:p>
            <a:pPr lvl="1" algn="just">
              <a:spcBef>
                <a:spcPct val="0"/>
              </a:spcBef>
              <a:buNone/>
              <a:defRPr/>
            </a:pPr>
            <a:endParaRPr lang="pt-BR" altLang="pt-BR" sz="1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742950" lvl="1" indent="-285750" algn="just">
              <a:spcBef>
                <a:spcPct val="0"/>
              </a:spcBef>
              <a:defRPr/>
            </a:pPr>
            <a:r>
              <a:rPr lang="pt-BR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Reunião com prestadores de serviço das empresas terceirizadas;</a:t>
            </a:r>
          </a:p>
          <a:p>
            <a:pPr lvl="1" algn="just">
              <a:spcBef>
                <a:spcPct val="0"/>
              </a:spcBef>
              <a:buNone/>
              <a:defRPr/>
            </a:pPr>
            <a:endParaRPr lang="pt-BR" altLang="pt-BR" sz="1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>
              <a:spcBef>
                <a:spcPct val="0"/>
              </a:spcBef>
            </a:pPr>
            <a:r>
              <a:rPr lang="pt-BR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Viagens para participar de eventos e tratar de assuntos pertinentes à gestão administrativa e financeira junto a Reitoria e Pró-Reitorias do IFAM;</a:t>
            </a:r>
          </a:p>
          <a:p>
            <a:pPr lvl="1" algn="just">
              <a:spcBef>
                <a:spcPct val="0"/>
              </a:spcBef>
              <a:buNone/>
            </a:pPr>
            <a:endParaRPr lang="pt-BR" altLang="pt-BR" sz="1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>
              <a:spcBef>
                <a:spcPct val="0"/>
              </a:spcBef>
            </a:pPr>
            <a:r>
              <a:rPr lang="en-US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altLang="pt-BR" sz="1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Viabilização</a:t>
            </a:r>
            <a:r>
              <a:rPr lang="en-US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pt-BR" sz="1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da</a:t>
            </a:r>
            <a:r>
              <a:rPr lang="en-US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pt-BR" sz="1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logística</a:t>
            </a:r>
            <a:r>
              <a:rPr lang="en-US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pt-BR" sz="1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quanto</a:t>
            </a:r>
            <a:r>
              <a:rPr lang="en-US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pt-BR" sz="1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ao</a:t>
            </a:r>
            <a:r>
              <a:rPr lang="en-US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pt-BR" sz="1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envio</a:t>
            </a:r>
            <a:r>
              <a:rPr lang="en-US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de </a:t>
            </a:r>
            <a:r>
              <a:rPr lang="en-US" altLang="pt-BR" sz="1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equipamentos</a:t>
            </a:r>
            <a:r>
              <a:rPr lang="en-US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e </a:t>
            </a:r>
            <a:r>
              <a:rPr lang="en-US" altLang="pt-BR" sz="1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materiais</a:t>
            </a:r>
            <a:r>
              <a:rPr lang="en-US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pt-BR" sz="1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da</a:t>
            </a:r>
            <a:r>
              <a:rPr lang="en-US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pt-BR" sz="1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Reitoria</a:t>
            </a:r>
            <a:r>
              <a:rPr lang="en-US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(Manaus) </a:t>
            </a:r>
            <a:r>
              <a:rPr lang="en-US" altLang="pt-BR" sz="1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para</a:t>
            </a:r>
            <a:r>
              <a:rPr lang="en-US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o Campus </a:t>
            </a:r>
            <a:r>
              <a:rPr lang="en-US" altLang="pt-BR" sz="1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Eirunepé</a:t>
            </a:r>
            <a:r>
              <a:rPr lang="en-US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</a:p>
          <a:p>
            <a:pPr lvl="1" algn="just">
              <a:spcBef>
                <a:spcPct val="0"/>
              </a:spcBef>
            </a:pPr>
            <a:endParaRPr lang="en-US" altLang="pt-BR" sz="1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>
              <a:spcBef>
                <a:spcPct val="0"/>
              </a:spcBef>
            </a:pPr>
            <a:r>
              <a:rPr lang="pt-BR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Acompanhamento da construção do </a:t>
            </a:r>
            <a:r>
              <a:rPr lang="pt-BR" altLang="pt-BR" sz="18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Campus</a:t>
            </a:r>
            <a:r>
              <a:rPr lang="pt-BR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através de visitas periódicas,  com realização de relatório fotográfico.</a:t>
            </a:r>
          </a:p>
          <a:p>
            <a:pPr lvl="1" algn="just">
              <a:spcBef>
                <a:spcPct val="0"/>
              </a:spcBef>
            </a:pPr>
            <a:endParaRPr lang="en-US" altLang="pt-BR" sz="1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>
              <a:spcBef>
                <a:spcPct val="0"/>
              </a:spcBef>
              <a:buNone/>
            </a:pPr>
            <a:endParaRPr lang="pt-BR" altLang="pt-BR" sz="17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>
              <a:spcBef>
                <a:spcPct val="0"/>
              </a:spcBef>
            </a:pPr>
            <a:endParaRPr lang="pt-BR" altLang="pt-BR" sz="1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>
              <a:spcBef>
                <a:spcPct val="0"/>
              </a:spcBef>
            </a:pPr>
            <a:endParaRPr lang="pt-BR" altLang="pt-BR" sz="1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>
              <a:spcBef>
                <a:spcPct val="0"/>
              </a:spcBef>
              <a:buNone/>
            </a:pPr>
            <a:endParaRPr lang="pt-BR" altLang="pt-BR" sz="1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1" hangingPunct="1">
              <a:spcBef>
                <a:spcPct val="0"/>
              </a:spcBef>
              <a:buFontTx/>
              <a:buNone/>
              <a:defRPr/>
            </a:pPr>
            <a:endParaRPr lang="pt-BR" altLang="pt-BR" sz="1800" b="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pt-BR" altLang="pt-BR" sz="1800" b="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6388" name="Retângulo de cantos arredondados 4"/>
          <p:cNvSpPr>
            <a:spLocks noChangeArrowheads="1"/>
          </p:cNvSpPr>
          <p:nvPr/>
        </p:nvSpPr>
        <p:spPr bwMode="auto">
          <a:xfrm>
            <a:off x="179388" y="260350"/>
            <a:ext cx="1035050" cy="576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/>
              <a:t>PDA 2014</a:t>
            </a:r>
          </a:p>
        </p:txBody>
      </p:sp>
    </p:spTree>
    <p:extLst>
      <p:ext uri="{BB962C8B-B14F-4D97-AF65-F5344CB8AC3E}">
        <p14:creationId xmlns:p14="http://schemas.microsoft.com/office/powerpoint/2010/main" val="20925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C:\Users\erlison\Desktop\avaliacao-institucional\slides\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91535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tângulo 3"/>
          <p:cNvSpPr>
            <a:spLocks noChangeArrowheads="1"/>
          </p:cNvSpPr>
          <p:nvPr/>
        </p:nvSpPr>
        <p:spPr bwMode="auto">
          <a:xfrm>
            <a:off x="1403350" y="1989138"/>
            <a:ext cx="7129463" cy="5062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742950" lvl="1" indent="-285750" algn="ctr">
              <a:spcBef>
                <a:spcPct val="0"/>
              </a:spcBef>
              <a:buNone/>
              <a:defRPr/>
            </a:pPr>
            <a:r>
              <a:rPr lang="en-US" altLang="pt-BR" sz="18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DEPARTAMENTO DE ENSINO, PESQUISA E EXTENSÃO</a:t>
            </a:r>
          </a:p>
          <a:p>
            <a:pPr marL="742950" lvl="1" indent="-285750" algn="just">
              <a:spcBef>
                <a:spcPct val="0"/>
              </a:spcBef>
              <a:buNone/>
              <a:defRPr/>
            </a:pPr>
            <a:endParaRPr lang="en-US" altLang="pt-BR" sz="1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742950" lvl="1" indent="-285750" algn="just">
              <a:spcBef>
                <a:spcPct val="0"/>
              </a:spcBef>
              <a:defRPr/>
            </a:pPr>
            <a:r>
              <a:rPr lang="en-US" altLang="pt-BR" sz="1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Curso</a:t>
            </a:r>
            <a:r>
              <a:rPr lang="en-US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de </a:t>
            </a:r>
            <a:r>
              <a:rPr lang="en-US" altLang="pt-BR" sz="1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Nivelamento</a:t>
            </a:r>
            <a:r>
              <a:rPr lang="en-US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no </a:t>
            </a:r>
            <a:r>
              <a:rPr lang="en-US" altLang="pt-BR" sz="1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início</a:t>
            </a:r>
            <a:r>
              <a:rPr lang="en-US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do </a:t>
            </a:r>
            <a:r>
              <a:rPr lang="en-US" altLang="pt-BR" sz="1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ano</a:t>
            </a:r>
            <a:r>
              <a:rPr lang="en-US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pt-BR" sz="1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letivo</a:t>
            </a:r>
            <a:r>
              <a:rPr lang="en-US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</a:p>
          <a:p>
            <a:pPr marL="742950" lvl="1" indent="-285750" algn="just">
              <a:spcBef>
                <a:spcPct val="0"/>
              </a:spcBef>
              <a:buNone/>
              <a:defRPr/>
            </a:pPr>
            <a:endParaRPr lang="en-US" altLang="pt-BR" sz="1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742950" lvl="1" indent="-285750" algn="just">
              <a:spcBef>
                <a:spcPct val="0"/>
              </a:spcBef>
              <a:defRPr/>
            </a:pPr>
            <a:r>
              <a:rPr lang="en-US" altLang="pt-BR" sz="1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Atendimento</a:t>
            </a:r>
            <a:r>
              <a:rPr lang="en-US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individual de </a:t>
            </a:r>
            <a:r>
              <a:rPr lang="en-US" altLang="pt-BR" sz="1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discentes</a:t>
            </a:r>
            <a:r>
              <a:rPr lang="en-US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altLang="pt-BR" sz="1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pelo</a:t>
            </a:r>
            <a:r>
              <a:rPr lang="en-US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DEPE;</a:t>
            </a:r>
          </a:p>
          <a:p>
            <a:pPr lvl="1" algn="just">
              <a:spcBef>
                <a:spcPct val="0"/>
              </a:spcBef>
              <a:buNone/>
              <a:defRPr/>
            </a:pPr>
            <a:endParaRPr lang="pt-BR" altLang="pt-BR" sz="1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742950" lvl="1" indent="-285750" algn="just">
              <a:spcBef>
                <a:spcPct val="0"/>
              </a:spcBef>
              <a:defRPr/>
            </a:pPr>
            <a:r>
              <a:rPr lang="pt-BR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Capacitação de Docentes;</a:t>
            </a:r>
          </a:p>
          <a:p>
            <a:pPr lvl="1" algn="just">
              <a:spcBef>
                <a:spcPct val="0"/>
              </a:spcBef>
              <a:buNone/>
              <a:defRPr/>
            </a:pPr>
            <a:endParaRPr lang="pt-BR" altLang="pt-BR" sz="1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>
              <a:spcBef>
                <a:spcPct val="0"/>
              </a:spcBef>
            </a:pPr>
            <a:r>
              <a:rPr lang="pt-BR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Reuniões de Pais e Mestres;</a:t>
            </a:r>
          </a:p>
          <a:p>
            <a:pPr lvl="1" algn="just">
              <a:spcBef>
                <a:spcPct val="0"/>
              </a:spcBef>
            </a:pPr>
            <a:endParaRPr lang="pt-BR" altLang="pt-BR" sz="1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>
              <a:spcBef>
                <a:spcPct val="0"/>
              </a:spcBef>
            </a:pPr>
            <a:r>
              <a:rPr lang="pt-BR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Reuniões periódicas com docentes.</a:t>
            </a:r>
          </a:p>
          <a:p>
            <a:pPr lvl="1" algn="just">
              <a:spcBef>
                <a:spcPct val="0"/>
              </a:spcBef>
              <a:buNone/>
            </a:pPr>
            <a:endParaRPr lang="en-US" altLang="pt-BR" sz="1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>
              <a:spcBef>
                <a:spcPct val="0"/>
              </a:spcBef>
              <a:buNone/>
            </a:pPr>
            <a:endParaRPr lang="pt-BR" altLang="pt-BR" sz="17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>
              <a:spcBef>
                <a:spcPct val="0"/>
              </a:spcBef>
            </a:pPr>
            <a:endParaRPr lang="pt-BR" altLang="pt-BR" sz="1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>
              <a:spcBef>
                <a:spcPct val="0"/>
              </a:spcBef>
            </a:pPr>
            <a:endParaRPr lang="pt-BR" altLang="pt-BR" sz="1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>
              <a:spcBef>
                <a:spcPct val="0"/>
              </a:spcBef>
              <a:buNone/>
            </a:pPr>
            <a:endParaRPr lang="pt-BR" altLang="pt-BR" sz="1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1" hangingPunct="1">
              <a:spcBef>
                <a:spcPct val="0"/>
              </a:spcBef>
              <a:buFontTx/>
              <a:buNone/>
              <a:defRPr/>
            </a:pPr>
            <a:endParaRPr lang="pt-BR" altLang="pt-BR" sz="1800" b="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pt-BR" altLang="pt-BR" sz="1800" b="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6388" name="Retângulo de cantos arredondados 4"/>
          <p:cNvSpPr>
            <a:spLocks noChangeArrowheads="1"/>
          </p:cNvSpPr>
          <p:nvPr/>
        </p:nvSpPr>
        <p:spPr bwMode="auto">
          <a:xfrm>
            <a:off x="179388" y="260350"/>
            <a:ext cx="1035050" cy="576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/>
              <a:t>PDA 2014</a:t>
            </a:r>
          </a:p>
        </p:txBody>
      </p:sp>
    </p:spTree>
    <p:extLst>
      <p:ext uri="{BB962C8B-B14F-4D97-AF65-F5344CB8AC3E}">
        <p14:creationId xmlns:p14="http://schemas.microsoft.com/office/powerpoint/2010/main" val="20925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8" descr="C:\Users\erlison\Desktop\avaliacao-institucional\slides\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5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 Box 12"/>
          <p:cNvSpPr txBox="1">
            <a:spLocks noChangeArrowheads="1"/>
          </p:cNvSpPr>
          <p:nvPr/>
        </p:nvSpPr>
        <p:spPr bwMode="auto">
          <a:xfrm>
            <a:off x="1214438" y="1884363"/>
            <a:ext cx="74295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AutoNum type="arabicPeriod"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7412" name="Retângulo 3"/>
          <p:cNvSpPr>
            <a:spLocks noChangeArrowheads="1"/>
          </p:cNvSpPr>
          <p:nvPr/>
        </p:nvSpPr>
        <p:spPr bwMode="auto">
          <a:xfrm>
            <a:off x="1403350" y="1989138"/>
            <a:ext cx="71294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just" eaLnBrk="1" hangingPunct="1">
              <a:spcBef>
                <a:spcPct val="0"/>
              </a:spcBef>
              <a:buFont typeface="Wingdings" pitchFamily="2" charset="2"/>
              <a:buChar char="ü"/>
            </a:pPr>
            <a:endParaRPr lang="pt-BR" altLang="pt-BR" sz="1800" b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7413" name="Retângulo de cantos arredondados 4"/>
          <p:cNvSpPr>
            <a:spLocks noChangeArrowheads="1"/>
          </p:cNvSpPr>
          <p:nvPr/>
        </p:nvSpPr>
        <p:spPr bwMode="auto">
          <a:xfrm>
            <a:off x="179388" y="260350"/>
            <a:ext cx="1035050" cy="576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/>
              <a:t>PDA 2014</a:t>
            </a:r>
          </a:p>
        </p:txBody>
      </p:sp>
      <p:sp>
        <p:nvSpPr>
          <p:cNvPr id="17414" name="Retângulo 3"/>
          <p:cNvSpPr>
            <a:spLocks noChangeArrowheads="1"/>
          </p:cNvSpPr>
          <p:nvPr/>
        </p:nvSpPr>
        <p:spPr bwMode="auto">
          <a:xfrm>
            <a:off x="1403350" y="1989138"/>
            <a:ext cx="7129463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lvl="1" indent="0" algn="ctr">
              <a:spcBef>
                <a:spcPct val="0"/>
              </a:spcBef>
              <a:buNone/>
            </a:pPr>
            <a:r>
              <a:rPr lang="en-US" altLang="pt-BR" sz="18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DIRETORIA GERAL</a:t>
            </a:r>
            <a:endParaRPr lang="en-US" altLang="pt-BR" sz="1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lvl="1" indent="0" algn="just">
              <a:spcBef>
                <a:spcPct val="0"/>
              </a:spcBef>
              <a:buNone/>
            </a:pPr>
            <a:endParaRPr lang="en-US" altLang="pt-BR" sz="1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>
              <a:spcBef>
                <a:spcPct val="0"/>
              </a:spcBef>
            </a:pPr>
            <a:r>
              <a:rPr lang="pt-BR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Elaboração </a:t>
            </a:r>
            <a:r>
              <a:rPr lang="pt-BR" altLang="pt-B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da Minuta das Normas e Critérios para Capacitação</a:t>
            </a:r>
            <a:r>
              <a:rPr lang="pt-BR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  <a:p>
            <a:pPr lvl="1" algn="just">
              <a:spcBef>
                <a:spcPct val="0"/>
              </a:spcBef>
            </a:pPr>
            <a:endParaRPr lang="pt-BR" altLang="pt-BR" sz="1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>
              <a:spcBef>
                <a:spcPct val="0"/>
              </a:spcBef>
            </a:pPr>
            <a:r>
              <a:rPr lang="pt-BR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Criação </a:t>
            </a:r>
            <a:r>
              <a:rPr lang="pt-BR" altLang="pt-B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do Comitê de Desenvolvimento de </a:t>
            </a:r>
            <a:r>
              <a:rPr lang="pt-BR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Pessoal.</a:t>
            </a:r>
          </a:p>
          <a:p>
            <a:pPr lvl="1" algn="just">
              <a:spcBef>
                <a:spcPct val="0"/>
              </a:spcBef>
            </a:pPr>
            <a:endParaRPr lang="pt-BR" altLang="pt-BR" sz="1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>
              <a:spcBef>
                <a:spcPct val="0"/>
              </a:spcBef>
            </a:pPr>
            <a:r>
              <a:rPr lang="pt-BR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Elaboração </a:t>
            </a:r>
            <a:r>
              <a:rPr lang="pt-BR" altLang="pt-B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dos editais </a:t>
            </a:r>
            <a:r>
              <a:rPr lang="pt-BR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de </a:t>
            </a:r>
            <a:r>
              <a:rPr lang="pt-BR" altLang="pt-B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seleção e constituição do Plano Anual de Capacitação</a:t>
            </a:r>
            <a:r>
              <a:rPr lang="pt-BR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  <a:p>
            <a:pPr marL="457200" lvl="1" indent="0" algn="just">
              <a:spcBef>
                <a:spcPct val="0"/>
              </a:spcBef>
              <a:buNone/>
            </a:pPr>
            <a:r>
              <a:rPr lang="pt-BR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lvl="1" algn="just">
              <a:spcBef>
                <a:spcPct val="0"/>
              </a:spcBef>
            </a:pPr>
            <a:r>
              <a:rPr lang="pt-BR" altLang="pt-B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Formalização de parceria entre IFAM, SIASS e </a:t>
            </a:r>
            <a:r>
              <a:rPr lang="pt-BR" altLang="pt-B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INSS.</a:t>
            </a:r>
            <a:endParaRPr lang="en-US" altLang="pt-BR" sz="1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1" hangingPunct="1">
              <a:spcBef>
                <a:spcPct val="0"/>
              </a:spcBef>
            </a:pPr>
            <a:endParaRPr lang="pt-BR" altLang="pt-B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1" hangingPunct="1">
              <a:spcBef>
                <a:spcPct val="0"/>
              </a:spcBef>
            </a:pPr>
            <a:endParaRPr lang="pt-BR" altLang="pt-B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53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1144</Words>
  <Application>Microsoft Office PowerPoint</Application>
  <PresentationFormat>Apresentação na tela (4:3)</PresentationFormat>
  <Paragraphs>298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IFAM</dc:creator>
  <cp:lastModifiedBy>Joao Luiz Cavalcante Ferreira</cp:lastModifiedBy>
  <cp:revision>124</cp:revision>
  <dcterms:created xsi:type="dcterms:W3CDTF">2014-12-12T19:48:08Z</dcterms:created>
  <dcterms:modified xsi:type="dcterms:W3CDTF">2015-02-13T22:18:17Z</dcterms:modified>
</cp:coreProperties>
</file>