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263" r:id="rId18"/>
    <p:sldId id="292" r:id="rId19"/>
    <p:sldId id="288" r:id="rId20"/>
    <p:sldId id="293" r:id="rId21"/>
    <p:sldId id="295" r:id="rId22"/>
    <p:sldId id="296" r:id="rId23"/>
    <p:sldId id="291" r:id="rId24"/>
    <p:sldId id="297" r:id="rId25"/>
    <p:sldId id="298" r:id="rId26"/>
    <p:sldId id="299" r:id="rId27"/>
    <p:sldId id="265" r:id="rId28"/>
    <p:sldId id="283" r:id="rId29"/>
    <p:sldId id="284" r:id="rId30"/>
    <p:sldId id="285" r:id="rId31"/>
    <p:sldId id="286" r:id="rId32"/>
    <p:sldId id="266" r:id="rId33"/>
    <p:sldId id="277" r:id="rId34"/>
    <p:sldId id="278" r:id="rId35"/>
    <p:sldId id="279" r:id="rId36"/>
    <p:sldId id="280" r:id="rId37"/>
    <p:sldId id="267" r:id="rId38"/>
    <p:sldId id="281" r:id="rId39"/>
    <p:sldId id="282" r:id="rId40"/>
    <p:sldId id="268" r:id="rId41"/>
    <p:sldId id="269" r:id="rId42"/>
    <p:sldId id="270" r:id="rId43"/>
    <p:sldId id="271" r:id="rId44"/>
    <p:sldId id="272" r:id="rId45"/>
    <p:sldId id="273" r:id="rId46"/>
    <p:sldId id="274" r:id="rId47"/>
    <p:sldId id="275" r:id="rId48"/>
    <p:sldId id="276" r:id="rId4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FBEEB-2817-4943-A88E-11E217461B68}" type="datetimeFigureOut">
              <a:rPr lang="pt-BR" smtClean="0"/>
              <a:t>13/01/2015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2C651-B135-482E-ACA8-F07C784635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860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64D9F-AF54-4C9C-9747-3DA25590CAE7}" type="datetime1">
              <a:rPr lang="pt-BR" smtClean="0"/>
              <a:t>13/01/2015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0C93-7950-45D4-9AD6-9E053CE790FA}" type="datetime1">
              <a:rPr lang="pt-BR" smtClean="0"/>
              <a:t>13/01/2015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84B0-88C7-42F5-AC0D-EB33D972AE1C}" type="datetime1">
              <a:rPr lang="pt-BR" smtClean="0"/>
              <a:t>13/01/2015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8940-DF3A-4D6A-8F3F-D1D02E59EB74}" type="datetime1">
              <a:rPr lang="pt-BR" smtClean="0"/>
              <a:t>13/01/2015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58F0-815D-41C9-AE96-30270ECAEB75}" type="datetime1">
              <a:rPr lang="pt-BR" smtClean="0"/>
              <a:t>13/01/2015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3EE92-B54F-48C7-A9FF-ADCBF2F29CD4}" type="datetime1">
              <a:rPr lang="pt-BR" smtClean="0"/>
              <a:t>13/01/2015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B81A8-FABD-4D44-8154-4FF49CF822E0}" type="datetime1">
              <a:rPr lang="pt-BR" smtClean="0"/>
              <a:t>13/01/2015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36AA-F7FB-4737-A019-907B1FB615AE}" type="datetime1">
              <a:rPr lang="pt-BR" smtClean="0"/>
              <a:t>13/01/2015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7B4D-CCF5-45A7-B8F3-7038BE177AFC}" type="datetime1">
              <a:rPr lang="pt-BR" smtClean="0"/>
              <a:t>13/01/2015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AF30-ECF9-478B-827D-80C7074A5B44}" type="datetime1">
              <a:rPr lang="pt-BR" smtClean="0"/>
              <a:t>13/01/2015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568B-5F53-4BCE-8574-F60369EFEFF5}" type="datetime1">
              <a:rPr lang="pt-BR" smtClean="0"/>
              <a:t>13/01/2015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8CC8E1D-7D58-4824-985A-0ED792A4ACE2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5551A33-C658-4949-B61E-709B8420C2E5}" type="datetime1">
              <a:rPr lang="pt-BR" smtClean="0"/>
              <a:t>13/01/2015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3" Type="http://schemas.openxmlformats.org/officeDocument/2006/relationships/slide" Target="slide7.xml"/><Relationship Id="rId7" Type="http://schemas.openxmlformats.org/officeDocument/2006/relationships/slide" Target="slide3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7.xml"/><Relationship Id="rId11" Type="http://schemas.openxmlformats.org/officeDocument/2006/relationships/image" Target="../media/image3.png"/><Relationship Id="rId5" Type="http://schemas.openxmlformats.org/officeDocument/2006/relationships/slide" Target="slide9.xml"/><Relationship Id="rId10" Type="http://schemas.openxmlformats.org/officeDocument/2006/relationships/image" Target="../media/image2.jpeg"/><Relationship Id="rId4" Type="http://schemas.openxmlformats.org/officeDocument/2006/relationships/slide" Target="slide17.xml"/><Relationship Id="rId9" Type="http://schemas.openxmlformats.org/officeDocument/2006/relationships/slide" Target="slide4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1769914"/>
            <a:ext cx="8280920" cy="2379166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2000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2000" dirty="0" smtClean="0">
                <a:solidFill>
                  <a:srgbClr val="002060"/>
                </a:solidFill>
                <a:effectLst/>
              </a:rPr>
            </a:br>
            <a:r>
              <a:rPr lang="en-US" sz="2000" dirty="0" smtClean="0">
                <a:solidFill>
                  <a:srgbClr val="002060"/>
                </a:solidFill>
                <a:effectLst/>
              </a:rPr>
              <a:t>How </a:t>
            </a:r>
            <a:r>
              <a:rPr lang="en-US" sz="2000" dirty="0">
                <a:solidFill>
                  <a:srgbClr val="002060"/>
                </a:solidFill>
                <a:effectLst/>
              </a:rPr>
              <a:t>Do Centralized and Distributed Version Control</a:t>
            </a:r>
            <a:br>
              <a:rPr lang="en-US" sz="2000" dirty="0">
                <a:solidFill>
                  <a:srgbClr val="002060"/>
                </a:solidFill>
                <a:effectLst/>
              </a:rPr>
            </a:br>
            <a:r>
              <a:rPr lang="en-US" sz="2000" dirty="0">
                <a:solidFill>
                  <a:srgbClr val="002060"/>
                </a:solidFill>
                <a:effectLst/>
              </a:rPr>
              <a:t>Systems Impact Software Changes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?</a:t>
            </a:r>
            <a:br>
              <a:rPr lang="en-US" sz="2000" dirty="0" smtClean="0">
                <a:solidFill>
                  <a:srgbClr val="002060"/>
                </a:solidFill>
                <a:effectLst/>
              </a:rPr>
            </a:br>
            <a:r>
              <a:rPr lang="en-US" sz="2000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2000" dirty="0" smtClean="0">
                <a:solidFill>
                  <a:srgbClr val="002060"/>
                </a:solidFill>
                <a:effectLst/>
              </a:rPr>
            </a:br>
            <a:r>
              <a:rPr lang="en-US" sz="1600" b="1" dirty="0" smtClean="0">
                <a:solidFill>
                  <a:srgbClr val="002060"/>
                </a:solidFill>
                <a:effectLst/>
              </a:rPr>
              <a:t>Como </a:t>
            </a:r>
            <a:r>
              <a:rPr lang="en-US" sz="1600" b="1" dirty="0" err="1" smtClean="0">
                <a:solidFill>
                  <a:srgbClr val="002060"/>
                </a:solidFill>
                <a:effectLst/>
              </a:rPr>
              <a:t>Sistemas</a:t>
            </a:r>
            <a:r>
              <a:rPr lang="en-US" sz="1600" b="1" dirty="0" smtClean="0">
                <a:solidFill>
                  <a:srgbClr val="002060"/>
                </a:solidFill>
                <a:effectLst/>
              </a:rPr>
              <a:t> de </a:t>
            </a:r>
            <a:r>
              <a:rPr lang="en-US" sz="1600" b="1" dirty="0" err="1" smtClean="0">
                <a:solidFill>
                  <a:srgbClr val="002060"/>
                </a:solidFill>
                <a:effectLst/>
              </a:rPr>
              <a:t>Controle</a:t>
            </a:r>
            <a:r>
              <a:rPr lang="en-US" sz="1600" b="1" dirty="0" smtClean="0">
                <a:solidFill>
                  <a:srgbClr val="002060"/>
                </a:solidFill>
                <a:effectLst/>
              </a:rPr>
              <a:t> de </a:t>
            </a:r>
            <a:r>
              <a:rPr lang="en-US" sz="1600" b="1" dirty="0" err="1" smtClean="0">
                <a:solidFill>
                  <a:srgbClr val="002060"/>
                </a:solidFill>
                <a:effectLst/>
              </a:rPr>
              <a:t>Versão</a:t>
            </a:r>
            <a:r>
              <a:rPr lang="en-US" sz="1600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effectLst/>
              </a:rPr>
              <a:t>Centralizados</a:t>
            </a:r>
            <a:r>
              <a:rPr lang="en-US" sz="1600" b="1" dirty="0" smtClean="0">
                <a:solidFill>
                  <a:srgbClr val="002060"/>
                </a:solidFill>
                <a:effectLst/>
              </a:rPr>
              <a:t> e  </a:t>
            </a:r>
            <a:r>
              <a:rPr lang="en-US" sz="1600" b="1" dirty="0" err="1" smtClean="0">
                <a:solidFill>
                  <a:srgbClr val="002060"/>
                </a:solidFill>
                <a:effectLst/>
              </a:rPr>
              <a:t>Distribuídos</a:t>
            </a:r>
            <a:r>
              <a:rPr lang="en-US" sz="1600" b="1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1600" b="1" dirty="0" smtClean="0">
                <a:solidFill>
                  <a:srgbClr val="002060"/>
                </a:solidFill>
                <a:effectLst/>
              </a:rPr>
            </a:br>
            <a:r>
              <a:rPr lang="en-US" sz="1600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1600" b="1" dirty="0" err="1" smtClean="0">
                <a:solidFill>
                  <a:srgbClr val="002060"/>
                </a:solidFill>
                <a:effectLst/>
              </a:rPr>
              <a:t>impactam</a:t>
            </a:r>
            <a:r>
              <a:rPr lang="en-US" sz="1600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1600" b="1" dirty="0" err="1" smtClean="0">
                <a:solidFill>
                  <a:srgbClr val="002060"/>
                </a:solidFill>
                <a:effectLst/>
              </a:rPr>
              <a:t>mudanças</a:t>
            </a:r>
            <a:r>
              <a:rPr lang="en-US" sz="1600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1600" b="1" dirty="0">
                <a:solidFill>
                  <a:srgbClr val="002060"/>
                </a:solidFill>
                <a:effectLst/>
              </a:rPr>
              <a:t>de </a:t>
            </a:r>
            <a:r>
              <a:rPr lang="en-US" sz="1600" b="1" dirty="0" smtClean="0">
                <a:solidFill>
                  <a:srgbClr val="002060"/>
                </a:solidFill>
                <a:effectLst/>
              </a:rPr>
              <a:t>software?</a:t>
            </a:r>
            <a:br>
              <a:rPr lang="en-US" sz="1600" b="1" dirty="0" smtClean="0">
                <a:solidFill>
                  <a:srgbClr val="002060"/>
                </a:solidFill>
                <a:effectLst/>
              </a:rPr>
            </a:br>
            <a:r>
              <a:rPr lang="en-US" sz="1600" b="1" dirty="0">
                <a:solidFill>
                  <a:srgbClr val="002060"/>
                </a:solidFill>
                <a:effectLst/>
              </a:rPr>
              <a:t/>
            </a:r>
            <a:br>
              <a:rPr lang="en-US" sz="1600" b="1" dirty="0">
                <a:solidFill>
                  <a:srgbClr val="002060"/>
                </a:solidFill>
                <a:effectLst/>
              </a:rPr>
            </a:br>
            <a:r>
              <a:rPr lang="en-US" sz="1400" dirty="0">
                <a:solidFill>
                  <a:srgbClr val="002060"/>
                </a:solidFill>
                <a:effectLst/>
              </a:rPr>
              <a:t>Caius </a:t>
            </a:r>
            <a:r>
              <a:rPr lang="en-US" sz="1400" dirty="0" err="1">
                <a:solidFill>
                  <a:srgbClr val="002060"/>
                </a:solidFill>
                <a:effectLst/>
              </a:rPr>
              <a:t>Brindescu</a:t>
            </a:r>
            <a:r>
              <a:rPr lang="en-US" sz="1400" dirty="0">
                <a:solidFill>
                  <a:srgbClr val="002060"/>
                </a:solidFill>
                <a:effectLst/>
              </a:rPr>
              <a:t>, Mihai </a:t>
            </a:r>
            <a:r>
              <a:rPr lang="en-US" sz="1400" dirty="0" err="1">
                <a:solidFill>
                  <a:srgbClr val="002060"/>
                </a:solidFill>
                <a:effectLst/>
              </a:rPr>
              <a:t>Codoban</a:t>
            </a:r>
            <a:r>
              <a:rPr lang="en-US" sz="1400" dirty="0">
                <a:solidFill>
                  <a:srgbClr val="002060"/>
                </a:solidFill>
                <a:effectLst/>
              </a:rPr>
              <a:t>, </a:t>
            </a:r>
            <a:r>
              <a:rPr lang="en-US" sz="1400" dirty="0" err="1">
                <a:solidFill>
                  <a:srgbClr val="002060"/>
                </a:solidFill>
                <a:effectLst/>
              </a:rPr>
              <a:t>Sergii</a:t>
            </a:r>
            <a:r>
              <a:rPr lang="en-US" sz="1400" dirty="0">
                <a:solidFill>
                  <a:srgbClr val="002060"/>
                </a:solidFill>
                <a:effectLst/>
              </a:rPr>
              <a:t> </a:t>
            </a:r>
            <a:r>
              <a:rPr lang="en-US" sz="1400" dirty="0" err="1">
                <a:solidFill>
                  <a:srgbClr val="002060"/>
                </a:solidFill>
                <a:effectLst/>
              </a:rPr>
              <a:t>Shmarkatiuk</a:t>
            </a:r>
            <a:r>
              <a:rPr lang="en-US" sz="1400" dirty="0">
                <a:solidFill>
                  <a:srgbClr val="002060"/>
                </a:solidFill>
                <a:effectLst/>
              </a:rPr>
              <a:t>, Danny Dig</a:t>
            </a:r>
            <a:br>
              <a:rPr lang="en-US" sz="1400" dirty="0">
                <a:solidFill>
                  <a:srgbClr val="002060"/>
                </a:solidFill>
                <a:effectLst/>
              </a:rPr>
            </a:br>
            <a:r>
              <a:rPr lang="en-US" sz="1400" dirty="0">
                <a:solidFill>
                  <a:srgbClr val="002060"/>
                </a:solidFill>
                <a:effectLst/>
              </a:rPr>
              <a:t>School of EECS, Oregon State University</a:t>
            </a:r>
            <a:br>
              <a:rPr lang="en-US" sz="1400" dirty="0">
                <a:solidFill>
                  <a:srgbClr val="002060"/>
                </a:solidFill>
                <a:effectLst/>
              </a:rPr>
            </a:br>
            <a:r>
              <a:rPr lang="en-US" sz="1400" dirty="0">
                <a:solidFill>
                  <a:srgbClr val="002060"/>
                </a:solidFill>
                <a:effectLst/>
              </a:rPr>
              <a:t>Corvallis, OR, USA</a:t>
            </a:r>
            <a:br>
              <a:rPr lang="en-US" sz="1400" dirty="0">
                <a:solidFill>
                  <a:srgbClr val="002060"/>
                </a:solidFill>
                <a:effectLst/>
              </a:rPr>
            </a:br>
            <a:r>
              <a:rPr lang="en-US" sz="1400" dirty="0">
                <a:solidFill>
                  <a:srgbClr val="002060"/>
                </a:solidFill>
                <a:effectLst/>
              </a:rPr>
              <a:t>{</a:t>
            </a:r>
            <a:r>
              <a:rPr lang="en-US" sz="1400" dirty="0" err="1">
                <a:solidFill>
                  <a:srgbClr val="002060"/>
                </a:solidFill>
                <a:effectLst/>
              </a:rPr>
              <a:t>brindesc,codobanm,shmarkas,digd</a:t>
            </a:r>
            <a:r>
              <a:rPr lang="en-US" sz="1400" dirty="0">
                <a:solidFill>
                  <a:srgbClr val="002060"/>
                </a:solidFill>
                <a:effectLst/>
              </a:rPr>
              <a:t>}@eecs.oregonstate.edu</a:t>
            </a:r>
            <a:r>
              <a:rPr lang="en-US" sz="1600" dirty="0" smtClean="0">
                <a:effectLst/>
              </a:rPr>
              <a:t/>
            </a:r>
            <a:br>
              <a:rPr lang="en-US" sz="1600" dirty="0" smtClean="0">
                <a:effectLst/>
              </a:rPr>
            </a:br>
            <a:endParaRPr lang="pt-BR" sz="1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1660" y="4365104"/>
            <a:ext cx="5940660" cy="1296144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>
                <a:solidFill>
                  <a:srgbClr val="002060"/>
                </a:solidFill>
              </a:rPr>
              <a:t>Apresentado por </a:t>
            </a:r>
          </a:p>
          <a:p>
            <a:pPr algn="ctr"/>
            <a:r>
              <a:rPr lang="pt-BR" sz="1600" dirty="0" smtClean="0">
                <a:solidFill>
                  <a:srgbClr val="002060"/>
                </a:solidFill>
              </a:rPr>
              <a:t>Amarildo Muniz do Carmo</a:t>
            </a:r>
          </a:p>
          <a:p>
            <a:pPr algn="ctr"/>
            <a:r>
              <a:rPr lang="pt-BR" sz="1600" dirty="0" smtClean="0">
                <a:solidFill>
                  <a:srgbClr val="002060"/>
                </a:solidFill>
              </a:rPr>
              <a:t>André Filipe Aloise</a:t>
            </a:r>
          </a:p>
          <a:p>
            <a:pPr algn="ctr"/>
            <a:r>
              <a:rPr lang="pt-BR" sz="1600" dirty="0" smtClean="0">
                <a:solidFill>
                  <a:srgbClr val="002060"/>
                </a:solidFill>
              </a:rPr>
              <a:t>João Luiz Cavalcante Ferreira</a:t>
            </a:r>
          </a:p>
          <a:p>
            <a:pPr algn="ctr"/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1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7504" y="18864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solidFill>
                  <a:srgbClr val="002060"/>
                </a:solidFill>
              </a:rPr>
              <a:t>Universidade do Vale do Rio dos Sinos</a:t>
            </a:r>
          </a:p>
          <a:p>
            <a:pPr algn="ctr"/>
            <a:r>
              <a:rPr lang="pt-BR" sz="1600" dirty="0" smtClean="0">
                <a:solidFill>
                  <a:srgbClr val="002060"/>
                </a:solidFill>
              </a:rPr>
              <a:t>Programa Interdisciplinar de Pós-Graduação em Computação Aplicada PIPCA</a:t>
            </a:r>
          </a:p>
          <a:p>
            <a:pPr algn="ctr"/>
            <a:r>
              <a:rPr lang="pt-BR" sz="1600" dirty="0" smtClean="0">
                <a:solidFill>
                  <a:srgbClr val="002060"/>
                </a:solidFill>
              </a:rPr>
              <a:t>Disciplina: Engenharia de Software</a:t>
            </a:r>
          </a:p>
          <a:p>
            <a:pPr algn="ctr"/>
            <a:r>
              <a:rPr lang="pt-BR" sz="1600" dirty="0" smtClean="0">
                <a:solidFill>
                  <a:srgbClr val="002060"/>
                </a:solidFill>
              </a:rPr>
              <a:t>Prof. Dr. </a:t>
            </a:r>
            <a:r>
              <a:rPr lang="pt-BR" sz="1600" dirty="0" err="1">
                <a:solidFill>
                  <a:srgbClr val="002060"/>
                </a:solidFill>
              </a:rPr>
              <a:t>Kleinner</a:t>
            </a:r>
            <a:r>
              <a:rPr lang="pt-BR" sz="1600" dirty="0">
                <a:solidFill>
                  <a:srgbClr val="002060"/>
                </a:solidFill>
              </a:rPr>
              <a:t> Silva Farias de </a:t>
            </a:r>
            <a:r>
              <a:rPr lang="pt-BR" sz="1600" dirty="0" smtClean="0">
                <a:solidFill>
                  <a:srgbClr val="002060"/>
                </a:solidFill>
              </a:rPr>
              <a:t>Oliveira</a:t>
            </a:r>
          </a:p>
          <a:p>
            <a:pPr algn="ctr"/>
            <a:endParaRPr lang="pt-BR" sz="1600" dirty="0" smtClean="0">
              <a:solidFill>
                <a:srgbClr val="002060"/>
              </a:solidFill>
            </a:endParaRPr>
          </a:p>
          <a:p>
            <a:pPr algn="ctr"/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13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10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INTRODUÇÃO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99792" y="1884665"/>
            <a:ext cx="55446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Para o paradigma centralizado escolhemos o SVN. Para o paradigma distribuído optamos pelo </a:t>
            </a:r>
            <a:r>
              <a:rPr lang="pt-BR" i="1" dirty="0" err="1">
                <a:solidFill>
                  <a:srgbClr val="002060"/>
                </a:solidFill>
              </a:rPr>
              <a:t>Git</a:t>
            </a:r>
            <a:r>
              <a:rPr lang="pt-BR" dirty="0">
                <a:solidFill>
                  <a:srgbClr val="002060"/>
                </a:solidFill>
              </a:rPr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Utilizando os dados da pesquisa e mineração de repositórios, respondemos 12 questões de pesquisa organizados em três temas fundamentais</a:t>
            </a:r>
            <a:r>
              <a:rPr lang="pt-BR" dirty="0" smtClean="0">
                <a:solidFill>
                  <a:srgbClr val="002060"/>
                </a:solidFill>
              </a:rPr>
              <a:t>:</a:t>
            </a:r>
          </a:p>
          <a:p>
            <a:pPr lvl="0" algn="just"/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b="1" dirty="0">
                <a:solidFill>
                  <a:srgbClr val="002060"/>
                </a:solidFill>
              </a:rPr>
              <a:t>Tema 1</a:t>
            </a:r>
            <a:r>
              <a:rPr lang="pt-BR" dirty="0">
                <a:solidFill>
                  <a:srgbClr val="002060"/>
                </a:solidFill>
              </a:rPr>
              <a:t>: Como é que o tipo de VCS afeta o comportamento dos desenvolvedores</a:t>
            </a:r>
            <a:r>
              <a:rPr lang="pt-BR" dirty="0" smtClean="0">
                <a:solidFill>
                  <a:srgbClr val="002060"/>
                </a:solidFill>
              </a:rPr>
              <a:t>?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dirty="0">
                <a:solidFill>
                  <a:srgbClr val="002060"/>
                </a:solidFill>
              </a:rPr>
              <a:t>RQ 1: Será que o tipo de VCS afeta a quantidade de </a:t>
            </a:r>
            <a:r>
              <a:rPr lang="pt-BR" i="1" dirty="0" err="1">
                <a:solidFill>
                  <a:srgbClr val="002060"/>
                </a:solidFill>
              </a:rPr>
              <a:t>commits</a:t>
            </a:r>
            <a:r>
              <a:rPr lang="pt-BR" dirty="0" smtClean="0">
                <a:solidFill>
                  <a:srgbClr val="002060"/>
                </a:solidFill>
              </a:rPr>
              <a:t>?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dirty="0">
                <a:solidFill>
                  <a:srgbClr val="002060"/>
                </a:solidFill>
              </a:rPr>
              <a:t>RQ 2: Os desenvolvedores dividem em unidades lógicas de mudanças seus </a:t>
            </a:r>
            <a:r>
              <a:rPr lang="pt-BR" i="1" dirty="0" err="1">
                <a:solidFill>
                  <a:srgbClr val="002060"/>
                </a:solidFill>
              </a:rPr>
              <a:t>commits</a:t>
            </a:r>
            <a:r>
              <a:rPr lang="pt-BR" dirty="0">
                <a:solidFill>
                  <a:srgbClr val="002060"/>
                </a:solidFill>
              </a:rPr>
              <a:t>? Como eles fazem isso?</a:t>
            </a:r>
          </a:p>
          <a:p>
            <a:pPr lvl="0" algn="just"/>
            <a:endParaRPr lang="pt-BR" dirty="0"/>
          </a:p>
          <a:p>
            <a:pPr lvl="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331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11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INTRODUÇÃO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99792" y="1884665"/>
            <a:ext cx="55446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2060"/>
                </a:solidFill>
              </a:rPr>
              <a:t>RQ 3: Quantas vezes e por que os desenvolvedores </a:t>
            </a:r>
            <a:r>
              <a:rPr lang="pt-BR" dirty="0" err="1">
                <a:solidFill>
                  <a:srgbClr val="002060"/>
                </a:solidFill>
              </a:rPr>
              <a:t>expremem</a:t>
            </a:r>
            <a:r>
              <a:rPr lang="pt-BR" dirty="0">
                <a:solidFill>
                  <a:srgbClr val="002060"/>
                </a:solidFill>
              </a:rPr>
              <a:t> seus </a:t>
            </a:r>
            <a:r>
              <a:rPr lang="pt-BR" i="1" dirty="0" err="1">
                <a:solidFill>
                  <a:srgbClr val="002060"/>
                </a:solidFill>
              </a:rPr>
              <a:t>commits</a:t>
            </a:r>
            <a:r>
              <a:rPr lang="pt-BR" dirty="0" smtClean="0">
                <a:solidFill>
                  <a:srgbClr val="002060"/>
                </a:solidFill>
              </a:rPr>
              <a:t>?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dirty="0">
                <a:solidFill>
                  <a:srgbClr val="002060"/>
                </a:solidFill>
              </a:rPr>
              <a:t>RQ 4: Por que os desenvolvedores preferem um VCS em detrimento de outro</a:t>
            </a:r>
            <a:r>
              <a:rPr lang="pt-BR" dirty="0" smtClean="0">
                <a:solidFill>
                  <a:srgbClr val="002060"/>
                </a:solidFill>
              </a:rPr>
              <a:t>?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dirty="0">
                <a:solidFill>
                  <a:srgbClr val="002060"/>
                </a:solidFill>
              </a:rPr>
              <a:t>RQ 5: Será que os VCS influenciam a frequência com que os desenvolvedores fazem </a:t>
            </a:r>
            <a:r>
              <a:rPr lang="pt-BR" i="1" dirty="0" err="1">
                <a:solidFill>
                  <a:srgbClr val="002060"/>
                </a:solidFill>
              </a:rPr>
              <a:t>commits</a:t>
            </a:r>
            <a:r>
              <a:rPr lang="pt-BR" dirty="0">
                <a:solidFill>
                  <a:srgbClr val="002060"/>
                </a:solidFill>
              </a:rPr>
              <a:t>?</a:t>
            </a:r>
          </a:p>
          <a:p>
            <a:pPr lvl="0" algn="just"/>
            <a:endParaRPr lang="pt-BR" dirty="0"/>
          </a:p>
          <a:p>
            <a:pPr lvl="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230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12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INTRODUÇÃO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99792" y="1884665"/>
            <a:ext cx="55446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</a:rPr>
              <a:t>Tema 2</a:t>
            </a:r>
            <a:r>
              <a:rPr lang="pt-BR" dirty="0">
                <a:solidFill>
                  <a:srgbClr val="002060"/>
                </a:solidFill>
              </a:rPr>
              <a:t>: Como é que o tamanho da equipe afeta o uso do VCS</a:t>
            </a:r>
            <a:r>
              <a:rPr lang="pt-BR" dirty="0" smtClean="0">
                <a:solidFill>
                  <a:srgbClr val="002060"/>
                </a:solidFill>
              </a:rPr>
              <a:t>?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dirty="0">
                <a:solidFill>
                  <a:srgbClr val="002060"/>
                </a:solidFill>
              </a:rPr>
              <a:t>RQ 6: Será que o tamanho da equipe afeta a escolha do VCS</a:t>
            </a:r>
            <a:r>
              <a:rPr lang="pt-BR" dirty="0" smtClean="0">
                <a:solidFill>
                  <a:srgbClr val="002060"/>
                </a:solidFill>
              </a:rPr>
              <a:t>?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dirty="0">
                <a:solidFill>
                  <a:srgbClr val="002060"/>
                </a:solidFill>
              </a:rPr>
              <a:t>RQ 7: Equipes maiores são mais propensas a usar </a:t>
            </a:r>
            <a:r>
              <a:rPr lang="pt-BR" i="1" dirty="0" err="1">
                <a:solidFill>
                  <a:srgbClr val="002060"/>
                </a:solidFill>
              </a:rPr>
              <a:t>Issue</a:t>
            </a:r>
            <a:r>
              <a:rPr lang="pt-BR" i="1" dirty="0">
                <a:solidFill>
                  <a:srgbClr val="002060"/>
                </a:solidFill>
              </a:rPr>
              <a:t> </a:t>
            </a:r>
            <a:r>
              <a:rPr lang="pt-BR" i="1" dirty="0" err="1">
                <a:solidFill>
                  <a:srgbClr val="002060"/>
                </a:solidFill>
              </a:rPr>
              <a:t>Tracking</a:t>
            </a:r>
            <a:r>
              <a:rPr lang="pt-BR" i="1" dirty="0">
                <a:solidFill>
                  <a:srgbClr val="002060"/>
                </a:solidFill>
              </a:rPr>
              <a:t> </a:t>
            </a:r>
            <a:r>
              <a:rPr lang="pt-BR" i="1" dirty="0" err="1">
                <a:solidFill>
                  <a:srgbClr val="002060"/>
                </a:solidFill>
              </a:rPr>
              <a:t>Sistems</a:t>
            </a:r>
            <a:r>
              <a:rPr lang="pt-BR" dirty="0">
                <a:solidFill>
                  <a:srgbClr val="002060"/>
                </a:solidFill>
              </a:rPr>
              <a:t> (ITS</a:t>
            </a:r>
            <a:r>
              <a:rPr lang="pt-BR" dirty="0" smtClean="0">
                <a:solidFill>
                  <a:srgbClr val="002060"/>
                </a:solidFill>
              </a:rPr>
              <a:t>)?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dirty="0">
                <a:solidFill>
                  <a:srgbClr val="002060"/>
                </a:solidFill>
              </a:rPr>
              <a:t>RQ 8: O tamanho da equipe afeta o tamanho de </a:t>
            </a:r>
            <a:r>
              <a:rPr lang="pt-BR" i="1" dirty="0" err="1">
                <a:solidFill>
                  <a:srgbClr val="002060"/>
                </a:solidFill>
              </a:rPr>
              <a:t>commits</a:t>
            </a:r>
            <a:r>
              <a:rPr lang="pt-BR" dirty="0" smtClean="0">
                <a:solidFill>
                  <a:srgbClr val="002060"/>
                </a:solidFill>
              </a:rPr>
              <a:t>?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dirty="0">
                <a:solidFill>
                  <a:srgbClr val="002060"/>
                </a:solidFill>
              </a:rPr>
              <a:t>RQ 9: Será que o tamanho da equipe influencia o achatamento de </a:t>
            </a:r>
            <a:r>
              <a:rPr lang="pt-BR" i="1" dirty="0" err="1">
                <a:solidFill>
                  <a:srgbClr val="002060"/>
                </a:solidFill>
              </a:rPr>
              <a:t>commits</a:t>
            </a:r>
            <a:r>
              <a:rPr lang="pt-BR" dirty="0">
                <a:solidFill>
                  <a:srgbClr val="002060"/>
                </a:solidFill>
              </a:rPr>
              <a:t>?</a:t>
            </a:r>
          </a:p>
          <a:p>
            <a:pPr lvl="0" algn="just"/>
            <a:endParaRPr lang="pt-BR" dirty="0"/>
          </a:p>
          <a:p>
            <a:pPr lvl="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084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13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INTRODUÇÃO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99792" y="1884665"/>
            <a:ext cx="55446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Tema 3</a:t>
            </a:r>
            <a:r>
              <a:rPr lang="pt-BR" dirty="0">
                <a:solidFill>
                  <a:srgbClr val="002060"/>
                </a:solidFill>
              </a:rPr>
              <a:t>: Como é que o tipo de VCS afeta o processo desenvolvimento</a:t>
            </a:r>
            <a:r>
              <a:rPr lang="pt-BR" dirty="0" smtClean="0">
                <a:solidFill>
                  <a:srgbClr val="002060"/>
                </a:solidFill>
              </a:rPr>
              <a:t>?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dirty="0">
                <a:solidFill>
                  <a:srgbClr val="002060"/>
                </a:solidFill>
              </a:rPr>
              <a:t>RQ 10: Será que o tipo de VCS influencia a presença e a quantidade de ITL</a:t>
            </a:r>
            <a:r>
              <a:rPr lang="pt-BR" dirty="0" smtClean="0">
                <a:solidFill>
                  <a:srgbClr val="002060"/>
                </a:solidFill>
              </a:rPr>
              <a:t>?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dirty="0">
                <a:solidFill>
                  <a:srgbClr val="002060"/>
                </a:solidFill>
              </a:rPr>
              <a:t>RQ 11: Existe uma correlação entre a quantidade de ITL na mensagem de </a:t>
            </a:r>
            <a:r>
              <a:rPr lang="pt-BR" i="1" dirty="0" err="1">
                <a:solidFill>
                  <a:srgbClr val="002060"/>
                </a:solidFill>
              </a:rPr>
              <a:t>commit</a:t>
            </a:r>
            <a:r>
              <a:rPr lang="pt-BR" dirty="0">
                <a:solidFill>
                  <a:srgbClr val="002060"/>
                </a:solidFill>
              </a:rPr>
              <a:t> e no seu o tamanho</a:t>
            </a:r>
            <a:r>
              <a:rPr lang="pt-BR" dirty="0" smtClean="0">
                <a:solidFill>
                  <a:srgbClr val="002060"/>
                </a:solidFill>
              </a:rPr>
              <a:t>?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dirty="0">
                <a:solidFill>
                  <a:srgbClr val="002060"/>
                </a:solidFill>
              </a:rPr>
              <a:t>RQ 12: Como é que o tamanho de </a:t>
            </a:r>
            <a:r>
              <a:rPr lang="pt-BR" i="1" dirty="0" err="1">
                <a:solidFill>
                  <a:srgbClr val="002060"/>
                </a:solidFill>
              </a:rPr>
              <a:t>commits</a:t>
            </a:r>
            <a:r>
              <a:rPr lang="pt-BR" dirty="0">
                <a:solidFill>
                  <a:srgbClr val="002060"/>
                </a:solidFill>
              </a:rPr>
              <a:t> varia no tempo?</a:t>
            </a:r>
          </a:p>
          <a:p>
            <a:pPr lvl="0" algn="just"/>
            <a:endParaRPr lang="pt-BR" dirty="0"/>
          </a:p>
          <a:p>
            <a:pPr lvl="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349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14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INTRODUÇÃO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99792" y="1884665"/>
            <a:ext cx="55446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2060"/>
                </a:solidFill>
              </a:rPr>
              <a:t>Várias ações foram propostas para quatro grupos</a:t>
            </a:r>
            <a:r>
              <a:rPr lang="pt-BR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lvl="0" algn="just"/>
            <a:r>
              <a:rPr lang="pt-BR" b="1" dirty="0">
                <a:solidFill>
                  <a:srgbClr val="002060"/>
                </a:solidFill>
              </a:rPr>
              <a:t>Pesquisadores</a:t>
            </a:r>
            <a:r>
              <a:rPr lang="pt-BR" dirty="0">
                <a:solidFill>
                  <a:srgbClr val="002060"/>
                </a:solidFill>
              </a:rPr>
              <a:t> podem alinhar melhor as questões de pesquisa com o tipo de repositórios que eles mineram</a:t>
            </a:r>
            <a:r>
              <a:rPr lang="pt-BR" dirty="0" smtClean="0">
                <a:solidFill>
                  <a:srgbClr val="002060"/>
                </a:solidFill>
              </a:rPr>
              <a:t>.</a:t>
            </a:r>
          </a:p>
          <a:p>
            <a:pPr lvl="0" algn="just"/>
            <a:endParaRPr lang="pt-BR" dirty="0">
              <a:solidFill>
                <a:srgbClr val="002060"/>
              </a:solidFill>
            </a:endParaRPr>
          </a:p>
          <a:p>
            <a:pPr lvl="0" algn="just"/>
            <a:r>
              <a:rPr lang="pt-BR" b="1" dirty="0">
                <a:solidFill>
                  <a:srgbClr val="002060"/>
                </a:solidFill>
              </a:rPr>
              <a:t>Desenvolvedores</a:t>
            </a:r>
            <a:r>
              <a:rPr lang="pt-BR" dirty="0">
                <a:solidFill>
                  <a:srgbClr val="002060"/>
                </a:solidFill>
              </a:rPr>
              <a:t> podem dar um significado mais preciso às suas mudanças quando usam o DVCS</a:t>
            </a:r>
            <a:r>
              <a:rPr lang="pt-BR" dirty="0" smtClean="0">
                <a:solidFill>
                  <a:srgbClr val="002060"/>
                </a:solidFill>
              </a:rPr>
              <a:t>.</a:t>
            </a:r>
          </a:p>
          <a:p>
            <a:pPr lvl="0" algn="just"/>
            <a:endParaRPr lang="pt-BR" dirty="0">
              <a:solidFill>
                <a:srgbClr val="002060"/>
              </a:solidFill>
            </a:endParaRPr>
          </a:p>
          <a:p>
            <a:pPr lvl="0" algn="just"/>
            <a:r>
              <a:rPr lang="pt-BR" b="1" dirty="0">
                <a:solidFill>
                  <a:srgbClr val="002060"/>
                </a:solidFill>
              </a:rPr>
              <a:t>Construtores de ferramentas</a:t>
            </a:r>
            <a:r>
              <a:rPr lang="pt-BR" dirty="0">
                <a:solidFill>
                  <a:srgbClr val="002060"/>
                </a:solidFill>
              </a:rPr>
              <a:t> podem concentrar-se nos pontos fortes fornecidos pelo DVCS</a:t>
            </a:r>
          </a:p>
          <a:p>
            <a:pPr lvl="0" algn="just"/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b="1" dirty="0">
                <a:solidFill>
                  <a:srgbClr val="002060"/>
                </a:solidFill>
              </a:rPr>
              <a:t>Gerentes</a:t>
            </a:r>
            <a:r>
              <a:rPr lang="pt-BR" dirty="0">
                <a:solidFill>
                  <a:srgbClr val="002060"/>
                </a:solidFill>
              </a:rPr>
              <a:t> podem tomar decisões mais informadas ao escolherem ferramentas para seus projetos.</a:t>
            </a:r>
          </a:p>
          <a:p>
            <a:pPr lvl="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164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15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INTRODUÇÃO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99792" y="1884665"/>
            <a:ext cx="55446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Contribuições</a:t>
            </a:r>
            <a:r>
              <a:rPr lang="pt-BR" b="1" dirty="0" smtClean="0">
                <a:solidFill>
                  <a:srgbClr val="002060"/>
                </a:solidFill>
              </a:rPr>
              <a:t>:</a:t>
            </a:r>
          </a:p>
          <a:p>
            <a:endParaRPr lang="pt-BR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pt-BR" b="1" dirty="0" smtClean="0">
                <a:solidFill>
                  <a:srgbClr val="002060"/>
                </a:solidFill>
              </a:rPr>
              <a:t>Questões </a:t>
            </a:r>
            <a:r>
              <a:rPr lang="pt-BR" b="1" dirty="0">
                <a:solidFill>
                  <a:srgbClr val="002060"/>
                </a:solidFill>
              </a:rPr>
              <a:t>de pesquisa</a:t>
            </a:r>
            <a:r>
              <a:rPr lang="pt-BR" dirty="0">
                <a:solidFill>
                  <a:srgbClr val="002060"/>
                </a:solidFill>
              </a:rPr>
              <a:t>. </a:t>
            </a:r>
            <a:endParaRPr lang="pt-BR" dirty="0" smtClean="0">
              <a:solidFill>
                <a:srgbClr val="002060"/>
              </a:solidFill>
            </a:endParaRPr>
          </a:p>
          <a:p>
            <a:pPr marL="361950"/>
            <a:r>
              <a:rPr lang="pt-BR" dirty="0" smtClean="0">
                <a:solidFill>
                  <a:srgbClr val="002060"/>
                </a:solidFill>
              </a:rPr>
              <a:t>Projetamos </a:t>
            </a:r>
            <a:r>
              <a:rPr lang="pt-BR" dirty="0">
                <a:solidFill>
                  <a:srgbClr val="002060"/>
                </a:solidFill>
              </a:rPr>
              <a:t>e respondemos 12 novas questões de pesquisa para compreender a extensão em que DVCS ajudam os desenvolvedores a gerenciar mudanças de software</a:t>
            </a:r>
            <a:r>
              <a:rPr lang="pt-BR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pt-BR" b="1" dirty="0" smtClean="0">
                <a:solidFill>
                  <a:srgbClr val="002060"/>
                </a:solidFill>
              </a:rPr>
              <a:t>Levantamento</a:t>
            </a:r>
            <a:r>
              <a:rPr lang="pt-BR" dirty="0">
                <a:solidFill>
                  <a:srgbClr val="002060"/>
                </a:solidFill>
              </a:rPr>
              <a:t>. </a:t>
            </a:r>
            <a:endParaRPr lang="pt-BR" dirty="0" smtClean="0">
              <a:solidFill>
                <a:srgbClr val="002060"/>
              </a:solidFill>
            </a:endParaRPr>
          </a:p>
          <a:p>
            <a:pPr marL="361950"/>
            <a:r>
              <a:rPr lang="pt-BR" dirty="0" smtClean="0">
                <a:solidFill>
                  <a:srgbClr val="002060"/>
                </a:solidFill>
              </a:rPr>
              <a:t>Projetamos </a:t>
            </a:r>
            <a:r>
              <a:rPr lang="pt-BR" dirty="0">
                <a:solidFill>
                  <a:srgbClr val="002060"/>
                </a:solidFill>
              </a:rPr>
              <a:t>e aplicamos uma pesquisa para fornecer percepções sobre a prática de usar DVCS.</a:t>
            </a:r>
          </a:p>
          <a:p>
            <a:pPr marL="361950" lvl="0" algn="just"/>
            <a:endParaRPr lang="pt-BR" dirty="0"/>
          </a:p>
          <a:p>
            <a:endParaRPr lang="pt-BR" dirty="0" smtClean="0"/>
          </a:p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16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INTRODUÇÃO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99792" y="1884665"/>
            <a:ext cx="55446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</a:rPr>
              <a:t>Contribuições</a:t>
            </a:r>
            <a:r>
              <a:rPr lang="pt-BR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3. </a:t>
            </a:r>
            <a:r>
              <a:rPr lang="pt-BR" b="1" dirty="0" smtClean="0">
                <a:solidFill>
                  <a:srgbClr val="002060"/>
                </a:solidFill>
              </a:rPr>
              <a:t>Repositórios </a:t>
            </a:r>
            <a:r>
              <a:rPr lang="pt-BR" b="1" dirty="0">
                <a:solidFill>
                  <a:srgbClr val="002060"/>
                </a:solidFill>
              </a:rPr>
              <a:t>de mineração</a:t>
            </a:r>
            <a:r>
              <a:rPr lang="pt-BR" dirty="0">
                <a:solidFill>
                  <a:srgbClr val="002060"/>
                </a:solidFill>
              </a:rPr>
              <a:t>. </a:t>
            </a:r>
            <a:endParaRPr lang="pt-BR" dirty="0" smtClean="0">
              <a:solidFill>
                <a:srgbClr val="002060"/>
              </a:solidFill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Desenvolvemos ferramentas </a:t>
            </a:r>
            <a:r>
              <a:rPr lang="pt-BR" dirty="0">
                <a:solidFill>
                  <a:srgbClr val="002060"/>
                </a:solidFill>
              </a:rPr>
              <a:t>para coletar métricas e analisar repositórios centralizados e distribuídos</a:t>
            </a:r>
            <a:r>
              <a:rPr lang="pt-BR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pt-BR" dirty="0">
              <a:solidFill>
                <a:srgbClr val="002060"/>
              </a:solidFill>
            </a:endParaRPr>
          </a:p>
          <a:p>
            <a:pPr algn="just"/>
            <a:r>
              <a:rPr lang="pt-BR" dirty="0">
                <a:solidFill>
                  <a:srgbClr val="002060"/>
                </a:solidFill>
              </a:rPr>
              <a:t>4. </a:t>
            </a:r>
            <a:r>
              <a:rPr lang="pt-BR" b="1" dirty="0">
                <a:solidFill>
                  <a:srgbClr val="002060"/>
                </a:solidFill>
              </a:rPr>
              <a:t>Implicações</a:t>
            </a:r>
            <a:r>
              <a:rPr lang="pt-BR" dirty="0">
                <a:solidFill>
                  <a:srgbClr val="002060"/>
                </a:solidFill>
              </a:rPr>
              <a:t>. </a:t>
            </a:r>
            <a:endParaRPr lang="pt-BR" dirty="0" smtClean="0">
              <a:solidFill>
                <a:srgbClr val="002060"/>
              </a:solidFill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Apresentamos </a:t>
            </a:r>
            <a:r>
              <a:rPr lang="pt-BR" dirty="0">
                <a:solidFill>
                  <a:srgbClr val="002060"/>
                </a:solidFill>
              </a:rPr>
              <a:t>ações conclusivas a partir da perspectiva de quatro grupos: Pesquisadores, desenvolvedores, construtores de ferramentas e gerentes de equipe.</a:t>
            </a:r>
          </a:p>
          <a:p>
            <a:pPr lvl="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263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Configuração</a:t>
            </a:r>
            <a:r>
              <a:rPr lang="pt-BR" sz="1400" b="1" dirty="0" smtClean="0">
                <a:solidFill>
                  <a:srgbClr val="002060"/>
                </a:solidFill>
              </a:rPr>
              <a:t> </a:t>
            </a:r>
            <a:r>
              <a:rPr lang="pt-BR" sz="1400" b="1" dirty="0">
                <a:solidFill>
                  <a:srgbClr val="002060"/>
                </a:solidFill>
              </a:rPr>
              <a:t>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17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CONFIGURAÇÃO EXPERIMENTAL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TextShape 2"/>
          <p:cNvSpPr txBox="1"/>
          <p:nvPr/>
        </p:nvSpPr>
        <p:spPr>
          <a:xfrm>
            <a:off x="2771800" y="1973394"/>
            <a:ext cx="5500072" cy="389427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342900" indent="-342900" algn="just">
              <a:buSzPct val="45000"/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2060"/>
                </a:solidFill>
                <a:latin typeface="Arial"/>
              </a:rPr>
              <a:t>Pesquisa com questões acerca das práticas de </a:t>
            </a:r>
            <a:r>
              <a:rPr lang="pt-BR" sz="2000" dirty="0" err="1">
                <a:solidFill>
                  <a:srgbClr val="002060"/>
                </a:solidFill>
                <a:latin typeface="Arial"/>
              </a:rPr>
              <a:t>commit</a:t>
            </a:r>
            <a:r>
              <a:rPr lang="pt-BR" sz="2000" dirty="0">
                <a:solidFill>
                  <a:srgbClr val="002060"/>
                </a:solidFill>
                <a:latin typeface="Arial"/>
              </a:rPr>
              <a:t> dos desenvolvedores, com 820 participantes;</a:t>
            </a:r>
            <a:endParaRPr dirty="0">
              <a:solidFill>
                <a:srgbClr val="002060"/>
              </a:solidFill>
            </a:endParaRPr>
          </a:p>
          <a:p>
            <a:pPr marL="342900" indent="-342900" algn="just">
              <a:buSzPct val="45000"/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rgbClr val="002060"/>
                </a:solidFill>
                <a:latin typeface="Arial"/>
              </a:rPr>
              <a:t>Participantes recrutados na promoção da pesquisa em canais de mídias sociais específicas para comunidades de desenvolvimento (</a:t>
            </a:r>
            <a:r>
              <a:rPr lang="pt-BR" sz="2000" dirty="0" err="1">
                <a:solidFill>
                  <a:srgbClr val="002060"/>
                </a:solidFill>
                <a:latin typeface="Arial"/>
              </a:rPr>
              <a:t>feeds</a:t>
            </a:r>
            <a:r>
              <a:rPr lang="pt-BR" sz="2000" dirty="0">
                <a:solidFill>
                  <a:srgbClr val="002060"/>
                </a:solidFill>
                <a:latin typeface="Arial"/>
              </a:rPr>
              <a:t> de </a:t>
            </a:r>
            <a:r>
              <a:rPr lang="pt-BR" sz="2000" dirty="0" err="1">
                <a:solidFill>
                  <a:srgbClr val="002060"/>
                </a:solidFill>
                <a:latin typeface="Arial"/>
              </a:rPr>
              <a:t>Twitter</a:t>
            </a:r>
            <a:r>
              <a:rPr lang="pt-BR" sz="2000" dirty="0">
                <a:solidFill>
                  <a:srgbClr val="002060"/>
                </a:solidFill>
                <a:latin typeface="Arial"/>
              </a:rPr>
              <a:t> e Google+);</a:t>
            </a:r>
            <a:endParaRPr dirty="0">
              <a:solidFill>
                <a:srgbClr val="002060"/>
              </a:solidFill>
            </a:endParaRPr>
          </a:p>
          <a:p>
            <a:pPr marL="342900" indent="-342900" algn="just">
              <a:buSzPct val="45000"/>
              <a:buFont typeface="Wingdings" panose="05000000000000000000" pitchFamily="2" charset="2"/>
              <a:buChar char="ü"/>
            </a:pPr>
            <a:r>
              <a:rPr lang="pt-BR" sz="2000" strike="noStrike" dirty="0">
                <a:solidFill>
                  <a:srgbClr val="002060"/>
                </a:solidFill>
                <a:latin typeface="Arial"/>
                <a:ea typeface="Microsoft YaHei"/>
              </a:rPr>
              <a:t>Maioria desenvolvedores experientes trabalhando em projetos industriais. </a:t>
            </a:r>
            <a:r>
              <a:rPr lang="pt-BR" sz="2000" dirty="0">
                <a:solidFill>
                  <a:srgbClr val="002060"/>
                </a:solidFill>
                <a:latin typeface="Arial"/>
              </a:rPr>
              <a:t>O </a:t>
            </a:r>
            <a:r>
              <a:rPr lang="pt-BR" sz="2000" dirty="0" err="1">
                <a:solidFill>
                  <a:srgbClr val="002060"/>
                </a:solidFill>
                <a:latin typeface="Arial"/>
              </a:rPr>
              <a:t>Git</a:t>
            </a:r>
            <a:r>
              <a:rPr lang="pt-BR" sz="2000" dirty="0">
                <a:solidFill>
                  <a:srgbClr val="002060"/>
                </a:solidFill>
                <a:latin typeface="Arial"/>
              </a:rPr>
              <a:t> é usado por (52%), seguido pelo SVN (20%).</a:t>
            </a:r>
            <a:endParaRPr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70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Configuração</a:t>
            </a:r>
            <a:r>
              <a:rPr lang="pt-BR" sz="1400" b="1" dirty="0" smtClean="0">
                <a:solidFill>
                  <a:srgbClr val="002060"/>
                </a:solidFill>
              </a:rPr>
              <a:t> </a:t>
            </a:r>
            <a:r>
              <a:rPr lang="pt-BR" sz="1400" b="1" dirty="0">
                <a:solidFill>
                  <a:srgbClr val="002060"/>
                </a:solidFill>
              </a:rPr>
              <a:t>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18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CONFIGURAÇÃO EXPERIMENTAL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2555776" y="1992615"/>
            <a:ext cx="589552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rgbClr val="002060"/>
                </a:solidFill>
                <a:latin typeface="Arial"/>
              </a:rPr>
              <a:t>Como DVCS afeta as práticas dos desenvolvedores:  coletados e avaliados 132 repositórios de software;</a:t>
            </a:r>
            <a:endParaRPr lang="pt-BR" sz="1600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sz="1600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rgbClr val="002060"/>
                </a:solidFill>
                <a:latin typeface="Arial"/>
              </a:rPr>
              <a:t>Repositórios que são representativos para os paradigmas centralizados e distribuídos. Também foram coletados repositórios híbridos (centralizado para distribuído);</a:t>
            </a:r>
            <a:endParaRPr lang="pt-BR" sz="1600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sz="1600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rgbClr val="002060"/>
                </a:solidFill>
                <a:ea typeface=""/>
              </a:rPr>
              <a:t>Diferenças nas métricas tomadas a partir dos três tipos de repositórios dão uma valiosa percepção sobre como elas influenciam o gerenciamento de código fonte.</a:t>
            </a:r>
            <a:endParaRPr lang="pt-BR" sz="1600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sz="1600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sz="1600" dirty="0" err="1">
                <a:solidFill>
                  <a:srgbClr val="002060"/>
                </a:solidFill>
                <a:ea typeface=""/>
              </a:rPr>
              <a:t>Git</a:t>
            </a:r>
            <a:r>
              <a:rPr lang="pt-BR" sz="1600" dirty="0">
                <a:solidFill>
                  <a:srgbClr val="002060"/>
                </a:solidFill>
                <a:ea typeface=""/>
              </a:rPr>
              <a:t> e </a:t>
            </a:r>
            <a:r>
              <a:rPr lang="pt-BR" sz="1600" dirty="0" err="1">
                <a:solidFill>
                  <a:srgbClr val="002060"/>
                </a:solidFill>
                <a:ea typeface=""/>
              </a:rPr>
              <a:t>Github</a:t>
            </a:r>
            <a:r>
              <a:rPr lang="pt-BR" sz="1600" dirty="0">
                <a:solidFill>
                  <a:srgbClr val="002060"/>
                </a:solidFill>
                <a:ea typeface=""/>
              </a:rPr>
              <a:t> (Distribuído) ; SVN e </a:t>
            </a:r>
            <a:r>
              <a:rPr lang="pt-BR" sz="1600" dirty="0" err="1">
                <a:solidFill>
                  <a:srgbClr val="002060"/>
                </a:solidFill>
                <a:ea typeface=""/>
              </a:rPr>
              <a:t>Sourceforge</a:t>
            </a:r>
            <a:r>
              <a:rPr lang="pt-BR" sz="1600" dirty="0">
                <a:solidFill>
                  <a:srgbClr val="002060"/>
                </a:solidFill>
                <a:ea typeface=""/>
              </a:rPr>
              <a:t> (Centralizado); </a:t>
            </a:r>
            <a:endParaRPr lang="pt-BR" sz="1600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sz="1600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sz="1600" dirty="0" err="1">
                <a:solidFill>
                  <a:srgbClr val="002060"/>
                </a:solidFill>
                <a:ea typeface=""/>
              </a:rPr>
              <a:t>Github</a:t>
            </a:r>
            <a:r>
              <a:rPr lang="pt-BR" sz="1600" dirty="0">
                <a:solidFill>
                  <a:srgbClr val="002060"/>
                </a:solidFill>
                <a:ea typeface=""/>
              </a:rPr>
              <a:t> – repositório </a:t>
            </a:r>
            <a:r>
              <a:rPr lang="pt-BR" sz="1600" dirty="0" err="1">
                <a:solidFill>
                  <a:srgbClr val="002060"/>
                </a:solidFill>
                <a:ea typeface=""/>
              </a:rPr>
              <a:t>rankeado</a:t>
            </a:r>
            <a:r>
              <a:rPr lang="pt-BR" sz="1600" dirty="0">
                <a:solidFill>
                  <a:srgbClr val="002060"/>
                </a:solidFill>
                <a:ea typeface=""/>
              </a:rPr>
              <a:t> como favorito pelos desenvolvedores; </a:t>
            </a:r>
            <a:r>
              <a:rPr lang="pt-BR" sz="1600" dirty="0" err="1">
                <a:solidFill>
                  <a:srgbClr val="002060"/>
                </a:solidFill>
                <a:ea typeface=""/>
              </a:rPr>
              <a:t>Sourceforge</a:t>
            </a:r>
            <a:r>
              <a:rPr lang="pt-BR" sz="1600" dirty="0">
                <a:solidFill>
                  <a:srgbClr val="002060"/>
                </a:solidFill>
                <a:ea typeface=""/>
              </a:rPr>
              <a:t> – ranking interno de métricas.</a:t>
            </a:r>
            <a:endParaRPr lang="pt-BR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38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Configuração</a:t>
            </a:r>
            <a:r>
              <a:rPr lang="pt-BR" sz="1400" b="1" dirty="0" smtClean="0">
                <a:solidFill>
                  <a:srgbClr val="002060"/>
                </a:solidFill>
              </a:rPr>
              <a:t> </a:t>
            </a:r>
            <a:r>
              <a:rPr lang="pt-BR" sz="1400" b="1" dirty="0">
                <a:solidFill>
                  <a:srgbClr val="002060"/>
                </a:solidFill>
              </a:rPr>
              <a:t>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19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CONFIGURAÇÃO EXPERIMENTAL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Retângulo 11"/>
          <p:cNvSpPr/>
          <p:nvPr/>
        </p:nvSpPr>
        <p:spPr>
          <a:xfrm>
            <a:off x="2555776" y="1916832"/>
            <a:ext cx="58326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latin typeface="Arial"/>
              </a:rPr>
              <a:t>Ao escolher os repositórios “top” houve a garantia de coleta de projetos maduros, com uma histórico rico;</a:t>
            </a:r>
            <a:endParaRPr lang="pt-BR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latin typeface="Arial"/>
              </a:rPr>
              <a:t>Repositórios híbridos escolhidos: busca na internet por migração de SVN para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Git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. Duas fases: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HybridSVNStage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 e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HybridGitStage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;</a:t>
            </a:r>
            <a:endParaRPr lang="pt-BR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ea typeface=""/>
              </a:rPr>
              <a:t>Foram tabulados o número de repositórios, de </a:t>
            </a:r>
            <a:r>
              <a:rPr lang="pt-BR" dirty="0" err="1">
                <a:solidFill>
                  <a:srgbClr val="002060"/>
                </a:solidFill>
                <a:ea typeface=""/>
              </a:rPr>
              <a:t>commits</a:t>
            </a:r>
            <a:r>
              <a:rPr lang="pt-BR" dirty="0">
                <a:solidFill>
                  <a:srgbClr val="002060"/>
                </a:solidFill>
                <a:ea typeface=""/>
              </a:rPr>
              <a:t>, de autores que contribuíram e o total de linhas de código que foram alteradas por todos os </a:t>
            </a:r>
            <a:r>
              <a:rPr lang="pt-BR" dirty="0" err="1">
                <a:solidFill>
                  <a:srgbClr val="002060"/>
                </a:solidFill>
                <a:ea typeface=""/>
              </a:rPr>
              <a:t>commits</a:t>
            </a:r>
            <a:r>
              <a:rPr lang="pt-BR" dirty="0">
                <a:solidFill>
                  <a:srgbClr val="002060"/>
                </a:solidFill>
                <a:ea typeface=""/>
              </a:rPr>
              <a:t>.</a:t>
            </a:r>
            <a:endParaRPr lang="pt-BR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ea typeface=""/>
              </a:rPr>
              <a:t>Número iguais de repositórios (forma justa) de ambos paradigmas.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6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7664" y="188640"/>
            <a:ext cx="5832648" cy="992866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effectLst/>
              </a:rPr>
              <a:t>Centralizados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 e </a:t>
            </a:r>
            <a:r>
              <a:rPr lang="en-US" sz="2000" dirty="0" err="1" smtClean="0">
                <a:solidFill>
                  <a:srgbClr val="002060"/>
                </a:solidFill>
                <a:effectLst/>
              </a:rPr>
              <a:t>Distribuídos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3312368" cy="3888432"/>
          </a:xfrm>
        </p:spPr>
        <p:txBody>
          <a:bodyPr>
            <a:noAutofit/>
          </a:bodyPr>
          <a:lstStyle/>
          <a:p>
            <a:pPr algn="just"/>
            <a:r>
              <a:rPr lang="pt-BR" sz="2400" b="1" dirty="0" smtClean="0">
                <a:solidFill>
                  <a:srgbClr val="002060"/>
                </a:solidFill>
              </a:rPr>
              <a:t>Agenda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  <a:hlinkClick r:id="rId2" action="ppaction://hlinksldjump"/>
              </a:rPr>
              <a:t>Resumo</a:t>
            </a:r>
            <a:endParaRPr lang="pt-BR" sz="20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  <a:hlinkClick r:id="rId3" action="ppaction://hlinksldjump"/>
              </a:rPr>
              <a:t>Introdução</a:t>
            </a:r>
            <a:endParaRPr lang="pt-BR" sz="20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  <a:hlinkClick r:id="rId4" action="ppaction://hlinksldjump"/>
              </a:rPr>
              <a:t>Configuração Experimental</a:t>
            </a:r>
            <a:endParaRPr lang="pt-BR" sz="20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  <a:hlinkClick r:id="rId5" action="ppaction://hlinksldjump"/>
              </a:rPr>
              <a:t>Resultados</a:t>
            </a:r>
            <a:endParaRPr lang="pt-BR" sz="20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  <a:hlinkClick r:id="rId6" action="ppaction://hlinksldjump"/>
              </a:rPr>
              <a:t>Ameaças à validade</a:t>
            </a:r>
            <a:endParaRPr lang="pt-BR" sz="20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  <a:hlinkClick r:id="rId7" action="ppaction://hlinksldjump"/>
              </a:rPr>
              <a:t>Trabalhos relacionados</a:t>
            </a:r>
            <a:endParaRPr lang="pt-BR" sz="20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  <a:hlinkClick r:id="rId8" action="ppaction://hlinksldjump"/>
              </a:rPr>
              <a:t>Conclusões</a:t>
            </a:r>
            <a:endParaRPr lang="pt-BR" sz="20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002060"/>
                </a:solidFill>
                <a:hlinkClick r:id="rId9" action="ppaction://hlinksldjump"/>
              </a:rPr>
              <a:t>Referências</a:t>
            </a:r>
            <a:endParaRPr lang="pt-BR" sz="20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844824"/>
            <a:ext cx="4082758" cy="2928725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66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Configuração</a:t>
            </a:r>
            <a:r>
              <a:rPr lang="pt-BR" sz="1400" b="1" dirty="0" smtClean="0">
                <a:solidFill>
                  <a:srgbClr val="002060"/>
                </a:solidFill>
              </a:rPr>
              <a:t> </a:t>
            </a:r>
            <a:r>
              <a:rPr lang="pt-BR" sz="1400" b="1" dirty="0">
                <a:solidFill>
                  <a:srgbClr val="002060"/>
                </a:solidFill>
              </a:rPr>
              <a:t>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20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CONFIGURAÇÃO EXPERIMENTAL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Imagem 10"/>
          <p:cNvPicPr/>
          <p:nvPr/>
        </p:nvPicPr>
        <p:blipFill>
          <a:blip r:embed="rId5"/>
          <a:stretch/>
        </p:blipFill>
        <p:spPr>
          <a:xfrm>
            <a:off x="2699792" y="1907517"/>
            <a:ext cx="5688632" cy="396975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070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Configuração</a:t>
            </a:r>
            <a:r>
              <a:rPr lang="pt-BR" sz="1400" b="1" dirty="0" smtClean="0">
                <a:solidFill>
                  <a:srgbClr val="002060"/>
                </a:solidFill>
              </a:rPr>
              <a:t> </a:t>
            </a:r>
            <a:r>
              <a:rPr lang="pt-BR" sz="1400" b="1" dirty="0">
                <a:solidFill>
                  <a:srgbClr val="002060"/>
                </a:solidFill>
              </a:rPr>
              <a:t>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21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CONFIGURAÇÃO EXPERIMENTAL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27784" y="1971061"/>
            <a:ext cx="55446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latin typeface="Arial"/>
              </a:rPr>
              <a:t>Filtragem: muitos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commits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 não representam programação real voltada para mudanças (adicionar recursos, correção de erros,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refatoração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,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etc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). São na realidade formatadores de código;</a:t>
            </a:r>
            <a:endParaRPr lang="pt-BR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 err="1">
                <a:solidFill>
                  <a:srgbClr val="002060"/>
                </a:solidFill>
                <a:latin typeface="Arial"/>
              </a:rPr>
              <a:t>Commits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 descartados: adicionar, deletar e renomear arquivos; merge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commits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 (decisão na resolução de conflitos); atualização em observação de copyright, documentação de código; criados artificialmente por ferramentas de migração de repositório.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0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Configuração</a:t>
            </a:r>
            <a:r>
              <a:rPr lang="pt-BR" sz="1400" b="1" dirty="0" smtClean="0">
                <a:solidFill>
                  <a:srgbClr val="002060"/>
                </a:solidFill>
              </a:rPr>
              <a:t> </a:t>
            </a:r>
            <a:r>
              <a:rPr lang="pt-BR" sz="1400" b="1" dirty="0">
                <a:solidFill>
                  <a:srgbClr val="002060"/>
                </a:solidFill>
              </a:rPr>
              <a:t>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22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CONFIGURAÇÃO EXPERIMENTAL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27784" y="1971061"/>
            <a:ext cx="55446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latin typeface="Arial"/>
              </a:rPr>
              <a:t>Métricas de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commit</a:t>
            </a:r>
            <a:endParaRPr lang="pt-BR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latin typeface="Arial"/>
              </a:rPr>
              <a:t>Data do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commit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: ordenar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commits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 cronologicamente;</a:t>
            </a:r>
            <a:endParaRPr lang="pt-BR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latin typeface="Arial"/>
              </a:rPr>
              <a:t>Autor do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commit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: agrupar autores;</a:t>
            </a:r>
            <a:endParaRPr lang="pt-BR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latin typeface="Arial"/>
              </a:rPr>
              <a:t>Número de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LOCs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: tamanho determinado pela ferramenta DIFF;</a:t>
            </a:r>
            <a:endParaRPr lang="pt-BR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latin typeface="Arial"/>
              </a:rPr>
              <a:t>Número de arquivos impactados: espalhamento das mudanças no sistema;</a:t>
            </a:r>
            <a:endParaRPr lang="pt-BR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latin typeface="Arial"/>
              </a:rPr>
              <a:t>Número de questões (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issues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) referenciadas em mensagens de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commit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: coesão das mudanças (tarefas de programação: recursos, erros, etc...) gerenciados por ferramenta externa como o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Bugzilla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 ou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Jira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.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36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23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340768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RESULTADOS TEMA 1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89160" y="1704011"/>
            <a:ext cx="56886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 smtClean="0">
                <a:solidFill>
                  <a:srgbClr val="002060"/>
                </a:solidFill>
                <a:latin typeface="Arial"/>
              </a:rPr>
              <a:t>Implicações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.</a:t>
            </a:r>
            <a:endParaRPr lang="pt-BR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latin typeface="Arial"/>
              </a:rPr>
              <a:t>Desenvolvedores: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Commits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 menores possibilita mais facilmente </a:t>
            </a:r>
            <a:r>
              <a:rPr lang="pt-BR" dirty="0" smtClean="0">
                <a:solidFill>
                  <a:srgbClr val="002060"/>
                </a:solidFill>
                <a:latin typeface="Arial"/>
              </a:rPr>
              <a:t>a 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revisão de código; Delta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Debugging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 (raiz dos bugs);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commits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 a nível de linha (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Git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 – sim; SVN – não); dividir e juntar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commits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 ; aumento de produtividade em comparação ao CVCS; melhor histórico e gerenciamento de mudanças de software;</a:t>
            </a:r>
            <a:endParaRPr lang="pt-BR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latin typeface="Arial"/>
              </a:rPr>
              <a:t>Pesquisadores: mineração focada em DVCS (unidades de mudanças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atomicas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);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refatoração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 – identificar mudanças individuais;</a:t>
            </a:r>
            <a:endParaRPr lang="pt-BR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16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24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340768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RESULTADOS TEMA 1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89160" y="2132856"/>
            <a:ext cx="56886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latin typeface="Arial"/>
              </a:rPr>
              <a:t>Construtores de ferramentas: mudanças granuladas – </a:t>
            </a:r>
            <a:r>
              <a:rPr lang="pt-BR" dirty="0" err="1">
                <a:solidFill>
                  <a:srgbClr val="002060"/>
                </a:solidFill>
                <a:latin typeface="Arial"/>
              </a:rPr>
              <a:t>desembaraçamento</a:t>
            </a:r>
            <a:r>
              <a:rPr lang="pt-BR" dirty="0">
                <a:solidFill>
                  <a:srgbClr val="002060"/>
                </a:solidFill>
                <a:latin typeface="Arial"/>
              </a:rPr>
              <a:t>; algoritmo heurístico idealizado; criar ferramentas para desenvolvedores de repositórios híbridos mudarem seus hábitos;</a:t>
            </a:r>
            <a:endParaRPr lang="pt-BR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  <a:latin typeface="Arial"/>
              </a:rPr>
              <a:t>Gerentes: ferramentas com nova visão de desenvolvimento devem ser seguidas por mudanças na política e na cultura do projeto. Não se pode avançar pensando apenas nas ferramentas.</a:t>
            </a:r>
            <a:endParaRPr lang="pt-BR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29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25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340768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RESULTADOS TEMA 2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69414" y="1740878"/>
            <a:ext cx="581900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rgbClr val="002060"/>
                </a:solidFill>
                <a:latin typeface="Arial"/>
              </a:rPr>
              <a:t>Implicações</a:t>
            </a:r>
            <a:r>
              <a:rPr lang="pt-BR" sz="1600" dirty="0" smtClean="0">
                <a:solidFill>
                  <a:srgbClr val="002060"/>
                </a:solidFill>
                <a:latin typeface="Arial"/>
              </a:rPr>
              <a:t>.</a:t>
            </a:r>
          </a:p>
          <a:p>
            <a:pPr algn="just">
              <a:buSzPct val="45000"/>
            </a:pPr>
            <a:endParaRPr lang="pt-BR" sz="1600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rgbClr val="002060"/>
                </a:solidFill>
                <a:latin typeface="Arial"/>
              </a:rPr>
              <a:t>Pesquisadores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: melhor qualidade de dados sobre os ITS são obtidos através de grandes equipes. Em contrapartida tendem a usar squash com mais frequência</a:t>
            </a:r>
            <a:r>
              <a:rPr lang="pt-BR" sz="1600" dirty="0" smtClean="0">
                <a:solidFill>
                  <a:srgbClr val="002060"/>
                </a:solidFill>
                <a:latin typeface="Arial"/>
              </a:rPr>
              <a:t>;</a:t>
            </a:r>
          </a:p>
          <a:p>
            <a:pPr algn="just">
              <a:buSzPct val="45000"/>
            </a:pPr>
            <a:endParaRPr lang="pt-BR" sz="1600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rgbClr val="002060"/>
                </a:solidFill>
                <a:latin typeface="Arial"/>
              </a:rPr>
              <a:t>Construtores 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de ferramentas: grandes equipes usam ITS, porém referência a </a:t>
            </a:r>
            <a:r>
              <a:rPr lang="pt-BR" sz="1600" i="1" dirty="0" err="1">
                <a:solidFill>
                  <a:srgbClr val="002060"/>
                </a:solidFill>
                <a:latin typeface="Arial"/>
              </a:rPr>
              <a:t>issues</a:t>
            </a:r>
            <a:r>
              <a:rPr lang="pt-BR" sz="1600" i="1" dirty="0">
                <a:solidFill>
                  <a:srgbClr val="002060"/>
                </a:solidFill>
                <a:latin typeface="Arial"/>
              </a:rPr>
              <a:t> 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são inseridas nas mensagens dos </a:t>
            </a:r>
            <a:r>
              <a:rPr lang="pt-BR" sz="1600" dirty="0" err="1">
                <a:solidFill>
                  <a:srgbClr val="002060"/>
                </a:solidFill>
                <a:latin typeface="Arial"/>
              </a:rPr>
              <a:t>commits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 (prática tediosa e imprecisa). Criar ferramentas para manter o controle do código para uma </a:t>
            </a:r>
            <a:r>
              <a:rPr lang="pt-BR" sz="1600" dirty="0" err="1">
                <a:solidFill>
                  <a:srgbClr val="002060"/>
                </a:solidFill>
                <a:latin typeface="Arial"/>
              </a:rPr>
              <a:t>uma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 tarefa, 	agrupar </a:t>
            </a:r>
            <a:r>
              <a:rPr lang="pt-BR" sz="1600" dirty="0" smtClean="0">
                <a:solidFill>
                  <a:srgbClr val="002060"/>
                </a:solidFill>
                <a:latin typeface="Arial"/>
              </a:rPr>
              <a:t>Mudanças 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por </a:t>
            </a:r>
            <a:r>
              <a:rPr lang="pt-BR" sz="1600" i="1" dirty="0" err="1">
                <a:solidFill>
                  <a:srgbClr val="002060"/>
                </a:solidFill>
                <a:latin typeface="Arial"/>
              </a:rPr>
              <a:t>issues</a:t>
            </a:r>
            <a:r>
              <a:rPr lang="pt-BR" sz="1600" i="1" dirty="0">
                <a:solidFill>
                  <a:srgbClr val="002060"/>
                </a:solidFill>
                <a:latin typeface="Arial"/>
              </a:rPr>
              <a:t>, 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incorporar rastreamento de </a:t>
            </a:r>
            <a:r>
              <a:rPr lang="pt-BR" sz="1600" i="1" dirty="0" err="1">
                <a:solidFill>
                  <a:srgbClr val="002060"/>
                </a:solidFill>
                <a:latin typeface="Arial"/>
              </a:rPr>
              <a:t>issue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 dentro do VCS</a:t>
            </a:r>
            <a:r>
              <a:rPr lang="pt-BR" sz="1600" dirty="0" smtClean="0">
                <a:solidFill>
                  <a:srgbClr val="002060"/>
                </a:solidFill>
                <a:latin typeface="Arial"/>
              </a:rPr>
              <a:t>;</a:t>
            </a: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endParaRPr lang="pt-BR" sz="1600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srgbClr val="002060"/>
                </a:solidFill>
                <a:latin typeface="Arial"/>
              </a:rPr>
              <a:t>Gerentes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: equipes muito grandes que resistem à agregação de mudanças devem considerar investir um esforço e mudar para ferramentas distribuídas;</a:t>
            </a:r>
            <a:endParaRPr lang="pt-BR" sz="1600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36108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26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340768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RESULTADOS TEMA 3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69414" y="1740878"/>
            <a:ext cx="581900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rgbClr val="002060"/>
                </a:solidFill>
                <a:latin typeface="Arial"/>
              </a:rPr>
              <a:t>Implicações.</a:t>
            </a:r>
            <a:endParaRPr lang="pt-BR" sz="1600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sz="1600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rgbClr val="002060"/>
                </a:solidFill>
                <a:latin typeface="Arial"/>
              </a:rPr>
              <a:t>Pesquisadores: tamanho média do </a:t>
            </a:r>
            <a:r>
              <a:rPr lang="pt-BR" sz="1600" dirty="0" err="1">
                <a:solidFill>
                  <a:srgbClr val="002060"/>
                </a:solidFill>
                <a:latin typeface="Arial"/>
              </a:rPr>
              <a:t>commit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 diminui com o tempo (mudanças de prática de desenvolvimento). </a:t>
            </a:r>
            <a:r>
              <a:rPr lang="pt-BR" sz="1600" dirty="0" err="1">
                <a:solidFill>
                  <a:srgbClr val="002060"/>
                </a:solidFill>
                <a:latin typeface="Arial"/>
              </a:rPr>
              <a:t>Commits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 do DVCS contém mais </a:t>
            </a:r>
            <a:r>
              <a:rPr lang="pt-BR" sz="1600" dirty="0" err="1">
                <a:solidFill>
                  <a:srgbClr val="002060"/>
                </a:solidFill>
                <a:latin typeface="Arial"/>
              </a:rPr>
              <a:t>ITL's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 que os do CVCS.</a:t>
            </a:r>
            <a:endParaRPr lang="pt-BR" sz="1600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sz="1600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rgbClr val="002060"/>
                </a:solidFill>
                <a:latin typeface="Arial"/>
              </a:rPr>
              <a:t>Construtores de ferramentas: mudanças são mais granulares em </a:t>
            </a:r>
            <a:r>
              <a:rPr lang="pt-BR" sz="1600" dirty="0" smtClean="0">
                <a:solidFill>
                  <a:srgbClr val="002060"/>
                </a:solidFill>
                <a:latin typeface="Arial"/>
              </a:rPr>
              <a:t>DVCS 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e geralmente se referenciam a apenas um </a:t>
            </a:r>
            <a:r>
              <a:rPr lang="pt-BR" sz="1600" i="1" dirty="0" err="1">
                <a:solidFill>
                  <a:srgbClr val="002060"/>
                </a:solidFill>
                <a:latin typeface="Arial"/>
              </a:rPr>
              <a:t>issue</a:t>
            </a:r>
            <a:r>
              <a:rPr lang="pt-BR" sz="1600" i="1" dirty="0">
                <a:solidFill>
                  <a:srgbClr val="002060"/>
                </a:solidFill>
                <a:latin typeface="Arial"/>
              </a:rPr>
              <a:t>. C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riar novas abstrações que representam características/recursos.</a:t>
            </a:r>
            <a:endParaRPr lang="pt-BR" sz="1600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sz="1600" dirty="0">
              <a:solidFill>
                <a:srgbClr val="002060"/>
              </a:solidFill>
            </a:endParaRPr>
          </a:p>
          <a:p>
            <a:pPr marL="285750" indent="-285750" algn="just">
              <a:buSzPct val="45000"/>
              <a:buFont typeface="Wingdings" panose="05000000000000000000" pitchFamily="2" charset="2"/>
              <a:buChar char="ü"/>
            </a:pPr>
            <a:r>
              <a:rPr lang="pt-BR" sz="1600" dirty="0">
                <a:solidFill>
                  <a:srgbClr val="002060"/>
                </a:solidFill>
                <a:latin typeface="Arial"/>
              </a:rPr>
              <a:t>Gerentes: </a:t>
            </a:r>
            <a:r>
              <a:rPr lang="pt-BR" sz="1600" dirty="0" err="1">
                <a:solidFill>
                  <a:srgbClr val="002060"/>
                </a:solidFill>
                <a:latin typeface="Arial"/>
              </a:rPr>
              <a:t>commit</a:t>
            </a:r>
            <a:r>
              <a:rPr lang="pt-BR" sz="1600" dirty="0">
                <a:solidFill>
                  <a:srgbClr val="002060"/>
                </a:solidFill>
                <a:latin typeface="Arial"/>
              </a:rPr>
              <a:t> diminui com o tempo, portanto desenvolvedores tendem a analisar códigos existentes do que criar novos. Portanto a produtividade precisa ser medida pela quantidade e também importância e complexidade das mudanças que implementam</a:t>
            </a:r>
            <a:endParaRPr lang="pt-BR" sz="1600" dirty="0">
              <a:solidFill>
                <a:srgbClr val="002060"/>
              </a:solidFill>
            </a:endParaRPr>
          </a:p>
          <a:p>
            <a:pPr algn="just">
              <a:buSzPct val="45000"/>
              <a:buFont typeface="StarSymbol"/>
              <a:buChar char="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70465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92288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27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AMEAÇAS À VALIDADE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99792" y="1881161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Uma das principais ameaças é a prática de achatamento de </a:t>
            </a:r>
            <a:r>
              <a:rPr lang="pt-BR" dirty="0" err="1">
                <a:solidFill>
                  <a:srgbClr val="002060"/>
                </a:solidFill>
              </a:rPr>
              <a:t>commits</a:t>
            </a:r>
            <a:r>
              <a:rPr lang="pt-BR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8" name="Retângulo 7"/>
          <p:cNvSpPr/>
          <p:nvPr/>
        </p:nvSpPr>
        <p:spPr>
          <a:xfrm>
            <a:off x="2699792" y="2998693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cerca de 36% dos desenvolvedores achatam os seus </a:t>
            </a:r>
            <a:r>
              <a:rPr lang="pt-BR" dirty="0" err="1">
                <a:solidFill>
                  <a:srgbClr val="002060"/>
                </a:solidFill>
              </a:rPr>
              <a:t>comits</a:t>
            </a:r>
            <a:r>
              <a:rPr lang="pt-BR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699792" y="4172887"/>
            <a:ext cx="5673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O principal efeito é que os </a:t>
            </a:r>
            <a:r>
              <a:rPr lang="pt-BR" dirty="0" err="1">
                <a:solidFill>
                  <a:srgbClr val="002060"/>
                </a:solidFill>
              </a:rPr>
              <a:t>comits</a:t>
            </a:r>
            <a:r>
              <a:rPr lang="pt-BR" dirty="0">
                <a:solidFill>
                  <a:srgbClr val="002060"/>
                </a:solidFill>
              </a:rPr>
              <a:t> ficam maiores porque o esmagamento combina dois ou mais </a:t>
            </a:r>
            <a:r>
              <a:rPr lang="pt-BR" dirty="0" err="1">
                <a:solidFill>
                  <a:srgbClr val="002060"/>
                </a:solidFill>
              </a:rPr>
              <a:t>comits</a:t>
            </a:r>
            <a:r>
              <a:rPr lang="pt-BR" dirty="0">
                <a:solidFill>
                  <a:srgbClr val="002060"/>
                </a:solidFill>
              </a:rPr>
              <a:t> em um único </a:t>
            </a:r>
            <a:r>
              <a:rPr lang="pt-BR" dirty="0" err="1">
                <a:solidFill>
                  <a:srgbClr val="002060"/>
                </a:solidFill>
              </a:rPr>
              <a:t>comit</a:t>
            </a:r>
            <a:r>
              <a:rPr lang="pt-BR" dirty="0">
                <a:solidFill>
                  <a:srgbClr val="002060"/>
                </a:solidFill>
              </a:rPr>
              <a:t>, o resultado é o aumento no tamanho no </a:t>
            </a:r>
            <a:r>
              <a:rPr lang="pt-BR" dirty="0" err="1">
                <a:solidFill>
                  <a:srgbClr val="002060"/>
                </a:solidFill>
              </a:rPr>
              <a:t>comit</a:t>
            </a:r>
            <a:r>
              <a:rPr lang="pt-BR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249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92288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28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AMEAÇAS À VALIDADE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Retângulo 12"/>
          <p:cNvSpPr/>
          <p:nvPr/>
        </p:nvSpPr>
        <p:spPr>
          <a:xfrm>
            <a:off x="2771800" y="2011445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Outra ameaça é que </a:t>
            </a:r>
            <a:r>
              <a:rPr lang="pt-BR" dirty="0" smtClean="0">
                <a:solidFill>
                  <a:srgbClr val="002060"/>
                </a:solidFill>
              </a:rPr>
              <a:t>os resultados da pesquisa </a:t>
            </a:r>
            <a:r>
              <a:rPr lang="pt-BR" dirty="0">
                <a:solidFill>
                  <a:srgbClr val="002060"/>
                </a:solidFill>
              </a:rPr>
              <a:t>podem ser tendenciados pela cultura de </a:t>
            </a:r>
            <a:r>
              <a:rPr lang="pt-BR" dirty="0" smtClean="0">
                <a:solidFill>
                  <a:srgbClr val="002060"/>
                </a:solidFill>
              </a:rPr>
              <a:t>desenvolvimento. Tanto do </a:t>
            </a:r>
            <a:r>
              <a:rPr lang="pt-BR" dirty="0" err="1" smtClean="0">
                <a:solidFill>
                  <a:srgbClr val="002060"/>
                </a:solidFill>
              </a:rPr>
              <a:t>Git</a:t>
            </a:r>
            <a:r>
              <a:rPr lang="pt-BR" dirty="0" smtClean="0">
                <a:solidFill>
                  <a:srgbClr val="002060"/>
                </a:solidFill>
              </a:rPr>
              <a:t> como SVN são originários de código aberto podendo ser difícil diferenciar um do outro.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771800" y="3249353"/>
            <a:ext cx="55446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Além disso, há uma chance de que um desenvolvedor possa usar apelidos diferente quando </a:t>
            </a:r>
            <a:r>
              <a:rPr lang="pt-BR" dirty="0" err="1">
                <a:solidFill>
                  <a:srgbClr val="002060"/>
                </a:solidFill>
              </a:rPr>
              <a:t>Comita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smtClean="0">
                <a:solidFill>
                  <a:srgbClr val="002060"/>
                </a:solidFill>
              </a:rPr>
              <a:t>no </a:t>
            </a:r>
            <a:r>
              <a:rPr lang="pt-BR" dirty="0">
                <a:solidFill>
                  <a:srgbClr val="002060"/>
                </a:solidFill>
              </a:rPr>
              <a:t>mesmo </a:t>
            </a:r>
            <a:r>
              <a:rPr lang="pt-BR" dirty="0" smtClean="0">
                <a:solidFill>
                  <a:srgbClr val="002060"/>
                </a:solidFill>
              </a:rPr>
              <a:t>repositório, </a:t>
            </a:r>
            <a:r>
              <a:rPr lang="pt-BR" dirty="0">
                <a:solidFill>
                  <a:srgbClr val="002060"/>
                </a:solidFill>
              </a:rPr>
              <a:t>Isso poderia afetar as métricas que se apoiam no tamanho da equipe para análises do repositórios</a:t>
            </a:r>
            <a:r>
              <a:rPr lang="pt-BR" dirty="0" smtClean="0">
                <a:solidFill>
                  <a:srgbClr val="002060"/>
                </a:solidFill>
              </a:rPr>
              <a:t>.</a:t>
            </a:r>
            <a:endParaRPr lang="pt-B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55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92288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29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AMEAÇAS À VALIDADE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771800" y="1915939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participantes </a:t>
            </a:r>
            <a:r>
              <a:rPr lang="pt-BR" dirty="0">
                <a:solidFill>
                  <a:srgbClr val="002060"/>
                </a:solidFill>
              </a:rPr>
              <a:t>podem </a:t>
            </a:r>
            <a:r>
              <a:rPr lang="pt-BR" dirty="0" smtClean="0">
                <a:solidFill>
                  <a:srgbClr val="002060"/>
                </a:solidFill>
              </a:rPr>
              <a:t>ter Interpretado </a:t>
            </a:r>
            <a:r>
              <a:rPr lang="pt-BR" dirty="0">
                <a:solidFill>
                  <a:srgbClr val="002060"/>
                </a:solidFill>
              </a:rPr>
              <a:t>de forma errada </a:t>
            </a:r>
            <a:r>
              <a:rPr lang="pt-BR" dirty="0" smtClean="0">
                <a:solidFill>
                  <a:srgbClr val="002060"/>
                </a:solidFill>
              </a:rPr>
              <a:t>as perguntas feitas. 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771800" y="2695355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2060"/>
                </a:solidFill>
              </a:rPr>
              <a:t>Por exemplo, quando fizemos a pergunta "Você </a:t>
            </a:r>
            <a:r>
              <a:rPr lang="pt-BR" dirty="0" smtClean="0">
                <a:solidFill>
                  <a:srgbClr val="002060"/>
                </a:solidFill>
              </a:rPr>
              <a:t>esmagaria </a:t>
            </a:r>
            <a:r>
              <a:rPr lang="pt-BR" dirty="0">
                <a:solidFill>
                  <a:srgbClr val="002060"/>
                </a:solidFill>
              </a:rPr>
              <a:t>seus </a:t>
            </a:r>
            <a:r>
              <a:rPr lang="pt-BR" dirty="0" err="1">
                <a:solidFill>
                  <a:srgbClr val="002060"/>
                </a:solidFill>
              </a:rPr>
              <a:t>commits</a:t>
            </a:r>
            <a:r>
              <a:rPr lang="pt-BR" dirty="0">
                <a:solidFill>
                  <a:srgbClr val="002060"/>
                </a:solidFill>
              </a:rPr>
              <a:t>?" nós </a:t>
            </a:r>
            <a:r>
              <a:rPr lang="pt-BR" dirty="0" err="1">
                <a:solidFill>
                  <a:srgbClr val="002060"/>
                </a:solidFill>
              </a:rPr>
              <a:t>queriamos</a:t>
            </a:r>
            <a:r>
              <a:rPr lang="pt-BR" dirty="0">
                <a:solidFill>
                  <a:srgbClr val="002060"/>
                </a:solidFill>
              </a:rPr>
              <a:t> descobrir se os desenvolvedores estavam usando o comando squash do </a:t>
            </a:r>
            <a:r>
              <a:rPr lang="pt-BR" dirty="0" err="1">
                <a:solidFill>
                  <a:srgbClr val="002060"/>
                </a:solidFill>
              </a:rPr>
              <a:t>Git</a:t>
            </a:r>
            <a:r>
              <a:rPr lang="pt-BR" dirty="0">
                <a:solidFill>
                  <a:srgbClr val="002060"/>
                </a:solidFill>
              </a:rPr>
              <a:t> ou  ferramentas similares.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771800" y="4101647"/>
            <a:ext cx="56166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2060"/>
                </a:solidFill>
              </a:rPr>
              <a:t>No entanto, os respondentes podem </a:t>
            </a:r>
            <a:r>
              <a:rPr lang="pt-BR" dirty="0" smtClean="0">
                <a:solidFill>
                  <a:srgbClr val="002060"/>
                </a:solidFill>
              </a:rPr>
              <a:t>ter </a:t>
            </a:r>
            <a:r>
              <a:rPr lang="pt-BR" dirty="0">
                <a:solidFill>
                  <a:srgbClr val="002060"/>
                </a:solidFill>
              </a:rPr>
              <a:t>interpretado a questão como esmagamento de mudanças antes do </a:t>
            </a:r>
            <a:r>
              <a:rPr lang="pt-BR" dirty="0" err="1">
                <a:solidFill>
                  <a:srgbClr val="002060"/>
                </a:solidFill>
              </a:rPr>
              <a:t>comit</a:t>
            </a:r>
            <a:r>
              <a:rPr lang="pt-BR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6412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7664" y="188640"/>
            <a:ext cx="6120680" cy="864095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br>
              <a:rPr lang="en-US" sz="2000" dirty="0">
                <a:solidFill>
                  <a:srgbClr val="002060"/>
                </a:solidFill>
                <a:effectLst/>
              </a:rPr>
            </a:br>
            <a:endParaRPr lang="pt-BR" sz="2000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92288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>
                <a:solidFill>
                  <a:srgbClr val="002060"/>
                </a:solidFill>
              </a:rPr>
              <a:t>Agenda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 smtClean="0">
                <a:solidFill>
                  <a:srgbClr val="002060"/>
                </a:solidFill>
              </a:rPr>
              <a:t>Resumo</a:t>
            </a:r>
            <a:endParaRPr lang="pt-BR" sz="1400" dirty="0" smtClean="0">
              <a:solidFill>
                <a:srgbClr val="002060"/>
              </a:solidFill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3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RESUMO</a:t>
            </a:r>
          </a:p>
          <a:p>
            <a:pPr lvl="0" algn="just"/>
            <a:endParaRPr lang="pt-BR" sz="2000" dirty="0">
              <a:solidFill>
                <a:srgbClr val="002060"/>
              </a:solidFill>
            </a:endParaRPr>
          </a:p>
          <a:p>
            <a:pPr algn="just"/>
            <a:r>
              <a:rPr lang="pt-BR" sz="2000" dirty="0">
                <a:solidFill>
                  <a:srgbClr val="002060"/>
                </a:solidFill>
              </a:rPr>
              <a:t>Sistemas Distribuídos de controle de versão (DVCS) tiveram um aumento de popularidade em relação ao tradicional Sistemas de Controle de Versão Centralizada (CVCS).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</a:rPr>
              <a:t>No entanto, sabemos pouco sobre se os desenvolvedores estão se beneficiando com o poder extra de DVCS.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49080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45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92288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30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AMEAÇAS À VALIDADE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Retângulo 11"/>
          <p:cNvSpPr/>
          <p:nvPr/>
        </p:nvSpPr>
        <p:spPr>
          <a:xfrm>
            <a:off x="2832500" y="2276872"/>
            <a:ext cx="54119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2060"/>
                </a:solidFill>
              </a:rPr>
              <a:t>Uma outra ameaça é a possibilidade de viés de idade em nossos repositórios. Como o SVN tem estado disponível por um longo período de tempo, repositórios SVN podem conter projetos velhos e mais maduros do que repositórios </a:t>
            </a:r>
            <a:r>
              <a:rPr lang="pt-BR" dirty="0" err="1">
                <a:solidFill>
                  <a:srgbClr val="002060"/>
                </a:solidFill>
              </a:rPr>
              <a:t>Git</a:t>
            </a:r>
            <a:r>
              <a:rPr lang="pt-BR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55830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92288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31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AMEAÇAS À VALIDADE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843808" y="2060848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Foram analisados </a:t>
            </a:r>
            <a:r>
              <a:rPr lang="pt-BR" dirty="0">
                <a:solidFill>
                  <a:srgbClr val="002060"/>
                </a:solidFill>
              </a:rPr>
              <a:t>132 repositórios da comunidade de código aberto, não </a:t>
            </a:r>
            <a:r>
              <a:rPr lang="pt-BR" dirty="0" smtClean="0">
                <a:solidFill>
                  <a:srgbClr val="002060"/>
                </a:solidFill>
              </a:rPr>
              <a:t>há garantias de </a:t>
            </a:r>
            <a:r>
              <a:rPr lang="pt-BR" dirty="0">
                <a:solidFill>
                  <a:srgbClr val="002060"/>
                </a:solidFill>
              </a:rPr>
              <a:t>que esses resultados serão os mesmos para software proprietário (código fechado). 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67852" y="3261177"/>
            <a:ext cx="55205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2060"/>
                </a:solidFill>
              </a:rPr>
              <a:t>Em  nosso corpus de repositórios de código aberto, 83% dos projetos foram desenvolvidos em Java, e os restantes 16% utilizados C / C ++, </a:t>
            </a:r>
            <a:r>
              <a:rPr lang="pt-BR" dirty="0" err="1">
                <a:solidFill>
                  <a:srgbClr val="002060"/>
                </a:solidFill>
              </a:rPr>
              <a:t>Javascript</a:t>
            </a:r>
            <a:r>
              <a:rPr lang="pt-BR" dirty="0">
                <a:solidFill>
                  <a:srgbClr val="002060"/>
                </a:solidFill>
              </a:rPr>
              <a:t> e Python.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915816" y="4197186"/>
            <a:ext cx="54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O </a:t>
            </a:r>
            <a:r>
              <a:rPr lang="pt-BR" dirty="0">
                <a:solidFill>
                  <a:srgbClr val="002060"/>
                </a:solidFill>
              </a:rPr>
              <a:t>repositórios </a:t>
            </a:r>
            <a:r>
              <a:rPr lang="pt-BR" dirty="0" err="1">
                <a:solidFill>
                  <a:srgbClr val="002060"/>
                </a:solidFill>
              </a:rPr>
              <a:t>Git</a:t>
            </a:r>
            <a:r>
              <a:rPr lang="pt-BR" dirty="0">
                <a:solidFill>
                  <a:srgbClr val="002060"/>
                </a:solidFill>
              </a:rPr>
              <a:t> Puro consistem em 98% de projeto </a:t>
            </a:r>
            <a:r>
              <a:rPr lang="pt-BR" dirty="0" err="1" smtClean="0">
                <a:solidFill>
                  <a:srgbClr val="002060"/>
                </a:solidFill>
              </a:rPr>
              <a:t>java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  <a:r>
              <a:rPr lang="pt-BR" dirty="0">
                <a:solidFill>
                  <a:srgbClr val="002060"/>
                </a:solidFill>
              </a:rPr>
              <a:t>enquanto os projetos SVN puro consistem em 80% projetos </a:t>
            </a:r>
            <a:r>
              <a:rPr lang="pt-BR" dirty="0" smtClean="0">
                <a:solidFill>
                  <a:srgbClr val="002060"/>
                </a:solidFill>
              </a:rPr>
              <a:t>Java.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987824" y="5243620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Não foram estudadas </a:t>
            </a:r>
            <a:r>
              <a:rPr lang="pt-BR" dirty="0">
                <a:solidFill>
                  <a:srgbClr val="002060"/>
                </a:solidFill>
              </a:rPr>
              <a:t>outras ferramentas VCS para os  paradigma centralizado ou distribuído</a:t>
            </a:r>
          </a:p>
        </p:txBody>
      </p:sp>
    </p:spTree>
    <p:extLst>
      <p:ext uri="{BB962C8B-B14F-4D97-AF65-F5344CB8AC3E}">
        <p14:creationId xmlns:p14="http://schemas.microsoft.com/office/powerpoint/2010/main" val="172346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 smtClean="0">
                <a:solidFill>
                  <a:srgbClr val="002060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32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TRABALHOS RELACIONADOS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843808" y="1929587"/>
            <a:ext cx="5544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Os autores afirmam que esta pesquisa é </a:t>
            </a:r>
            <a:r>
              <a:rPr lang="pt-BR" dirty="0">
                <a:solidFill>
                  <a:srgbClr val="002060"/>
                </a:solidFill>
              </a:rPr>
              <a:t>o primeiro estudo a comparar o impacto de CVCS e DVCS na prática de comitar as alterações.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70192" y="2853970"/>
            <a:ext cx="5518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Vários pesquisadores [12, 13, 20, 23, 25, 26, 30, 34, 34] estudaram a prática de comitações mas apenas no paradigma CVCS.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873308" y="3780375"/>
            <a:ext cx="55151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err="1">
                <a:solidFill>
                  <a:srgbClr val="002060"/>
                </a:solidFill>
              </a:rPr>
              <a:t>Purushothaman</a:t>
            </a:r>
            <a:r>
              <a:rPr lang="pt-BR" dirty="0">
                <a:solidFill>
                  <a:srgbClr val="002060"/>
                </a:solidFill>
              </a:rPr>
              <a:t> et al. [34] e alemão et al. [20] e </a:t>
            </a:r>
            <a:r>
              <a:rPr lang="pt-BR" dirty="0" err="1">
                <a:solidFill>
                  <a:srgbClr val="002060"/>
                </a:solidFill>
              </a:rPr>
              <a:t>Hindle</a:t>
            </a:r>
            <a:r>
              <a:rPr lang="pt-BR" dirty="0">
                <a:solidFill>
                  <a:srgbClr val="002060"/>
                </a:solidFill>
              </a:rPr>
              <a:t> et al. [25] estudaram as propriedades de pequenos </a:t>
            </a:r>
            <a:r>
              <a:rPr lang="pt-BR" dirty="0" err="1">
                <a:solidFill>
                  <a:srgbClr val="002060"/>
                </a:solidFill>
              </a:rPr>
              <a:t>commits</a:t>
            </a:r>
            <a:r>
              <a:rPr lang="pt-BR" dirty="0">
                <a:solidFill>
                  <a:srgbClr val="002060"/>
                </a:solidFill>
              </a:rPr>
              <a:t> típicos ou grandes </a:t>
            </a:r>
            <a:r>
              <a:rPr lang="pt-BR" dirty="0" err="1">
                <a:solidFill>
                  <a:srgbClr val="002060"/>
                </a:solidFill>
              </a:rPr>
              <a:t>commits</a:t>
            </a:r>
            <a:r>
              <a:rPr lang="pt-BR" dirty="0">
                <a:solidFill>
                  <a:srgbClr val="002060"/>
                </a:solidFill>
              </a:rPr>
              <a:t> típicos.</a:t>
            </a:r>
          </a:p>
        </p:txBody>
      </p:sp>
    </p:spTree>
    <p:extLst>
      <p:ext uri="{BB962C8B-B14F-4D97-AF65-F5344CB8AC3E}">
        <p14:creationId xmlns:p14="http://schemas.microsoft.com/office/powerpoint/2010/main" val="19433448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 smtClean="0">
                <a:solidFill>
                  <a:srgbClr val="002060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33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TRABALHOS RELACIONADOS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843808" y="1929587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err="1">
                <a:solidFill>
                  <a:srgbClr val="002060"/>
                </a:solidFill>
              </a:rPr>
              <a:t>Hattori</a:t>
            </a:r>
            <a:r>
              <a:rPr lang="pt-BR" dirty="0">
                <a:solidFill>
                  <a:srgbClr val="002060"/>
                </a:solidFill>
              </a:rPr>
              <a:t> et ai. [23] estuda o tamanho de </a:t>
            </a:r>
            <a:r>
              <a:rPr lang="pt-BR" dirty="0" err="1">
                <a:solidFill>
                  <a:srgbClr val="002060"/>
                </a:solidFill>
              </a:rPr>
              <a:t>comits</a:t>
            </a:r>
            <a:r>
              <a:rPr lang="pt-BR" dirty="0">
                <a:solidFill>
                  <a:srgbClr val="002060"/>
                </a:solidFill>
              </a:rPr>
              <a:t> com o propósito de classificar  mudanças.</a:t>
            </a:r>
          </a:p>
        </p:txBody>
      </p:sp>
      <p:sp>
        <p:nvSpPr>
          <p:cNvPr id="8" name="Retângulo 7"/>
          <p:cNvSpPr/>
          <p:nvPr/>
        </p:nvSpPr>
        <p:spPr>
          <a:xfrm>
            <a:off x="2870192" y="2853970"/>
            <a:ext cx="551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Arafat et ai. [13] estudou a distribuição de tamanho de </a:t>
            </a:r>
            <a:r>
              <a:rPr lang="pt-BR" dirty="0" err="1">
                <a:solidFill>
                  <a:srgbClr val="002060"/>
                </a:solidFill>
              </a:rPr>
              <a:t>comit</a:t>
            </a:r>
            <a:r>
              <a:rPr lang="pt-BR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873308" y="3780375"/>
            <a:ext cx="55151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err="1">
                <a:solidFill>
                  <a:srgbClr val="002060"/>
                </a:solidFill>
              </a:rPr>
              <a:t>Hofmann</a:t>
            </a:r>
            <a:r>
              <a:rPr lang="pt-BR" dirty="0">
                <a:solidFill>
                  <a:srgbClr val="002060"/>
                </a:solidFill>
              </a:rPr>
              <a:t> et ai. [26] prevê tamanho de </a:t>
            </a:r>
            <a:r>
              <a:rPr lang="pt-BR" dirty="0" err="1">
                <a:solidFill>
                  <a:srgbClr val="002060"/>
                </a:solidFill>
              </a:rPr>
              <a:t>comit</a:t>
            </a:r>
            <a:r>
              <a:rPr lang="pt-BR" dirty="0">
                <a:solidFill>
                  <a:srgbClr val="002060"/>
                </a:solidFill>
              </a:rPr>
              <a:t> baseado no histórico de </a:t>
            </a:r>
            <a:r>
              <a:rPr lang="pt-BR" dirty="0" err="1">
                <a:solidFill>
                  <a:srgbClr val="002060"/>
                </a:solidFill>
              </a:rPr>
              <a:t>comit</a:t>
            </a:r>
            <a:r>
              <a:rPr lang="pt-BR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001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 smtClean="0">
                <a:solidFill>
                  <a:srgbClr val="002060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34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TRABALHOS RELACIONADOS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843808" y="1929587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err="1">
                <a:solidFill>
                  <a:srgbClr val="002060"/>
                </a:solidFill>
              </a:rPr>
              <a:t>Herzig</a:t>
            </a:r>
            <a:r>
              <a:rPr lang="pt-BR" dirty="0">
                <a:solidFill>
                  <a:srgbClr val="002060"/>
                </a:solidFill>
              </a:rPr>
              <a:t> et al. [24] propõem um algoritmo para desembaraçar mudanças em CVCS. No entanto, o nosso é o primeiro estudo a comparar o tamanho do </a:t>
            </a:r>
            <a:r>
              <a:rPr lang="pt-BR" dirty="0" err="1">
                <a:solidFill>
                  <a:srgbClr val="002060"/>
                </a:solidFill>
              </a:rPr>
              <a:t>comit</a:t>
            </a:r>
            <a:r>
              <a:rPr lang="pt-BR" dirty="0">
                <a:solidFill>
                  <a:srgbClr val="002060"/>
                </a:solidFill>
              </a:rPr>
              <a:t> em CVCS e DVCS.</a:t>
            </a:r>
          </a:p>
        </p:txBody>
      </p:sp>
    </p:spTree>
    <p:extLst>
      <p:ext uri="{BB962C8B-B14F-4D97-AF65-F5344CB8AC3E}">
        <p14:creationId xmlns:p14="http://schemas.microsoft.com/office/powerpoint/2010/main" val="183091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 smtClean="0">
                <a:solidFill>
                  <a:srgbClr val="002060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35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TRABALHOS RELACIONADOS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843808" y="1929587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2060"/>
                </a:solidFill>
              </a:rPr>
              <a:t>Relacionado com o nosso estudo sobre o impacto e a Presença de sistema de rastreamento de problemas (ITS</a:t>
            </a:r>
            <a:r>
              <a:rPr lang="pt-BR" dirty="0" smtClean="0">
                <a:solidFill>
                  <a:srgbClr val="002060"/>
                </a:solidFill>
              </a:rPr>
              <a:t>).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915816" y="2575918"/>
            <a:ext cx="54726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vários pesquisadores [14, 16, 22, 31, 37] estudaram ITS. </a:t>
            </a:r>
            <a:r>
              <a:rPr lang="pt-BR" dirty="0" err="1">
                <a:solidFill>
                  <a:srgbClr val="002060"/>
                </a:solidFill>
              </a:rPr>
              <a:t>Tian</a:t>
            </a:r>
            <a:r>
              <a:rPr lang="pt-BR" dirty="0">
                <a:solidFill>
                  <a:srgbClr val="002060"/>
                </a:solidFill>
              </a:rPr>
              <a:t> et ai. [37] e Bird et al. [16] destinam-se a ligação do código-fonte com o ITS.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947792" y="3429000"/>
            <a:ext cx="5440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err="1">
                <a:solidFill>
                  <a:srgbClr val="002060"/>
                </a:solidFill>
              </a:rPr>
              <a:t>Meneely</a:t>
            </a:r>
            <a:r>
              <a:rPr lang="pt-BR" dirty="0">
                <a:solidFill>
                  <a:srgbClr val="002060"/>
                </a:solidFill>
              </a:rPr>
              <a:t> et al. [31] faz sugestões para melhorar rotulagem de rastreamento de problema em mensagens de </a:t>
            </a:r>
            <a:r>
              <a:rPr lang="pt-BR" dirty="0" err="1">
                <a:solidFill>
                  <a:srgbClr val="002060"/>
                </a:solidFill>
              </a:rPr>
              <a:t>comits</a:t>
            </a:r>
            <a:r>
              <a:rPr lang="pt-BR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947792" y="4424812"/>
            <a:ext cx="5440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err="1">
                <a:solidFill>
                  <a:srgbClr val="002060"/>
                </a:solidFill>
              </a:rPr>
              <a:t>Bachmann</a:t>
            </a:r>
            <a:r>
              <a:rPr lang="pt-BR" dirty="0">
                <a:solidFill>
                  <a:srgbClr val="002060"/>
                </a:solidFill>
              </a:rPr>
              <a:t> et al. [14] faz mineração em base de dados de rastreamento de bugs com o objetivo de vincular ITS com o processo desenvolvimento de software.</a:t>
            </a:r>
          </a:p>
        </p:txBody>
      </p:sp>
    </p:spTree>
    <p:extLst>
      <p:ext uri="{BB962C8B-B14F-4D97-AF65-F5344CB8AC3E}">
        <p14:creationId xmlns:p14="http://schemas.microsoft.com/office/powerpoint/2010/main" val="378375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 smtClean="0">
                <a:solidFill>
                  <a:srgbClr val="002060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36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TRABALHOS RELACIONADOS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2930375" y="2110744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Hassan et ai. [22] </a:t>
            </a:r>
            <a:r>
              <a:rPr lang="pt-BR" dirty="0" smtClean="0">
                <a:solidFill>
                  <a:srgbClr val="002060"/>
                </a:solidFill>
              </a:rPr>
              <a:t>Provê </a:t>
            </a:r>
            <a:r>
              <a:rPr lang="pt-BR" dirty="0">
                <a:solidFill>
                  <a:srgbClr val="002060"/>
                </a:solidFill>
              </a:rPr>
              <a:t>uma visão geral de repositório e de práticas de mineração ITS. No entanto, nenhum desses estudos compararam CVCS com DVCS baseada em práticas ITS.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947792" y="3429000"/>
            <a:ext cx="5440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Recentemente, os pesquisadores começaram a minerar repositórios DVCS para colaboração entre  desenvolvedores [36], Processos [17, 21] para mineração de repositórios DVCS </a:t>
            </a:r>
            <a:endParaRPr lang="pt-B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00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36103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b="1" dirty="0" smtClean="0">
                <a:solidFill>
                  <a:srgbClr val="002060"/>
                </a:solidFill>
              </a:rPr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37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CONCLUSÕES</a:t>
            </a:r>
          </a:p>
          <a:p>
            <a:pPr lvl="0" algn="just"/>
            <a:r>
              <a:rPr lang="pt-BR" dirty="0">
                <a:solidFill>
                  <a:srgbClr val="002060"/>
                </a:solidFill>
              </a:rPr>
              <a:t>Neste artigo, </a:t>
            </a:r>
            <a:r>
              <a:rPr lang="pt-BR" dirty="0" smtClean="0">
                <a:solidFill>
                  <a:srgbClr val="002060"/>
                </a:solidFill>
              </a:rPr>
              <a:t>foi apresentado </a:t>
            </a:r>
            <a:r>
              <a:rPr lang="pt-BR" dirty="0">
                <a:solidFill>
                  <a:srgbClr val="002060"/>
                </a:solidFill>
              </a:rPr>
              <a:t>o primeiro estudo em profundidade para medir o impacto de DVCS em mudança de software. 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707724" y="2799729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Foi aplicada </a:t>
            </a:r>
            <a:r>
              <a:rPr lang="pt-BR" dirty="0">
                <a:solidFill>
                  <a:srgbClr val="002060"/>
                </a:solidFill>
              </a:rPr>
              <a:t>uma pesquisa com 820 participantes e </a:t>
            </a:r>
            <a:r>
              <a:rPr lang="pt-BR" dirty="0" smtClean="0">
                <a:solidFill>
                  <a:srgbClr val="002060"/>
                </a:solidFill>
              </a:rPr>
              <a:t>analisado </a:t>
            </a:r>
            <a:r>
              <a:rPr lang="pt-BR" dirty="0">
                <a:solidFill>
                  <a:srgbClr val="002060"/>
                </a:solidFill>
              </a:rPr>
              <a:t>um corpus de 132 repositórios.</a:t>
            </a:r>
          </a:p>
        </p:txBody>
      </p:sp>
      <p:sp>
        <p:nvSpPr>
          <p:cNvPr id="8" name="Retângulo 7"/>
          <p:cNvSpPr/>
          <p:nvPr/>
        </p:nvSpPr>
        <p:spPr>
          <a:xfrm>
            <a:off x="2699792" y="3429000"/>
            <a:ext cx="55920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Foi descoberto </a:t>
            </a:r>
            <a:r>
              <a:rPr lang="pt-BR" dirty="0">
                <a:solidFill>
                  <a:srgbClr val="002060"/>
                </a:solidFill>
              </a:rPr>
              <a:t>que o uso de CVCS  e DVCS tem efeitos observáveis nos desenvolvedores, equipes e processos. As mais surpreendentes descobertas são </a:t>
            </a:r>
            <a:r>
              <a:rPr lang="pt-BR" dirty="0" smtClean="0">
                <a:solidFill>
                  <a:srgbClr val="002060"/>
                </a:solidFill>
              </a:rPr>
              <a:t>que: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771800" y="4294837"/>
            <a:ext cx="56166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o tamanho de </a:t>
            </a:r>
            <a:r>
              <a:rPr lang="pt-BR" dirty="0" err="1">
                <a:solidFill>
                  <a:srgbClr val="002060"/>
                </a:solidFill>
              </a:rPr>
              <a:t>commits</a:t>
            </a:r>
            <a:r>
              <a:rPr lang="pt-BR" dirty="0">
                <a:solidFill>
                  <a:srgbClr val="002060"/>
                </a:solidFill>
              </a:rPr>
              <a:t> em DVCS foi menor do que em CVCS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771800" y="4881934"/>
            <a:ext cx="56166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desenvolvedores dividem os </a:t>
            </a:r>
            <a:r>
              <a:rPr lang="pt-BR" dirty="0" err="1">
                <a:solidFill>
                  <a:srgbClr val="002060"/>
                </a:solidFill>
              </a:rPr>
              <a:t>comits</a:t>
            </a:r>
            <a:r>
              <a:rPr lang="pt-BR" dirty="0">
                <a:solidFill>
                  <a:srgbClr val="002060"/>
                </a:solidFill>
              </a:rPr>
              <a:t>(Mudanças intencionais em grupo)mais </a:t>
            </a:r>
            <a:r>
              <a:rPr lang="pt-BR" dirty="0" err="1">
                <a:solidFill>
                  <a:srgbClr val="002060"/>
                </a:solidFill>
              </a:rPr>
              <a:t>freqüêntemente</a:t>
            </a:r>
            <a:r>
              <a:rPr lang="pt-BR" dirty="0">
                <a:solidFill>
                  <a:srgbClr val="002060"/>
                </a:solidFill>
              </a:rPr>
              <a:t> em DVCS, e </a:t>
            </a:r>
          </a:p>
        </p:txBody>
      </p:sp>
    </p:spTree>
    <p:extLst>
      <p:ext uri="{BB962C8B-B14F-4D97-AF65-F5344CB8AC3E}">
        <p14:creationId xmlns:p14="http://schemas.microsoft.com/office/powerpoint/2010/main" val="15716631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36103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b="1" dirty="0" smtClean="0">
                <a:solidFill>
                  <a:srgbClr val="002060"/>
                </a:solidFill>
              </a:rPr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38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CONCLUSÕES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2797791" y="1884894"/>
            <a:ext cx="55920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>
                <a:solidFill>
                  <a:srgbClr val="002060"/>
                </a:solidFill>
              </a:rPr>
              <a:t>Foi descoberto </a:t>
            </a:r>
            <a:r>
              <a:rPr lang="pt-BR" dirty="0">
                <a:solidFill>
                  <a:srgbClr val="002060"/>
                </a:solidFill>
              </a:rPr>
              <a:t>que o uso de CVCS  e DVCS tem efeitos observáveis nos desenvolvedores, equipes e processos. As mais surpreendentes descobertas são </a:t>
            </a:r>
            <a:r>
              <a:rPr lang="pt-BR" dirty="0" smtClean="0">
                <a:solidFill>
                  <a:srgbClr val="002060"/>
                </a:solidFill>
              </a:rPr>
              <a:t>que: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826122" y="2993652"/>
            <a:ext cx="55623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dirty="0" err="1">
                <a:solidFill>
                  <a:srgbClr val="002060"/>
                </a:solidFill>
              </a:rPr>
              <a:t>Commits</a:t>
            </a:r>
            <a:r>
              <a:rPr lang="pt-BR" dirty="0">
                <a:solidFill>
                  <a:srgbClr val="002060"/>
                </a:solidFill>
              </a:rPr>
              <a:t> DVCS são mais propensos a referenciar etiquetas de rastreamento de problemas. Isto mostra que o DVCS contem  maior qualidade de </a:t>
            </a:r>
            <a:r>
              <a:rPr lang="pt-BR" dirty="0" err="1">
                <a:solidFill>
                  <a:srgbClr val="002060"/>
                </a:solidFill>
              </a:rPr>
              <a:t>comits</a:t>
            </a:r>
            <a:r>
              <a:rPr lang="pt-BR" dirty="0">
                <a:solidFill>
                  <a:srgbClr val="002060"/>
                </a:solidFill>
              </a:rPr>
              <a:t> comparado com o CVCS devido ao seu tamanho menor, mudanças coesa e a presença de etiquetas de rastreamento de problemas.</a:t>
            </a:r>
          </a:p>
        </p:txBody>
      </p:sp>
    </p:spTree>
    <p:extLst>
      <p:ext uri="{BB962C8B-B14F-4D97-AF65-F5344CB8AC3E}">
        <p14:creationId xmlns:p14="http://schemas.microsoft.com/office/powerpoint/2010/main" val="263488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36103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b="1" dirty="0" smtClean="0">
                <a:solidFill>
                  <a:srgbClr val="002060"/>
                </a:solidFill>
              </a:rPr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39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CONCLUSÕES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760491" y="1907851"/>
            <a:ext cx="56608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rgbClr val="002060"/>
                </a:solidFill>
              </a:rPr>
              <a:t>A pesquisa forneceu informações valiosas sobre porque os desenvolvedores preferem um paradigma versus o outro. DVCS são preferidos por causa de seus recursos arrasadores  como </a:t>
            </a:r>
            <a:r>
              <a:rPr lang="pt-BR" dirty="0" smtClean="0">
                <a:solidFill>
                  <a:srgbClr val="002060"/>
                </a:solidFill>
              </a:rPr>
              <a:t>a </a:t>
            </a:r>
            <a:r>
              <a:rPr lang="pt-BR" dirty="0">
                <a:solidFill>
                  <a:srgbClr val="002060"/>
                </a:solidFill>
              </a:rPr>
              <a:t>habilidade de </a:t>
            </a:r>
            <a:r>
              <a:rPr lang="pt-BR" dirty="0" err="1">
                <a:solidFill>
                  <a:srgbClr val="002060"/>
                </a:solidFill>
              </a:rPr>
              <a:t>comitar</a:t>
            </a:r>
            <a:r>
              <a:rPr lang="pt-BR" dirty="0">
                <a:solidFill>
                  <a:srgbClr val="002060"/>
                </a:solidFill>
              </a:rPr>
              <a:t> localmente. Em contraste os CVCS são preferidos pela sua facilidade de uso e rápida curva de aprendizado .</a:t>
            </a:r>
          </a:p>
        </p:txBody>
      </p:sp>
    </p:spTree>
    <p:extLst>
      <p:ext uri="{BB962C8B-B14F-4D97-AF65-F5344CB8AC3E}">
        <p14:creationId xmlns:p14="http://schemas.microsoft.com/office/powerpoint/2010/main" val="26014056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7644" y="260648"/>
            <a:ext cx="5688632" cy="936103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92288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 smtClean="0">
                <a:solidFill>
                  <a:srgbClr val="002060"/>
                </a:solidFill>
              </a:rPr>
              <a:t>Resumo</a:t>
            </a:r>
            <a:endParaRPr lang="pt-BR" sz="1400" dirty="0" smtClean="0">
              <a:solidFill>
                <a:srgbClr val="002060"/>
              </a:solidFill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4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RESUMO</a:t>
            </a:r>
          </a:p>
          <a:p>
            <a:pPr lvl="0" algn="just"/>
            <a:endParaRPr lang="pt-BR" sz="2000" dirty="0">
              <a:solidFill>
                <a:srgbClr val="002060"/>
              </a:solidFill>
            </a:endParaRPr>
          </a:p>
          <a:p>
            <a:pPr algn="just"/>
            <a:r>
              <a:rPr lang="pt-BR" sz="2000" dirty="0">
                <a:solidFill>
                  <a:srgbClr val="002060"/>
                </a:solidFill>
              </a:rPr>
              <a:t>Sem tal </a:t>
            </a:r>
            <a:r>
              <a:rPr lang="pt-BR" sz="2000" dirty="0" smtClean="0">
                <a:solidFill>
                  <a:srgbClr val="002060"/>
                </a:solidFill>
              </a:rPr>
              <a:t>conhecimento</a:t>
            </a:r>
            <a:r>
              <a:rPr lang="pt-BR" sz="2000" dirty="0">
                <a:solidFill>
                  <a:srgbClr val="002060"/>
                </a:solidFill>
              </a:rPr>
              <a:t>, pesquisadores, desenvolvedores, integradores de ferramentas, e chefes de equipe correm perigo de fazer suposições erradas.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</a:rPr>
              <a:t>Neste artigo, apresentamos o primeiro estudo em profundidade, larga escala e empírico que se atenta para a influência do DVCS na prática de desdobramento, grupamento, e as mudanças de </a:t>
            </a:r>
            <a:r>
              <a:rPr lang="pt-BR" sz="2000" i="1" dirty="0">
                <a:solidFill>
                  <a:srgbClr val="002060"/>
                </a:solidFill>
              </a:rPr>
              <a:t>(</a:t>
            </a:r>
            <a:r>
              <a:rPr lang="pt-BR" sz="2000" i="1" dirty="0" err="1">
                <a:solidFill>
                  <a:srgbClr val="002060"/>
                </a:solidFill>
              </a:rPr>
              <a:t>commit</a:t>
            </a:r>
            <a:r>
              <a:rPr lang="pt-BR" sz="2000" i="1" dirty="0">
                <a:solidFill>
                  <a:srgbClr val="002060"/>
                </a:solidFill>
              </a:rPr>
              <a:t>).</a:t>
            </a:r>
            <a:endParaRPr lang="pt-BR" sz="20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16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92288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b="1" dirty="0" smtClean="0">
                <a:solidFill>
                  <a:srgbClr val="002060"/>
                </a:solidFill>
              </a:rPr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Referências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40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REFERÊNCIAS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085" y="1844824"/>
            <a:ext cx="45624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536" y="2735188"/>
            <a:ext cx="4561024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32498"/>
            <a:ext cx="451276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27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6046752" cy="1080120"/>
          </a:xfrm>
        </p:spPr>
        <p:txBody>
          <a:bodyPr/>
          <a:lstStyle/>
          <a:p>
            <a:pPr marL="182880" algn="ctr"/>
            <a:r>
              <a:rPr lang="en-US" sz="2000" dirty="0">
                <a:effectLst/>
              </a:rPr>
              <a:t>Como </a:t>
            </a:r>
            <a:r>
              <a:rPr lang="en-US" sz="2000" dirty="0" err="1">
                <a:effectLst/>
              </a:rPr>
              <a:t>Sistemas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Controle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Versão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>
                <a:effectLst/>
              </a:rPr>
              <a:t>impactam</a:t>
            </a: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as </a:t>
            </a:r>
            <a:r>
              <a:rPr lang="en-US" sz="2000" dirty="0" err="1">
                <a:effectLst/>
              </a:rPr>
              <a:t>mudanças</a:t>
            </a:r>
            <a:r>
              <a:rPr lang="en-US" sz="2000" dirty="0">
                <a:effectLst/>
              </a:rPr>
              <a:t> de software?</a:t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b="1" dirty="0" smtClean="0">
                <a:solidFill>
                  <a:srgbClr val="002060"/>
                </a:solidFill>
              </a:rPr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Referências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41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REFERÊNCIAS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16832"/>
            <a:ext cx="455295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8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760640" cy="1080120"/>
          </a:xfrm>
        </p:spPr>
        <p:txBody>
          <a:bodyPr/>
          <a:lstStyle/>
          <a:p>
            <a:pPr marL="182880" algn="ctr"/>
            <a:r>
              <a:rPr lang="en-US" sz="2000" dirty="0">
                <a:effectLst/>
              </a:rPr>
              <a:t>Como </a:t>
            </a:r>
            <a:r>
              <a:rPr lang="en-US" sz="2000" dirty="0" err="1">
                <a:effectLst/>
              </a:rPr>
              <a:t>Sistemas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Controle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Versão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>
                <a:effectLst/>
              </a:rPr>
              <a:t>impactam</a:t>
            </a: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as </a:t>
            </a:r>
            <a:r>
              <a:rPr lang="en-US" sz="2000" dirty="0" err="1">
                <a:effectLst/>
              </a:rPr>
              <a:t>mudanças</a:t>
            </a:r>
            <a:r>
              <a:rPr lang="en-US" sz="2000" dirty="0">
                <a:effectLst/>
              </a:rPr>
              <a:t> de software?</a:t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b="1" dirty="0" smtClean="0">
                <a:solidFill>
                  <a:srgbClr val="002060"/>
                </a:solidFill>
              </a:rPr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Referências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42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/>
              <a:t>REFERÊNCIAS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454" y="1828800"/>
            <a:ext cx="45148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87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760640" cy="1080120"/>
          </a:xfrm>
        </p:spPr>
        <p:txBody>
          <a:bodyPr/>
          <a:lstStyle/>
          <a:p>
            <a:pPr marL="182880" algn="ctr"/>
            <a:r>
              <a:rPr lang="en-US" sz="2000" dirty="0">
                <a:effectLst/>
              </a:rPr>
              <a:t>Como </a:t>
            </a:r>
            <a:r>
              <a:rPr lang="en-US" sz="2000" dirty="0" err="1">
                <a:effectLst/>
              </a:rPr>
              <a:t>Sistemas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Controle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Versão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>
                <a:effectLst/>
              </a:rPr>
              <a:t>impactam</a:t>
            </a: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as </a:t>
            </a:r>
            <a:r>
              <a:rPr lang="en-US" sz="2000" dirty="0" err="1">
                <a:effectLst/>
              </a:rPr>
              <a:t>mudanças</a:t>
            </a:r>
            <a:r>
              <a:rPr lang="en-US" sz="2000" dirty="0">
                <a:effectLst/>
              </a:rPr>
              <a:t> de software?</a:t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b="1" dirty="0" smtClean="0">
                <a:solidFill>
                  <a:srgbClr val="002060"/>
                </a:solidFill>
              </a:rPr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Referências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43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/>
              <a:t>REFERÊNCIAS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95450"/>
            <a:ext cx="44577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504" y="5157192"/>
            <a:ext cx="449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73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760640" cy="1080120"/>
          </a:xfrm>
        </p:spPr>
        <p:txBody>
          <a:bodyPr/>
          <a:lstStyle/>
          <a:p>
            <a:pPr marL="182880" algn="ctr"/>
            <a:r>
              <a:rPr lang="en-US" sz="2000" dirty="0">
                <a:effectLst/>
              </a:rPr>
              <a:t>Como </a:t>
            </a:r>
            <a:r>
              <a:rPr lang="en-US" sz="2000" dirty="0" err="1">
                <a:effectLst/>
              </a:rPr>
              <a:t>Sistemas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Controle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Versão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>
                <a:effectLst/>
              </a:rPr>
              <a:t>impactam</a:t>
            </a: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as </a:t>
            </a:r>
            <a:r>
              <a:rPr lang="en-US" sz="2000" dirty="0" err="1">
                <a:effectLst/>
              </a:rPr>
              <a:t>mudanças</a:t>
            </a:r>
            <a:r>
              <a:rPr lang="en-US" sz="2000" dirty="0">
                <a:effectLst/>
              </a:rPr>
              <a:t> de software?</a:t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b="1" dirty="0" smtClean="0">
                <a:solidFill>
                  <a:srgbClr val="002060"/>
                </a:solidFill>
              </a:rPr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Referências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44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/>
              <a:t>REFERÊNCIAS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14525"/>
            <a:ext cx="46196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11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760640" cy="1080120"/>
          </a:xfrm>
        </p:spPr>
        <p:txBody>
          <a:bodyPr/>
          <a:lstStyle/>
          <a:p>
            <a:pPr marL="182880" algn="ctr"/>
            <a:r>
              <a:rPr lang="en-US" sz="2000" dirty="0">
                <a:effectLst/>
              </a:rPr>
              <a:t>Como </a:t>
            </a:r>
            <a:r>
              <a:rPr lang="en-US" sz="2000" dirty="0" err="1">
                <a:effectLst/>
              </a:rPr>
              <a:t>Sistemas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Controle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Versão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>
                <a:effectLst/>
              </a:rPr>
              <a:t>impactam</a:t>
            </a: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as </a:t>
            </a:r>
            <a:r>
              <a:rPr lang="en-US" sz="2000" dirty="0" err="1">
                <a:effectLst/>
              </a:rPr>
              <a:t>mudanças</a:t>
            </a:r>
            <a:r>
              <a:rPr lang="en-US" sz="2000" dirty="0">
                <a:effectLst/>
              </a:rPr>
              <a:t> de software?</a:t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92288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b="1" dirty="0" smtClean="0">
                <a:solidFill>
                  <a:srgbClr val="002060"/>
                </a:solidFill>
              </a:rPr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Referências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45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/>
              <a:t>REFERÊNCIAS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978" y="2009775"/>
            <a:ext cx="47053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57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760640" cy="1080120"/>
          </a:xfrm>
        </p:spPr>
        <p:txBody>
          <a:bodyPr/>
          <a:lstStyle/>
          <a:p>
            <a:pPr marL="182880" algn="ctr"/>
            <a:r>
              <a:rPr lang="en-US" sz="2000" dirty="0">
                <a:effectLst/>
              </a:rPr>
              <a:t>Como </a:t>
            </a:r>
            <a:r>
              <a:rPr lang="en-US" sz="2000" dirty="0" err="1">
                <a:effectLst/>
              </a:rPr>
              <a:t>Sistemas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Controle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Versão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>
                <a:effectLst/>
              </a:rPr>
              <a:t>impactam</a:t>
            </a: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as </a:t>
            </a:r>
            <a:r>
              <a:rPr lang="en-US" sz="2000" dirty="0" err="1">
                <a:effectLst/>
              </a:rPr>
              <a:t>mudanças</a:t>
            </a:r>
            <a:r>
              <a:rPr lang="en-US" sz="2000" dirty="0">
                <a:effectLst/>
              </a:rPr>
              <a:t> de software?</a:t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92288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b="1" dirty="0" smtClean="0">
                <a:solidFill>
                  <a:srgbClr val="002060"/>
                </a:solidFill>
              </a:rPr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Referências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46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/>
              <a:t>REFERÊNCIAS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57722"/>
            <a:ext cx="467677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04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760640" cy="1080120"/>
          </a:xfrm>
        </p:spPr>
        <p:txBody>
          <a:bodyPr/>
          <a:lstStyle/>
          <a:p>
            <a:pPr marL="182880" algn="ctr"/>
            <a:r>
              <a:rPr lang="en-US" sz="2000" dirty="0">
                <a:effectLst/>
              </a:rPr>
              <a:t>Como </a:t>
            </a:r>
            <a:r>
              <a:rPr lang="en-US" sz="2000" dirty="0" err="1">
                <a:effectLst/>
              </a:rPr>
              <a:t>Sistemas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Controle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Versão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>
                <a:effectLst/>
              </a:rPr>
              <a:t>impactam</a:t>
            </a: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as </a:t>
            </a:r>
            <a:r>
              <a:rPr lang="en-US" sz="2000" dirty="0" err="1">
                <a:effectLst/>
              </a:rPr>
              <a:t>mudanças</a:t>
            </a:r>
            <a:r>
              <a:rPr lang="en-US" sz="2000" dirty="0">
                <a:effectLst/>
              </a:rPr>
              <a:t> de software?</a:t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b="1" dirty="0" smtClean="0">
                <a:solidFill>
                  <a:srgbClr val="002060"/>
                </a:solidFill>
              </a:rPr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Referências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47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/>
              <a:t>REFERÊNCIAS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47053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596" y="4293096"/>
            <a:ext cx="4698554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41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6046752" cy="1080120"/>
          </a:xfrm>
        </p:spPr>
        <p:txBody>
          <a:bodyPr/>
          <a:lstStyle/>
          <a:p>
            <a:pPr marL="182880" algn="ctr"/>
            <a:r>
              <a:rPr lang="en-US" sz="2000" dirty="0">
                <a:effectLst/>
              </a:rPr>
              <a:t>Como </a:t>
            </a:r>
            <a:r>
              <a:rPr lang="en-US" sz="2000" dirty="0" err="1">
                <a:effectLst/>
              </a:rPr>
              <a:t>Sistemas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Controle</a:t>
            </a:r>
            <a:r>
              <a:rPr lang="en-US" sz="2000" dirty="0">
                <a:effectLst/>
              </a:rPr>
              <a:t> de </a:t>
            </a:r>
            <a:r>
              <a:rPr lang="en-US" sz="2000" dirty="0" err="1">
                <a:effectLst/>
              </a:rPr>
              <a:t>Versão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>
                <a:effectLst/>
              </a:rPr>
              <a:t>impactam</a:t>
            </a:r>
            <a:r>
              <a:rPr lang="en-US" sz="2000" dirty="0">
                <a:effectLst/>
              </a:rPr>
              <a:t> </a:t>
            </a:r>
            <a:r>
              <a:rPr lang="en-US" sz="2000" dirty="0" smtClean="0">
                <a:effectLst/>
              </a:rPr>
              <a:t>as </a:t>
            </a:r>
            <a:r>
              <a:rPr lang="en-US" sz="2000" dirty="0" err="1">
                <a:effectLst/>
              </a:rPr>
              <a:t>mudanças</a:t>
            </a:r>
            <a:r>
              <a:rPr lang="en-US" sz="2000" dirty="0">
                <a:effectLst/>
              </a:rPr>
              <a:t> de software?</a:t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b="1" dirty="0" smtClean="0">
                <a:solidFill>
                  <a:srgbClr val="002060"/>
                </a:solidFill>
              </a:rPr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Referências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8E1D-7D58-4824-985A-0ED792A4ACE2}" type="slidenum">
              <a:rPr lang="pt-BR" smtClean="0"/>
              <a:t>48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/>
              <a:t>REFERÊNCIAS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688" y="1916832"/>
            <a:ext cx="4419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596" y="2780928"/>
            <a:ext cx="4385692" cy="134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40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073" y="188640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 smtClean="0">
                <a:solidFill>
                  <a:srgbClr val="002060"/>
                </a:solidFill>
              </a:rPr>
              <a:t>Resumo</a:t>
            </a:r>
            <a:endParaRPr lang="pt-BR" sz="1400" dirty="0" smtClean="0">
              <a:solidFill>
                <a:srgbClr val="002060"/>
              </a:solidFill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5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RESUMO</a:t>
            </a:r>
          </a:p>
          <a:p>
            <a:pPr lvl="0" algn="just"/>
            <a:endParaRPr lang="pt-BR" sz="2000" dirty="0">
              <a:solidFill>
                <a:srgbClr val="002060"/>
              </a:solidFill>
            </a:endParaRPr>
          </a:p>
          <a:p>
            <a:pPr algn="just"/>
            <a:r>
              <a:rPr lang="pt-BR" sz="2000" dirty="0">
                <a:solidFill>
                  <a:srgbClr val="002060"/>
                </a:solidFill>
              </a:rPr>
              <a:t>Foram recrutados 820 participantes de uma pesquisa que lança luz para a prática de usar DVCS. Analisamos também 409M linhas de código alterado por 358.300 </a:t>
            </a:r>
            <a:r>
              <a:rPr lang="pt-BR" sz="2000" dirty="0" err="1">
                <a:solidFill>
                  <a:srgbClr val="002060"/>
                </a:solidFill>
              </a:rPr>
              <a:t>commits</a:t>
            </a:r>
            <a:r>
              <a:rPr lang="pt-BR" sz="2000" dirty="0">
                <a:solidFill>
                  <a:srgbClr val="002060"/>
                </a:solidFill>
              </a:rPr>
              <a:t>, 5890 feito pelos desenvolvedores, em 132 repositórios contendo um total de 73M LOC (linhas de código). Usando esses dados, foram descobertos alguns fatos interessantes.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80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 smtClean="0">
                <a:solidFill>
                  <a:srgbClr val="002060"/>
                </a:solidFill>
              </a:rPr>
              <a:t>Resumo</a:t>
            </a:r>
            <a:endParaRPr lang="pt-BR" sz="1400" dirty="0" smtClean="0">
              <a:solidFill>
                <a:srgbClr val="002060"/>
              </a:solidFill>
            </a:endParaRP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6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RESUMO</a:t>
            </a:r>
          </a:p>
          <a:p>
            <a:pPr lvl="0" algn="just"/>
            <a:endParaRPr lang="pt-BR" sz="2000" dirty="0">
              <a:solidFill>
                <a:srgbClr val="002060"/>
              </a:solidFill>
            </a:endParaRPr>
          </a:p>
          <a:p>
            <a:pPr algn="just"/>
            <a:r>
              <a:rPr lang="pt-BR" sz="2000" dirty="0">
                <a:solidFill>
                  <a:srgbClr val="002060"/>
                </a:solidFill>
              </a:rPr>
              <a:t>Por exemplo, (i) </a:t>
            </a:r>
            <a:r>
              <a:rPr lang="pt-BR" sz="2000" dirty="0" err="1">
                <a:solidFill>
                  <a:srgbClr val="002060"/>
                </a:solidFill>
              </a:rPr>
              <a:t>commits</a:t>
            </a:r>
            <a:r>
              <a:rPr lang="pt-BR" sz="2000" dirty="0">
                <a:solidFill>
                  <a:srgbClr val="002060"/>
                </a:solidFill>
              </a:rPr>
              <a:t> feitos em repositórios distribuídos foram 32% menores do que os centralizados, (</a:t>
            </a:r>
            <a:r>
              <a:rPr lang="pt-BR" sz="2000" dirty="0" err="1">
                <a:solidFill>
                  <a:srgbClr val="002060"/>
                </a:solidFill>
              </a:rPr>
              <a:t>ii</a:t>
            </a:r>
            <a:r>
              <a:rPr lang="pt-BR" sz="2000" dirty="0">
                <a:solidFill>
                  <a:srgbClr val="002060"/>
                </a:solidFill>
              </a:rPr>
              <a:t>) desenvolvedores dividem seus </a:t>
            </a:r>
            <a:r>
              <a:rPr lang="pt-BR" sz="2000" dirty="0" err="1">
                <a:solidFill>
                  <a:srgbClr val="002060"/>
                </a:solidFill>
              </a:rPr>
              <a:t>commits</a:t>
            </a:r>
            <a:r>
              <a:rPr lang="pt-BR" sz="2000" dirty="0">
                <a:solidFill>
                  <a:srgbClr val="002060"/>
                </a:solidFill>
              </a:rPr>
              <a:t> mais vezes, em DVCS, e (</a:t>
            </a:r>
            <a:r>
              <a:rPr lang="pt-BR" sz="2000" dirty="0" err="1">
                <a:solidFill>
                  <a:srgbClr val="002060"/>
                </a:solidFill>
              </a:rPr>
              <a:t>iii</a:t>
            </a:r>
            <a:r>
              <a:rPr lang="pt-BR" sz="2000" dirty="0">
                <a:solidFill>
                  <a:srgbClr val="002060"/>
                </a:solidFill>
              </a:rPr>
              <a:t>) </a:t>
            </a:r>
            <a:r>
              <a:rPr lang="pt-BR" sz="2000" dirty="0" err="1">
                <a:solidFill>
                  <a:srgbClr val="002060"/>
                </a:solidFill>
              </a:rPr>
              <a:t>commits</a:t>
            </a:r>
            <a:r>
              <a:rPr lang="pt-BR" sz="2000" dirty="0">
                <a:solidFill>
                  <a:srgbClr val="002060"/>
                </a:solidFill>
              </a:rPr>
              <a:t> DVCS são mais propensos a terem referências para emitir etiquetas de rastreamento</a:t>
            </a:r>
            <a:r>
              <a:rPr lang="pt-BR" sz="20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pt-BR" sz="2000" dirty="0" smtClean="0">
              <a:solidFill>
                <a:srgbClr val="002060"/>
              </a:solidFill>
            </a:endParaRPr>
          </a:p>
          <a:p>
            <a:pPr algn="just"/>
            <a:r>
              <a:rPr lang="pt-BR" sz="2000" dirty="0" smtClean="0">
                <a:solidFill>
                  <a:srgbClr val="002060"/>
                </a:solidFill>
              </a:rPr>
              <a:t>Palavras-chave</a:t>
            </a:r>
            <a:r>
              <a:rPr lang="pt-BR" sz="2000" dirty="0">
                <a:solidFill>
                  <a:srgbClr val="002060"/>
                </a:solidFill>
              </a:rPr>
              <a:t>: controle de versão, mudança de software, controle de versão distribuído, controle de versão centralizado.</a:t>
            </a:r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55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impactam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7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INTRODUÇÃO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99792" y="1884665"/>
            <a:ext cx="55446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DVCS como o </a:t>
            </a:r>
            <a:r>
              <a:rPr lang="pt-BR" i="1" dirty="0" err="1">
                <a:solidFill>
                  <a:srgbClr val="002060"/>
                </a:solidFill>
              </a:rPr>
              <a:t>Git</a:t>
            </a:r>
            <a:r>
              <a:rPr lang="pt-BR" dirty="0">
                <a:solidFill>
                  <a:srgbClr val="002060"/>
                </a:solidFill>
              </a:rPr>
              <a:t> ou o </a:t>
            </a:r>
            <a:r>
              <a:rPr lang="pt-BR" i="1" dirty="0">
                <a:solidFill>
                  <a:srgbClr val="002060"/>
                </a:solidFill>
              </a:rPr>
              <a:t>Mercurial</a:t>
            </a:r>
            <a:r>
              <a:rPr lang="pt-BR" dirty="0">
                <a:solidFill>
                  <a:srgbClr val="002060"/>
                </a:solidFill>
              </a:rPr>
              <a:t> são amplamente utilizados hoje. Ao longo dos últimos dois anos o </a:t>
            </a:r>
            <a:r>
              <a:rPr lang="pt-BR" i="1" dirty="0" err="1">
                <a:solidFill>
                  <a:srgbClr val="002060"/>
                </a:solidFill>
              </a:rPr>
              <a:t>GitHub</a:t>
            </a:r>
            <a:r>
              <a:rPr lang="pt-BR" dirty="0">
                <a:solidFill>
                  <a:srgbClr val="002060"/>
                </a:solidFill>
              </a:rPr>
              <a:t> tomou conta da comunidade de código </a:t>
            </a:r>
            <a:r>
              <a:rPr lang="pt-BR" dirty="0" smtClean="0">
                <a:solidFill>
                  <a:srgbClr val="002060"/>
                </a:solidFill>
              </a:rPr>
              <a:t>de </a:t>
            </a:r>
            <a:r>
              <a:rPr lang="pt-BR" dirty="0">
                <a:solidFill>
                  <a:srgbClr val="002060"/>
                </a:solidFill>
              </a:rPr>
              <a:t>modo tempestuoso.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Até </a:t>
            </a:r>
            <a:r>
              <a:rPr lang="pt-BR" dirty="0" smtClean="0">
                <a:solidFill>
                  <a:srgbClr val="002060"/>
                </a:solidFill>
              </a:rPr>
              <a:t>o final </a:t>
            </a:r>
            <a:r>
              <a:rPr lang="pt-BR" dirty="0">
                <a:solidFill>
                  <a:srgbClr val="002060"/>
                </a:solidFill>
              </a:rPr>
              <a:t>de 2012, </a:t>
            </a:r>
            <a:r>
              <a:rPr lang="pt-BR" i="1" dirty="0" err="1">
                <a:solidFill>
                  <a:srgbClr val="002060"/>
                </a:solidFill>
              </a:rPr>
              <a:t>GitHub</a:t>
            </a:r>
            <a:r>
              <a:rPr lang="pt-BR" dirty="0">
                <a:solidFill>
                  <a:srgbClr val="002060"/>
                </a:solidFill>
              </a:rPr>
              <a:t> recebeu mais de 4,6 milhões de repositórios. Comparado com o </a:t>
            </a:r>
            <a:r>
              <a:rPr lang="pt-BR" i="1" dirty="0" err="1">
                <a:solidFill>
                  <a:srgbClr val="002060"/>
                </a:solidFill>
              </a:rPr>
              <a:t>SourceForge</a:t>
            </a:r>
            <a:r>
              <a:rPr lang="pt-BR" dirty="0">
                <a:solidFill>
                  <a:srgbClr val="002060"/>
                </a:solidFill>
              </a:rPr>
              <a:t> do CVCS SVN que teve cerca de 300K repositório.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Os DVCS trazem todo um conjunto de novas capacidades</a:t>
            </a:r>
            <a:r>
              <a:rPr lang="pt-BR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Com a utilização dos DVCS, os desenvolvedores (i) podem trabalhar isoladamente com cópias locais dos repositórios, (</a:t>
            </a:r>
            <a:r>
              <a:rPr lang="pt-BR" dirty="0" err="1">
                <a:solidFill>
                  <a:srgbClr val="002060"/>
                </a:solidFill>
              </a:rPr>
              <a:t>ii</a:t>
            </a:r>
            <a:r>
              <a:rPr lang="pt-BR" dirty="0">
                <a:solidFill>
                  <a:srgbClr val="002060"/>
                </a:solidFill>
              </a:rPr>
              <a:t>) Eles podem criar e mesclar </a:t>
            </a:r>
            <a:r>
              <a:rPr lang="pt-BR" dirty="0" smtClean="0">
                <a:solidFill>
                  <a:srgbClr val="002060"/>
                </a:solidFill>
              </a:rPr>
              <a:t>ramificações </a:t>
            </a:r>
            <a:r>
              <a:rPr lang="pt-BR" dirty="0">
                <a:solidFill>
                  <a:srgbClr val="002060"/>
                </a:solidFill>
              </a:rPr>
              <a:t>com baixa </a:t>
            </a:r>
            <a:r>
              <a:rPr lang="pt-BR" dirty="0" err="1">
                <a:solidFill>
                  <a:srgbClr val="002060"/>
                </a:solidFill>
              </a:rPr>
              <a:t>computabilidade</a:t>
            </a:r>
            <a:r>
              <a:rPr lang="pt-BR" dirty="0">
                <a:solidFill>
                  <a:srgbClr val="002060"/>
                </a:solidFill>
              </a:rPr>
              <a:t>, e (</a:t>
            </a:r>
            <a:r>
              <a:rPr lang="pt-BR" dirty="0" err="1">
                <a:solidFill>
                  <a:srgbClr val="002060"/>
                </a:solidFill>
              </a:rPr>
              <a:t>iii</a:t>
            </a:r>
            <a:r>
              <a:rPr lang="pt-BR" dirty="0">
                <a:solidFill>
                  <a:srgbClr val="002060"/>
                </a:solidFill>
              </a:rPr>
              <a:t>) Eles podem fazer </a:t>
            </a:r>
            <a:r>
              <a:rPr lang="pt-BR" i="1" dirty="0" err="1">
                <a:solidFill>
                  <a:srgbClr val="002060"/>
                </a:solidFill>
              </a:rPr>
              <a:t>commits</a:t>
            </a:r>
            <a:r>
              <a:rPr lang="pt-BR" dirty="0">
                <a:solidFill>
                  <a:srgbClr val="002060"/>
                </a:solidFill>
              </a:rPr>
              <a:t> de linhas individuais alteradas em um arquivo.</a:t>
            </a:r>
          </a:p>
          <a:p>
            <a:pPr lvl="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883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8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INTRODUÇÃO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99792" y="1884665"/>
            <a:ext cx="55446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Apesar da adoção em larga escala de DVCS, sabemos pouco sobre o estado da prática na utilização do novo paradigma</a:t>
            </a:r>
            <a:r>
              <a:rPr lang="pt-BR" dirty="0" smtClean="0">
                <a:solidFill>
                  <a:srgbClr val="002060"/>
                </a:solidFill>
              </a:rPr>
              <a:t>.</a:t>
            </a:r>
          </a:p>
          <a:p>
            <a:pPr lvl="0" algn="just"/>
            <a:endParaRPr lang="pt-BR" dirty="0">
              <a:solidFill>
                <a:srgbClr val="00206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Desenvolvedores e gerentes são deixados na obscuridade para decidir se vale a pena investir tempo e esforço para fazer a transição para as novas ferramentas</a:t>
            </a:r>
            <a:r>
              <a:rPr lang="pt-BR" dirty="0" smtClean="0">
                <a:solidFill>
                  <a:srgbClr val="002060"/>
                </a:solidFill>
              </a:rPr>
              <a:t>.</a:t>
            </a:r>
          </a:p>
          <a:p>
            <a:pPr lvl="0" algn="just"/>
            <a:endParaRPr lang="pt-BR" dirty="0">
              <a:solidFill>
                <a:srgbClr val="002060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Os pesquisadores correm o perigo de cometer erros quando minerarem repositórios, devido a efeitos de confusão impostos pelos DVCS</a:t>
            </a:r>
            <a:r>
              <a:rPr lang="pt-BR" dirty="0" smtClean="0">
                <a:solidFill>
                  <a:srgbClr val="002060"/>
                </a:solidFill>
              </a:rPr>
              <a:t>.</a:t>
            </a:r>
          </a:p>
          <a:p>
            <a:pPr lvl="0" algn="just"/>
            <a:endParaRPr lang="pt-BR" dirty="0">
              <a:solidFill>
                <a:srgbClr val="002060"/>
              </a:solidFill>
            </a:endParaRPr>
          </a:p>
          <a:p>
            <a:pPr lvl="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385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71800" y="188641"/>
            <a:ext cx="5688632" cy="992866"/>
          </a:xfrm>
        </p:spPr>
        <p:txBody>
          <a:bodyPr/>
          <a:lstStyle/>
          <a:p>
            <a:pPr marL="182880" algn="ctr"/>
            <a:r>
              <a:rPr lang="en-US" sz="2000" dirty="0">
                <a:solidFill>
                  <a:srgbClr val="002060"/>
                </a:solidFill>
                <a:effectLst/>
              </a:rPr>
              <a:t>Como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Sistemas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Controle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Versão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Centralizados</a:t>
            </a:r>
            <a:r>
              <a:rPr lang="en-US" sz="2000" dirty="0">
                <a:solidFill>
                  <a:srgbClr val="002060"/>
                </a:solidFill>
              </a:rPr>
              <a:t> e </a:t>
            </a:r>
            <a:r>
              <a:rPr lang="en-US" sz="2000" dirty="0" err="1">
                <a:solidFill>
                  <a:srgbClr val="002060"/>
                </a:solidFill>
              </a:rPr>
              <a:t>Distribuídos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impactam</a:t>
            </a:r>
            <a:r>
              <a:rPr lang="en-US" sz="2000" dirty="0">
                <a:solidFill>
                  <a:srgbClr val="002060"/>
                </a:solidFill>
                <a:effectLst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effectLst/>
              </a:rPr>
              <a:t>as </a:t>
            </a:r>
            <a:r>
              <a:rPr lang="en-US" sz="2000" dirty="0" err="1">
                <a:solidFill>
                  <a:srgbClr val="002060"/>
                </a:solidFill>
                <a:effectLst/>
              </a:rPr>
              <a:t>mudanças</a:t>
            </a:r>
            <a:r>
              <a:rPr lang="en-US" sz="2000" dirty="0">
                <a:solidFill>
                  <a:srgbClr val="002060"/>
                </a:solidFill>
                <a:effectLst/>
              </a:rPr>
              <a:t> de software?</a:t>
            </a:r>
            <a:r>
              <a:rPr lang="en-US" sz="2000" dirty="0">
                <a:effectLst/>
              </a:rPr>
              <a:t/>
            </a:r>
            <a:br>
              <a:rPr lang="en-US" sz="2000" dirty="0">
                <a:effectLst/>
              </a:rPr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2376264" cy="2520280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pt-BR" sz="1400" dirty="0" smtClean="0"/>
              <a:t>Agenda</a:t>
            </a:r>
          </a:p>
          <a:p>
            <a:pPr marL="360363" indent="-360363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accent2"/>
                </a:solidFill>
              </a:rPr>
              <a:t>Resumo</a:t>
            </a:r>
          </a:p>
          <a:p>
            <a:pPr marL="360363" indent="-360363"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srgbClr val="002060"/>
                </a:solidFill>
              </a:rPr>
              <a:t>Introdução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Configuração experimental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200" dirty="0" smtClean="0">
                <a:solidFill>
                  <a:schemeClr val="accent2"/>
                </a:solidFill>
              </a:rPr>
              <a:t>Resultados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Ameaças à validade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Trabalhos relacionados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Conclusões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400" dirty="0" smtClean="0">
                <a:solidFill>
                  <a:schemeClr val="accent2"/>
                </a:solidFill>
              </a:rPr>
              <a:t>Referências</a:t>
            </a:r>
            <a:endParaRPr lang="pt-BR" sz="1400" dirty="0">
              <a:solidFill>
                <a:schemeClr val="accent2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0</a:t>
            </a:r>
            <a:fld id="{B8CC8E1D-7D58-4824-985A-0ED792A4ACE2}" type="slidenum">
              <a:rPr lang="pt-BR" smtClean="0"/>
              <a:t>9</a:t>
            </a:fld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699792" y="1484784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000" dirty="0" smtClean="0">
                <a:solidFill>
                  <a:srgbClr val="002060"/>
                </a:solidFill>
              </a:rPr>
              <a:t>INTRODUÇÃO</a:t>
            </a:r>
          </a:p>
          <a:p>
            <a:pPr lvl="0" algn="just"/>
            <a:endParaRPr lang="pt-BR" sz="2000" dirty="0"/>
          </a:p>
          <a:p>
            <a:pPr algn="just"/>
            <a:endParaRPr lang="pt-BR" sz="20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709"/>
            <a:ext cx="9144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88640"/>
            <a:ext cx="2376263" cy="992867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72683"/>
            <a:ext cx="2376264" cy="1704589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699792" y="1884665"/>
            <a:ext cx="55446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Apresentamos o primeiro estudo que responde questões em profundidade sobre a medida em que os DVCS influenciam a prática de gerenciar mudanças.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Foram recrutados 820 participantes, 85% deles sendo desenvolvedores da indústria. 56% tem dez ou mais anos de experiência em programação. 51% trabalham em equipes com mais de 6 desenvolvedores.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Analisamos 409M de linhas de código a partir de 358300 </a:t>
            </a:r>
            <a:r>
              <a:rPr lang="pt-BR" i="1" dirty="0" err="1">
                <a:solidFill>
                  <a:srgbClr val="002060"/>
                </a:solidFill>
              </a:rPr>
              <a:t>commits</a:t>
            </a:r>
            <a:r>
              <a:rPr lang="pt-BR" dirty="0">
                <a:solidFill>
                  <a:srgbClr val="002060"/>
                </a:solidFill>
              </a:rPr>
              <a:t>, feitos por 5890 desenvolvedores, em 132 repositórios num total de 73M LOC.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dirty="0">
                <a:solidFill>
                  <a:srgbClr val="002060"/>
                </a:solidFill>
              </a:rPr>
              <a:t>Nosso corpus contém repositórios puros e híbridos. Repositórios puros usaram os mesmos VCS ao longo da sua vida útil. Repositórios híbridos começaram no paradigma centralizado e mudaram para o paradigma distribuído.</a:t>
            </a:r>
          </a:p>
          <a:p>
            <a:pPr lvl="0" algn="just"/>
            <a:endParaRPr lang="pt-BR" dirty="0"/>
          </a:p>
          <a:p>
            <a:pPr lvl="0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6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1795</TotalTime>
  <Words>3998</Words>
  <Application>Microsoft Office PowerPoint</Application>
  <PresentationFormat>Apresentação na tela (4:3)</PresentationFormat>
  <Paragraphs>736</Paragraphs>
  <Slides>48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49" baseType="lpstr">
      <vt:lpstr>Adjacência</vt:lpstr>
      <vt:lpstr> How Do Centralized and Distributed Version Control Systems Impact Software Changes?  Como Sistemas de Controle de Versão Centralizados e  Distribuídos  impactam as mudanças de software?  Caius Brindescu, Mihai Codoban, Sergii Shmarkatiuk, Danny Dig School of EECS, Oregon State University Corvallis, OR, USA {brindesc,codobanm,shmarkas,digd}@eecs.oregonstate.edu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  <vt:lpstr>Como Sistemas de Controle de Versão Centralizados e Distribuídos impactam as mudanças de software?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Graphical Modeling Framework (GMF)</dc:title>
  <dc:creator>Joao Luiz Cavalcante Ferreira</dc:creator>
  <cp:lastModifiedBy>Joao Luiz Cavalcante Ferreira</cp:lastModifiedBy>
  <cp:revision>337</cp:revision>
  <dcterms:created xsi:type="dcterms:W3CDTF">2015-01-08T21:14:53Z</dcterms:created>
  <dcterms:modified xsi:type="dcterms:W3CDTF">2015-01-13T14:56:27Z</dcterms:modified>
</cp:coreProperties>
</file>